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89"/>
  </p:notesMasterIdLst>
  <p:sldIdLst>
    <p:sldId id="257" r:id="rId4"/>
    <p:sldId id="258" r:id="rId5"/>
    <p:sldId id="259" r:id="rId6"/>
    <p:sldId id="260" r:id="rId7"/>
    <p:sldId id="261" r:id="rId8"/>
    <p:sldId id="262" r:id="rId9"/>
    <p:sldId id="264" r:id="rId10"/>
    <p:sldId id="265" r:id="rId11"/>
    <p:sldId id="311"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380" r:id="rId25"/>
    <p:sldId id="278" r:id="rId26"/>
    <p:sldId id="381" r:id="rId27"/>
    <p:sldId id="279" r:id="rId28"/>
    <p:sldId id="280" r:id="rId29"/>
    <p:sldId id="281" r:id="rId30"/>
    <p:sldId id="282" r:id="rId31"/>
    <p:sldId id="283" r:id="rId32"/>
    <p:sldId id="284" r:id="rId33"/>
    <p:sldId id="285" r:id="rId34"/>
    <p:sldId id="286" r:id="rId35"/>
    <p:sldId id="288" r:id="rId36"/>
    <p:sldId id="287" r:id="rId37"/>
    <p:sldId id="289" r:id="rId38"/>
    <p:sldId id="290" r:id="rId39"/>
    <p:sldId id="613" r:id="rId40"/>
    <p:sldId id="291" r:id="rId41"/>
    <p:sldId id="357" r:id="rId42"/>
    <p:sldId id="358" r:id="rId43"/>
    <p:sldId id="359" r:id="rId44"/>
    <p:sldId id="360" r:id="rId45"/>
    <p:sldId id="292" r:id="rId46"/>
    <p:sldId id="419" r:id="rId47"/>
    <p:sldId id="420" r:id="rId48"/>
    <p:sldId id="421" r:id="rId49"/>
    <p:sldId id="422" r:id="rId50"/>
    <p:sldId id="423" r:id="rId51"/>
    <p:sldId id="424" r:id="rId52"/>
    <p:sldId id="425" r:id="rId53"/>
    <p:sldId id="426" r:id="rId54"/>
    <p:sldId id="427" r:id="rId55"/>
    <p:sldId id="428" r:id="rId56"/>
    <p:sldId id="429" r:id="rId57"/>
    <p:sldId id="612" r:id="rId58"/>
    <p:sldId id="293" r:id="rId59"/>
    <p:sldId id="294" r:id="rId60"/>
    <p:sldId id="448" r:id="rId61"/>
    <p:sldId id="449" r:id="rId62"/>
    <p:sldId id="486" r:id="rId63"/>
    <p:sldId id="468" r:id="rId64"/>
    <p:sldId id="485" r:id="rId65"/>
    <p:sldId id="487" r:id="rId66"/>
    <p:sldId id="488" r:id="rId67"/>
    <p:sldId id="489" r:id="rId68"/>
    <p:sldId id="490" r:id="rId69"/>
    <p:sldId id="491" r:id="rId70"/>
    <p:sldId id="492" r:id="rId71"/>
    <p:sldId id="511" r:id="rId72"/>
    <p:sldId id="512" r:id="rId73"/>
    <p:sldId id="513" r:id="rId74"/>
    <p:sldId id="514" r:id="rId75"/>
    <p:sldId id="515" r:id="rId76"/>
    <p:sldId id="516" r:id="rId77"/>
    <p:sldId id="517" r:id="rId78"/>
    <p:sldId id="537" r:id="rId79"/>
    <p:sldId id="611" r:id="rId80"/>
    <p:sldId id="519" r:id="rId81"/>
    <p:sldId id="540" r:id="rId82"/>
    <p:sldId id="541" r:id="rId83"/>
    <p:sldId id="542" r:id="rId84"/>
    <p:sldId id="543" r:id="rId85"/>
    <p:sldId id="544" r:id="rId86"/>
    <p:sldId id="545" r:id="rId87"/>
    <p:sldId id="538" r:id="rId88"/>
    <p:sldId id="539" r:id="rId90"/>
    <p:sldId id="546" r:id="rId91"/>
    <p:sldId id="547" r:id="rId92"/>
    <p:sldId id="548" r:id="rId93"/>
    <p:sldId id="549" r:id="rId94"/>
    <p:sldId id="550" r:id="rId95"/>
    <p:sldId id="551" r:id="rId96"/>
    <p:sldId id="296" r:id="rId97"/>
    <p:sldId id="552" r:id="rId98"/>
    <p:sldId id="553" r:id="rId99"/>
    <p:sldId id="554" r:id="rId100"/>
    <p:sldId id="556" r:id="rId101"/>
    <p:sldId id="557" r:id="rId102"/>
    <p:sldId id="558" r:id="rId103"/>
    <p:sldId id="559" r:id="rId104"/>
    <p:sldId id="560" r:id="rId105"/>
    <p:sldId id="561" r:id="rId106"/>
    <p:sldId id="555" r:id="rId107"/>
    <p:sldId id="297" r:id="rId108"/>
    <p:sldId id="298" r:id="rId109"/>
    <p:sldId id="299" r:id="rId110"/>
    <p:sldId id="562" r:id="rId111"/>
    <p:sldId id="300" r:id="rId112"/>
    <p:sldId id="563" r:id="rId113"/>
    <p:sldId id="564" r:id="rId114"/>
    <p:sldId id="565" r:id="rId115"/>
    <p:sldId id="566" r:id="rId116"/>
    <p:sldId id="567" r:id="rId117"/>
    <p:sldId id="568" r:id="rId118"/>
    <p:sldId id="569" r:id="rId119"/>
    <p:sldId id="610" r:id="rId120"/>
    <p:sldId id="570" r:id="rId121"/>
    <p:sldId id="571" r:id="rId122"/>
    <p:sldId id="572" r:id="rId123"/>
    <p:sldId id="573" r:id="rId124"/>
    <p:sldId id="574" r:id="rId125"/>
    <p:sldId id="575" r:id="rId126"/>
    <p:sldId id="576" r:id="rId127"/>
    <p:sldId id="577" r:id="rId128"/>
    <p:sldId id="578" r:id="rId129"/>
    <p:sldId id="579" r:id="rId130"/>
    <p:sldId id="580" r:id="rId131"/>
    <p:sldId id="581" r:id="rId132"/>
    <p:sldId id="583" r:id="rId133"/>
    <p:sldId id="584" r:id="rId134"/>
    <p:sldId id="585" r:id="rId135"/>
    <p:sldId id="586" r:id="rId136"/>
    <p:sldId id="587" r:id="rId137"/>
    <p:sldId id="582" r:id="rId138"/>
    <p:sldId id="588" r:id="rId139"/>
    <p:sldId id="589" r:id="rId140"/>
    <p:sldId id="590" r:id="rId141"/>
    <p:sldId id="591" r:id="rId142"/>
    <p:sldId id="592" r:id="rId143"/>
    <p:sldId id="593" r:id="rId144"/>
    <p:sldId id="594" r:id="rId145"/>
    <p:sldId id="595" r:id="rId146"/>
    <p:sldId id="596" r:id="rId147"/>
    <p:sldId id="598" r:id="rId148"/>
    <p:sldId id="599" r:id="rId149"/>
    <p:sldId id="600" r:id="rId150"/>
    <p:sldId id="607" r:id="rId151"/>
    <p:sldId id="601" r:id="rId152"/>
    <p:sldId id="597" r:id="rId153"/>
    <p:sldId id="602" r:id="rId154"/>
    <p:sldId id="606" r:id="rId155"/>
    <p:sldId id="605" r:id="rId156"/>
    <p:sldId id="604" r:id="rId157"/>
    <p:sldId id="603" r:id="rId158"/>
    <p:sldId id="609" r:id="rId159"/>
    <p:sldId id="608" r:id="rId160"/>
    <p:sldId id="614" r:id="rId161"/>
    <p:sldId id="619" r:id="rId162"/>
    <p:sldId id="618" r:id="rId163"/>
    <p:sldId id="617" r:id="rId164"/>
    <p:sldId id="616" r:id="rId165"/>
    <p:sldId id="620" r:id="rId166"/>
    <p:sldId id="621" r:id="rId167"/>
    <p:sldId id="622" r:id="rId168"/>
    <p:sldId id="623" r:id="rId169"/>
    <p:sldId id="624" r:id="rId170"/>
    <p:sldId id="625" r:id="rId171"/>
    <p:sldId id="626" r:id="rId172"/>
    <p:sldId id="627" r:id="rId173"/>
    <p:sldId id="628" r:id="rId174"/>
    <p:sldId id="629" r:id="rId175"/>
    <p:sldId id="630" r:id="rId176"/>
    <p:sldId id="631" r:id="rId177"/>
    <p:sldId id="632" r:id="rId178"/>
    <p:sldId id="633" r:id="rId179"/>
    <p:sldId id="634" r:id="rId180"/>
    <p:sldId id="635" r:id="rId181"/>
    <p:sldId id="636" r:id="rId182"/>
    <p:sldId id="637" r:id="rId183"/>
    <p:sldId id="638" r:id="rId184"/>
    <p:sldId id="639" r:id="rId185"/>
    <p:sldId id="640" r:id="rId186"/>
    <p:sldId id="641" r:id="rId187"/>
    <p:sldId id="642" r:id="rId188"/>
    <p:sldId id="643" r:id="rId189"/>
    <p:sldId id="644" r:id="rId190"/>
    <p:sldId id="645" r:id="rId191"/>
    <p:sldId id="646" r:id="rId192"/>
    <p:sldId id="647" r:id="rId193"/>
    <p:sldId id="648" r:id="rId194"/>
    <p:sldId id="649" r:id="rId195"/>
    <p:sldId id="650" r:id="rId196"/>
    <p:sldId id="651" r:id="rId197"/>
    <p:sldId id="652" r:id="rId198"/>
    <p:sldId id="653" r:id="rId199"/>
    <p:sldId id="654" r:id="rId200"/>
    <p:sldId id="655" r:id="rId201"/>
    <p:sldId id="301" r:id="rId202"/>
    <p:sldId id="656" r:id="rId203"/>
    <p:sldId id="657" r:id="rId204"/>
    <p:sldId id="658" r:id="rId205"/>
    <p:sldId id="660" r:id="rId206"/>
    <p:sldId id="661" r:id="rId207"/>
    <p:sldId id="662" r:id="rId208"/>
    <p:sldId id="663" r:id="rId209"/>
    <p:sldId id="664" r:id="rId210"/>
    <p:sldId id="681" r:id="rId211"/>
    <p:sldId id="682" r:id="rId212"/>
    <p:sldId id="683" r:id="rId213"/>
    <p:sldId id="684" r:id="rId214"/>
    <p:sldId id="685" r:id="rId215"/>
    <p:sldId id="686" r:id="rId216"/>
    <p:sldId id="687" r:id="rId217"/>
    <p:sldId id="688" r:id="rId218"/>
    <p:sldId id="665" r:id="rId219"/>
    <p:sldId id="666" r:id="rId220"/>
    <p:sldId id="667" r:id="rId221"/>
    <p:sldId id="668" r:id="rId222"/>
    <p:sldId id="669" r:id="rId223"/>
    <p:sldId id="670" r:id="rId224"/>
    <p:sldId id="671" r:id="rId225"/>
    <p:sldId id="672" r:id="rId226"/>
    <p:sldId id="673" r:id="rId227"/>
    <p:sldId id="674" r:id="rId228"/>
    <p:sldId id="675" r:id="rId229"/>
    <p:sldId id="676" r:id="rId230"/>
    <p:sldId id="677" r:id="rId231"/>
    <p:sldId id="678" r:id="rId232"/>
    <p:sldId id="679" r:id="rId233"/>
    <p:sldId id="680" r:id="rId234"/>
    <p:sldId id="689" r:id="rId235"/>
    <p:sldId id="303" r:id="rId236"/>
    <p:sldId id="690" r:id="rId237"/>
    <p:sldId id="691" r:id="rId238"/>
    <p:sldId id="693" r:id="rId239"/>
    <p:sldId id="694" r:id="rId240"/>
    <p:sldId id="695" r:id="rId241"/>
    <p:sldId id="696" r:id="rId242"/>
    <p:sldId id="697" r:id="rId243"/>
    <p:sldId id="698" r:id="rId244"/>
    <p:sldId id="699" r:id="rId245"/>
    <p:sldId id="700" r:id="rId246"/>
    <p:sldId id="701" r:id="rId247"/>
    <p:sldId id="702" r:id="rId248"/>
    <p:sldId id="703" r:id="rId249"/>
    <p:sldId id="704" r:id="rId250"/>
    <p:sldId id="705" r:id="rId251"/>
    <p:sldId id="706" r:id="rId252"/>
    <p:sldId id="707" r:id="rId253"/>
    <p:sldId id="708" r:id="rId254"/>
    <p:sldId id="709" r:id="rId255"/>
    <p:sldId id="710" r:id="rId256"/>
    <p:sldId id="711" r:id="rId257"/>
    <p:sldId id="712" r:id="rId258"/>
    <p:sldId id="713" r:id="rId259"/>
    <p:sldId id="714" r:id="rId260"/>
    <p:sldId id="715" r:id="rId261"/>
    <p:sldId id="716" r:id="rId262"/>
    <p:sldId id="717" r:id="rId263"/>
    <p:sldId id="718" r:id="rId264"/>
    <p:sldId id="719" r:id="rId265"/>
    <p:sldId id="720" r:id="rId266"/>
    <p:sldId id="721" r:id="rId267"/>
    <p:sldId id="722" r:id="rId268"/>
    <p:sldId id="723" r:id="rId269"/>
    <p:sldId id="724" r:id="rId270"/>
    <p:sldId id="725" r:id="rId271"/>
    <p:sldId id="305" r:id="rId272"/>
    <p:sldId id="726" r:id="rId273"/>
    <p:sldId id="727" r:id="rId274"/>
    <p:sldId id="731" r:id="rId275"/>
    <p:sldId id="728" r:id="rId276"/>
    <p:sldId id="729" r:id="rId277"/>
    <p:sldId id="730" r:id="rId278"/>
    <p:sldId id="732" r:id="rId279"/>
    <p:sldId id="733" r:id="rId280"/>
    <p:sldId id="734" r:id="rId281"/>
    <p:sldId id="735" r:id="rId282"/>
    <p:sldId id="736" r:id="rId283"/>
    <p:sldId id="738" r:id="rId284"/>
    <p:sldId id="307" r:id="rId285"/>
  </p:sldIdLst>
  <p:sldSz cx="9144000" cy="6858000" type="screen4x3"/>
  <p:notesSz cx="6858000" cy="9144000"/>
  <p:defaultTextStyle>
    <a:defPPr>
      <a:defRPr lang="en-US"/>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B05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5794" autoAdjust="0"/>
  </p:normalViewPr>
  <p:slideViewPr>
    <p:cSldViewPr>
      <p:cViewPr>
        <p:scale>
          <a:sx n="60" d="100"/>
          <a:sy n="60" d="100"/>
        </p:scale>
        <p:origin x="-1098" y="-72"/>
      </p:cViewPr>
      <p:guideLst>
        <p:guide orient="horz" pos="2160"/>
        <p:guide pos="2857"/>
      </p:guideLst>
    </p:cSldViewPr>
  </p:slideViewPr>
  <p:notesTextViewPr>
    <p:cViewPr>
      <p:scale>
        <a:sx n="100" d="100"/>
        <a:sy n="100" d="100"/>
      </p:scale>
      <p:origin x="0" y="0"/>
    </p:cViewPr>
  </p:notesTextViewPr>
  <p:gridSpacing cx="76317" cy="76317"/>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notesMaster" Target="notesMasters/notesMaster1.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8" Type="http://schemas.openxmlformats.org/officeDocument/2006/relationships/tableStyles" Target="tableStyles.xml"/><Relationship Id="rId287" Type="http://schemas.openxmlformats.org/officeDocument/2006/relationships/viewProps" Target="viewProps.xml"/><Relationship Id="rId286" Type="http://schemas.openxmlformats.org/officeDocument/2006/relationships/presProps" Target="presProps.xml"/><Relationship Id="rId285" Type="http://schemas.openxmlformats.org/officeDocument/2006/relationships/slide" Target="slides/slide281.xml"/><Relationship Id="rId284" Type="http://schemas.openxmlformats.org/officeDocument/2006/relationships/slide" Target="slides/slide280.xml"/><Relationship Id="rId283" Type="http://schemas.openxmlformats.org/officeDocument/2006/relationships/slide" Target="slides/slide279.xml"/><Relationship Id="rId282" Type="http://schemas.openxmlformats.org/officeDocument/2006/relationships/slide" Target="slides/slide278.xml"/><Relationship Id="rId281" Type="http://schemas.openxmlformats.org/officeDocument/2006/relationships/slide" Target="slides/slide277.xml"/><Relationship Id="rId280" Type="http://schemas.openxmlformats.org/officeDocument/2006/relationships/slide" Target="slides/slide276.xml"/><Relationship Id="rId28" Type="http://schemas.openxmlformats.org/officeDocument/2006/relationships/slide" Target="slides/slide25.xml"/><Relationship Id="rId279" Type="http://schemas.openxmlformats.org/officeDocument/2006/relationships/slide" Target="slides/slide275.xml"/><Relationship Id="rId278" Type="http://schemas.openxmlformats.org/officeDocument/2006/relationships/slide" Target="slides/slide274.xml"/><Relationship Id="rId277" Type="http://schemas.openxmlformats.org/officeDocument/2006/relationships/slide" Target="slides/slide273.xml"/><Relationship Id="rId276" Type="http://schemas.openxmlformats.org/officeDocument/2006/relationships/slide" Target="slides/slide272.xml"/><Relationship Id="rId275" Type="http://schemas.openxmlformats.org/officeDocument/2006/relationships/slide" Target="slides/slide271.xml"/><Relationship Id="rId274" Type="http://schemas.openxmlformats.org/officeDocument/2006/relationships/slide" Target="slides/slide270.xml"/><Relationship Id="rId273" Type="http://schemas.openxmlformats.org/officeDocument/2006/relationships/slide" Target="slides/slide269.xml"/><Relationship Id="rId272" Type="http://schemas.openxmlformats.org/officeDocument/2006/relationships/slide" Target="slides/slide268.xml"/><Relationship Id="rId271" Type="http://schemas.openxmlformats.org/officeDocument/2006/relationships/slide" Target="slides/slide267.xml"/><Relationship Id="rId270" Type="http://schemas.openxmlformats.org/officeDocument/2006/relationships/slide" Target="slides/slide266.xml"/><Relationship Id="rId27" Type="http://schemas.openxmlformats.org/officeDocument/2006/relationships/slide" Target="slides/slide24.xml"/><Relationship Id="rId269" Type="http://schemas.openxmlformats.org/officeDocument/2006/relationships/slide" Target="slides/slide265.xml"/><Relationship Id="rId268" Type="http://schemas.openxmlformats.org/officeDocument/2006/relationships/slide" Target="slides/slide264.xml"/><Relationship Id="rId267" Type="http://schemas.openxmlformats.org/officeDocument/2006/relationships/slide" Target="slides/slide263.xml"/><Relationship Id="rId266" Type="http://schemas.openxmlformats.org/officeDocument/2006/relationships/slide" Target="slides/slide262.xml"/><Relationship Id="rId265" Type="http://schemas.openxmlformats.org/officeDocument/2006/relationships/slide" Target="slides/slide261.xml"/><Relationship Id="rId264" Type="http://schemas.openxmlformats.org/officeDocument/2006/relationships/slide" Target="slides/slide260.xml"/><Relationship Id="rId263" Type="http://schemas.openxmlformats.org/officeDocument/2006/relationships/slide" Target="slides/slide259.xml"/><Relationship Id="rId262" Type="http://schemas.openxmlformats.org/officeDocument/2006/relationships/slide" Target="slides/slide258.xml"/><Relationship Id="rId261" Type="http://schemas.openxmlformats.org/officeDocument/2006/relationships/slide" Target="slides/slide257.xml"/><Relationship Id="rId260" Type="http://schemas.openxmlformats.org/officeDocument/2006/relationships/slide" Target="slides/slide256.xml"/><Relationship Id="rId26" Type="http://schemas.openxmlformats.org/officeDocument/2006/relationships/slide" Target="slides/slide23.xml"/><Relationship Id="rId259" Type="http://schemas.openxmlformats.org/officeDocument/2006/relationships/slide" Target="slides/slide255.xml"/><Relationship Id="rId258" Type="http://schemas.openxmlformats.org/officeDocument/2006/relationships/slide" Target="slides/slide254.xml"/><Relationship Id="rId257" Type="http://schemas.openxmlformats.org/officeDocument/2006/relationships/slide" Target="slides/slide253.xml"/><Relationship Id="rId256" Type="http://schemas.openxmlformats.org/officeDocument/2006/relationships/slide" Target="slides/slide252.xml"/><Relationship Id="rId255" Type="http://schemas.openxmlformats.org/officeDocument/2006/relationships/slide" Target="slides/slide251.xml"/><Relationship Id="rId254" Type="http://schemas.openxmlformats.org/officeDocument/2006/relationships/slide" Target="slides/slide250.xml"/><Relationship Id="rId253" Type="http://schemas.openxmlformats.org/officeDocument/2006/relationships/slide" Target="slides/slide249.xml"/><Relationship Id="rId252" Type="http://schemas.openxmlformats.org/officeDocument/2006/relationships/slide" Target="slides/slide248.xml"/><Relationship Id="rId251" Type="http://schemas.openxmlformats.org/officeDocument/2006/relationships/slide" Target="slides/slide247.xml"/><Relationship Id="rId250" Type="http://schemas.openxmlformats.org/officeDocument/2006/relationships/slide" Target="slides/slide246.xml"/><Relationship Id="rId25" Type="http://schemas.openxmlformats.org/officeDocument/2006/relationships/slide" Target="slides/slide22.xml"/><Relationship Id="rId249" Type="http://schemas.openxmlformats.org/officeDocument/2006/relationships/slide" Target="slides/slide245.xml"/><Relationship Id="rId248" Type="http://schemas.openxmlformats.org/officeDocument/2006/relationships/slide" Target="slides/slide244.xml"/><Relationship Id="rId247" Type="http://schemas.openxmlformats.org/officeDocument/2006/relationships/slide" Target="slides/slide243.xml"/><Relationship Id="rId246" Type="http://schemas.openxmlformats.org/officeDocument/2006/relationships/slide" Target="slides/slide242.xml"/><Relationship Id="rId245" Type="http://schemas.openxmlformats.org/officeDocument/2006/relationships/slide" Target="slides/slide241.xml"/><Relationship Id="rId244" Type="http://schemas.openxmlformats.org/officeDocument/2006/relationships/slide" Target="slides/slide240.xml"/><Relationship Id="rId243" Type="http://schemas.openxmlformats.org/officeDocument/2006/relationships/slide" Target="slides/slide239.xml"/><Relationship Id="rId242" Type="http://schemas.openxmlformats.org/officeDocument/2006/relationships/slide" Target="slides/slide238.xml"/><Relationship Id="rId241" Type="http://schemas.openxmlformats.org/officeDocument/2006/relationships/slide" Target="slides/slide237.xml"/><Relationship Id="rId240" Type="http://schemas.openxmlformats.org/officeDocument/2006/relationships/slide" Target="slides/slide236.xml"/><Relationship Id="rId24" Type="http://schemas.openxmlformats.org/officeDocument/2006/relationships/slide" Target="slides/slide21.xml"/><Relationship Id="rId239" Type="http://schemas.openxmlformats.org/officeDocument/2006/relationships/slide" Target="slides/slide235.xml"/><Relationship Id="rId238" Type="http://schemas.openxmlformats.org/officeDocument/2006/relationships/slide" Target="slides/slide234.xml"/><Relationship Id="rId237" Type="http://schemas.openxmlformats.org/officeDocument/2006/relationships/slide" Target="slides/slide233.xml"/><Relationship Id="rId236" Type="http://schemas.openxmlformats.org/officeDocument/2006/relationships/slide" Target="slides/slide232.xml"/><Relationship Id="rId235" Type="http://schemas.openxmlformats.org/officeDocument/2006/relationships/slide" Target="slides/slide231.xml"/><Relationship Id="rId234" Type="http://schemas.openxmlformats.org/officeDocument/2006/relationships/slide" Target="slides/slide230.xml"/><Relationship Id="rId233" Type="http://schemas.openxmlformats.org/officeDocument/2006/relationships/slide" Target="slides/slide229.xml"/><Relationship Id="rId232" Type="http://schemas.openxmlformats.org/officeDocument/2006/relationships/slide" Target="slides/slide228.xml"/><Relationship Id="rId231" Type="http://schemas.openxmlformats.org/officeDocument/2006/relationships/slide" Target="slides/slide227.xml"/><Relationship Id="rId230" Type="http://schemas.openxmlformats.org/officeDocument/2006/relationships/slide" Target="slides/slide226.xml"/><Relationship Id="rId23" Type="http://schemas.openxmlformats.org/officeDocument/2006/relationships/slide" Target="slides/slide20.xml"/><Relationship Id="rId229" Type="http://schemas.openxmlformats.org/officeDocument/2006/relationships/slide" Target="slides/slide225.xml"/><Relationship Id="rId228" Type="http://schemas.openxmlformats.org/officeDocument/2006/relationships/slide" Target="slides/slide224.xml"/><Relationship Id="rId227" Type="http://schemas.openxmlformats.org/officeDocument/2006/relationships/slide" Target="slides/slide223.xml"/><Relationship Id="rId226" Type="http://schemas.openxmlformats.org/officeDocument/2006/relationships/slide" Target="slides/slide222.xml"/><Relationship Id="rId225" Type="http://schemas.openxmlformats.org/officeDocument/2006/relationships/slide" Target="slides/slide221.xml"/><Relationship Id="rId224" Type="http://schemas.openxmlformats.org/officeDocument/2006/relationships/slide" Target="slides/slide220.xml"/><Relationship Id="rId223" Type="http://schemas.openxmlformats.org/officeDocument/2006/relationships/slide" Target="slides/slide219.xml"/><Relationship Id="rId222" Type="http://schemas.openxmlformats.org/officeDocument/2006/relationships/slide" Target="slides/slide218.xml"/><Relationship Id="rId221" Type="http://schemas.openxmlformats.org/officeDocument/2006/relationships/slide" Target="slides/slide217.xml"/><Relationship Id="rId220" Type="http://schemas.openxmlformats.org/officeDocument/2006/relationships/slide" Target="slides/slide216.xml"/><Relationship Id="rId22" Type="http://schemas.openxmlformats.org/officeDocument/2006/relationships/slide" Target="slides/slide19.xml"/><Relationship Id="rId219" Type="http://schemas.openxmlformats.org/officeDocument/2006/relationships/slide" Target="slides/slide215.xml"/><Relationship Id="rId218" Type="http://schemas.openxmlformats.org/officeDocument/2006/relationships/slide" Target="slides/slide214.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21" Type="http://schemas.openxmlformats.org/officeDocument/2006/relationships/slide" Target="slides/slide18.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5.xml"/><Relationship Id="rId198" Type="http://schemas.openxmlformats.org/officeDocument/2006/relationships/slide" Target="slides/slide194.xml"/><Relationship Id="rId197" Type="http://schemas.openxmlformats.org/officeDocument/2006/relationships/slide" Target="slides/slide193.xml"/><Relationship Id="rId196" Type="http://schemas.openxmlformats.org/officeDocument/2006/relationships/slide" Target="slides/slide192.xml"/><Relationship Id="rId195" Type="http://schemas.openxmlformats.org/officeDocument/2006/relationships/slide" Target="slides/slide191.xml"/><Relationship Id="rId194" Type="http://schemas.openxmlformats.org/officeDocument/2006/relationships/slide" Target="slides/slide190.xml"/><Relationship Id="rId193" Type="http://schemas.openxmlformats.org/officeDocument/2006/relationships/slide" Target="slides/slide189.xml"/><Relationship Id="rId192" Type="http://schemas.openxmlformats.org/officeDocument/2006/relationships/slide" Target="slides/slide188.xml"/><Relationship Id="rId191" Type="http://schemas.openxmlformats.org/officeDocument/2006/relationships/slide" Target="slides/slide187.xml"/><Relationship Id="rId190" Type="http://schemas.openxmlformats.org/officeDocument/2006/relationships/slide" Target="slides/slide186.xml"/><Relationship Id="rId19" Type="http://schemas.openxmlformats.org/officeDocument/2006/relationships/slide" Target="slides/slide16.xml"/><Relationship Id="rId189" Type="http://schemas.openxmlformats.org/officeDocument/2006/relationships/slide" Target="slides/slide185.xml"/><Relationship Id="rId188" Type="http://schemas.openxmlformats.org/officeDocument/2006/relationships/slide" Target="slides/slide184.xml"/><Relationship Id="rId187" Type="http://schemas.openxmlformats.org/officeDocument/2006/relationships/slide" Target="slides/slide183.xml"/><Relationship Id="rId186" Type="http://schemas.openxmlformats.org/officeDocument/2006/relationships/slide" Target="slides/slide182.xml"/><Relationship Id="rId185" Type="http://schemas.openxmlformats.org/officeDocument/2006/relationships/slide" Target="slides/slide181.xml"/><Relationship Id="rId184" Type="http://schemas.openxmlformats.org/officeDocument/2006/relationships/slide" Target="slides/slide180.xml"/><Relationship Id="rId183" Type="http://schemas.openxmlformats.org/officeDocument/2006/relationships/slide" Target="slides/slide179.xml"/><Relationship Id="rId182" Type="http://schemas.openxmlformats.org/officeDocument/2006/relationships/slide" Target="slides/slide178.xml"/><Relationship Id="rId181" Type="http://schemas.openxmlformats.org/officeDocument/2006/relationships/slide" Target="slides/slide177.xml"/><Relationship Id="rId180" Type="http://schemas.openxmlformats.org/officeDocument/2006/relationships/slide" Target="slides/slide176.xml"/><Relationship Id="rId18" Type="http://schemas.openxmlformats.org/officeDocument/2006/relationships/slide" Target="slides/slide15.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176" Type="http://schemas.openxmlformats.org/officeDocument/2006/relationships/slide" Target="slides/slide172.xml"/><Relationship Id="rId175" Type="http://schemas.openxmlformats.org/officeDocument/2006/relationships/slide" Target="slides/slide171.xml"/><Relationship Id="rId174" Type="http://schemas.openxmlformats.org/officeDocument/2006/relationships/slide" Target="slides/slide170.xml"/><Relationship Id="rId173" Type="http://schemas.openxmlformats.org/officeDocument/2006/relationships/slide" Target="slides/slide169.xml"/><Relationship Id="rId172" Type="http://schemas.openxmlformats.org/officeDocument/2006/relationships/slide" Target="slides/slide168.xml"/><Relationship Id="rId171" Type="http://schemas.openxmlformats.org/officeDocument/2006/relationships/slide" Target="slides/slide167.xml"/><Relationship Id="rId170" Type="http://schemas.openxmlformats.org/officeDocument/2006/relationships/slide" Target="slides/slide166.xml"/><Relationship Id="rId17" Type="http://schemas.openxmlformats.org/officeDocument/2006/relationships/slide" Target="slides/slide14.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165" Type="http://schemas.openxmlformats.org/officeDocument/2006/relationships/slide" Target="slides/slide161.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1" Type="http://schemas.openxmlformats.org/officeDocument/2006/relationships/slide" Target="slides/slide157.xml"/><Relationship Id="rId160" Type="http://schemas.openxmlformats.org/officeDocument/2006/relationships/slide" Target="slides/slide156.xml"/><Relationship Id="rId16" Type="http://schemas.openxmlformats.org/officeDocument/2006/relationships/slide" Target="slides/slide13.xml"/><Relationship Id="rId159" Type="http://schemas.openxmlformats.org/officeDocument/2006/relationships/slide" Target="slides/slide155.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2.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1.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10.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9.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8.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122E5C4-E902-4846-8A20-013CDCFD0968}"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zh-CN" altLang="en-US"/>
        </a:p>
      </dgm:t>
    </dgm:pt>
    <dgm:pt modelId="{4110C608-2581-4EFE-BC00-0ECFEFC14F9B}">
      <dgm:prSet phldrT="[文本]"/>
      <dgm:spPr/>
      <dgm:t>
        <a:bodyPr/>
        <a:lstStyle/>
        <a:p>
          <a:r>
            <a:rPr lang="zh-CN" altLang="en-US" dirty="0" smtClean="0"/>
            <a:t>设值注入</a:t>
          </a:r>
          <a:endParaRPr lang="zh-CN" altLang="en-US" dirty="0"/>
        </a:p>
      </dgm:t>
    </dgm:pt>
    <dgm:pt modelId="{25634E65-12E0-43A9-B577-449910356A14}" cxnId="{25E52777-C1C9-4793-8F28-BB3A6ADE1012}" type="parTrans">
      <dgm:prSet/>
      <dgm:spPr/>
      <dgm:t>
        <a:bodyPr/>
        <a:lstStyle/>
        <a:p>
          <a:endParaRPr lang="zh-CN" altLang="en-US"/>
        </a:p>
      </dgm:t>
    </dgm:pt>
    <dgm:pt modelId="{710D7C13-829B-4481-A61F-73122F728C59}" cxnId="{25E52777-C1C9-4793-8F28-BB3A6ADE1012}" type="sibTrans">
      <dgm:prSet/>
      <dgm:spPr/>
      <dgm:t>
        <a:bodyPr/>
        <a:lstStyle/>
        <a:p>
          <a:endParaRPr lang="zh-CN" altLang="en-US"/>
        </a:p>
      </dgm:t>
    </dgm:pt>
    <dgm:pt modelId="{850FAAC9-AA5D-42AF-95AE-072B23B49443}">
      <dgm:prSet phldrT="[文本]"/>
      <dgm:spPr/>
      <dgm:t>
        <a:bodyPr/>
        <a:lstStyle/>
        <a:p>
          <a:r>
            <a:rPr lang="zh-CN" altLang="en-US" dirty="0" smtClean="0"/>
            <a:t>通过</a:t>
          </a:r>
          <a:r>
            <a:rPr lang="en-US" altLang="zh-CN" dirty="0" smtClean="0"/>
            <a:t>setter</a:t>
          </a:r>
          <a:r>
            <a:rPr lang="zh-CN" altLang="en-US" dirty="0" smtClean="0"/>
            <a:t>访问器实现</a:t>
          </a:r>
          <a:endParaRPr lang="zh-CN" altLang="en-US" dirty="0"/>
        </a:p>
      </dgm:t>
    </dgm:pt>
    <dgm:pt modelId="{E2E238C5-35D5-45D8-8C8A-08965E4589F6}" cxnId="{E503A0EC-CEC1-4BB1-8EA4-830D81AAA352}" type="parTrans">
      <dgm:prSet/>
      <dgm:spPr/>
      <dgm:t>
        <a:bodyPr/>
        <a:lstStyle/>
        <a:p>
          <a:endParaRPr lang="zh-CN" altLang="en-US"/>
        </a:p>
      </dgm:t>
    </dgm:pt>
    <dgm:pt modelId="{0F3A790C-CBA3-49F1-9835-F272FA5ED7C9}" cxnId="{E503A0EC-CEC1-4BB1-8EA4-830D81AAA352}" type="sibTrans">
      <dgm:prSet/>
      <dgm:spPr/>
      <dgm:t>
        <a:bodyPr/>
        <a:lstStyle/>
        <a:p>
          <a:endParaRPr lang="zh-CN" altLang="en-US"/>
        </a:p>
      </dgm:t>
    </dgm:pt>
    <dgm:pt modelId="{9AF63E98-7617-4A20-A8A7-4B947FF95A8B}">
      <dgm:prSet phldrT="[文本]"/>
      <dgm:spPr/>
      <dgm:t>
        <a:bodyPr/>
        <a:lstStyle/>
        <a:p>
          <a:r>
            <a:rPr lang="zh-CN" altLang="en-US" dirty="0" smtClean="0"/>
            <a:t>构造注入</a:t>
          </a:r>
          <a:endParaRPr lang="zh-CN" altLang="en-US" dirty="0"/>
        </a:p>
      </dgm:t>
    </dgm:pt>
    <dgm:pt modelId="{F47AE552-5D9A-4DEF-B108-97450CE0AFA0}" cxnId="{12C3A466-4736-48B8-89BA-2297B9CEBECC}" type="parTrans">
      <dgm:prSet/>
      <dgm:spPr/>
      <dgm:t>
        <a:bodyPr/>
        <a:lstStyle/>
        <a:p>
          <a:endParaRPr lang="zh-CN" altLang="en-US"/>
        </a:p>
      </dgm:t>
    </dgm:pt>
    <dgm:pt modelId="{A8A5D30D-17A7-4B9D-9407-ABBFC9B1396C}" cxnId="{12C3A466-4736-48B8-89BA-2297B9CEBECC}" type="sibTrans">
      <dgm:prSet/>
      <dgm:spPr/>
      <dgm:t>
        <a:bodyPr/>
        <a:lstStyle/>
        <a:p>
          <a:endParaRPr lang="zh-CN" altLang="en-US"/>
        </a:p>
      </dgm:t>
    </dgm:pt>
    <dgm:pt modelId="{C5C2C1DD-BF14-4536-9902-2E952BC67684}">
      <dgm:prSet phldrT="[文本]"/>
      <dgm:spPr/>
      <dgm:t>
        <a:bodyPr/>
        <a:lstStyle/>
        <a:p>
          <a:r>
            <a:rPr lang="zh-CN" altLang="en-US" dirty="0" smtClean="0"/>
            <a:t>通过构造函数实现</a:t>
          </a:r>
          <a:endParaRPr lang="zh-CN" altLang="en-US" dirty="0"/>
        </a:p>
      </dgm:t>
    </dgm:pt>
    <dgm:pt modelId="{34DBE067-BE4D-4BDA-88D1-D2CE8B998615}" cxnId="{2A2642D5-B233-4018-A39B-85D849B8BC09}" type="parTrans">
      <dgm:prSet/>
      <dgm:spPr/>
      <dgm:t>
        <a:bodyPr/>
        <a:lstStyle/>
        <a:p>
          <a:endParaRPr lang="zh-CN" altLang="en-US"/>
        </a:p>
      </dgm:t>
    </dgm:pt>
    <dgm:pt modelId="{A2541DCB-DD6F-4400-9523-65C2E0B49981}" cxnId="{2A2642D5-B233-4018-A39B-85D849B8BC09}" type="sibTrans">
      <dgm:prSet/>
      <dgm:spPr/>
      <dgm:t>
        <a:bodyPr/>
        <a:lstStyle/>
        <a:p>
          <a:endParaRPr lang="zh-CN" altLang="en-US"/>
        </a:p>
      </dgm:t>
    </dgm:pt>
    <dgm:pt modelId="{6253E627-A3AB-4058-ABC9-C4BF3ED3BC66}">
      <dgm:prSet phldrT="[文本]"/>
      <dgm:spPr/>
      <dgm:t>
        <a:bodyPr/>
        <a:lstStyle/>
        <a:p>
          <a:r>
            <a:rPr lang="zh-CN" altLang="en-US" dirty="0" smtClean="0"/>
            <a:t>时效性好</a:t>
          </a:r>
          <a:endParaRPr lang="zh-CN" altLang="en-US" dirty="0"/>
        </a:p>
      </dgm:t>
    </dgm:pt>
    <dgm:pt modelId="{2D032937-DFA4-4312-A64F-CCD5EA321EC4}" cxnId="{88484D83-268E-4DAC-9865-F790DC255CD8}" type="parTrans">
      <dgm:prSet/>
      <dgm:spPr/>
      <dgm:t>
        <a:bodyPr/>
        <a:lstStyle/>
        <a:p>
          <a:endParaRPr lang="zh-CN" altLang="en-US"/>
        </a:p>
      </dgm:t>
    </dgm:pt>
    <dgm:pt modelId="{A2395113-1984-41A9-84C0-3D9AC03883B4}" cxnId="{88484D83-268E-4DAC-9865-F790DC255CD8}" type="sibTrans">
      <dgm:prSet/>
      <dgm:spPr/>
      <dgm:t>
        <a:bodyPr/>
        <a:lstStyle/>
        <a:p>
          <a:endParaRPr lang="zh-CN" altLang="en-US"/>
        </a:p>
      </dgm:t>
    </dgm:pt>
    <dgm:pt modelId="{6C3ECD51-0F68-420D-BADA-E2DA4A36DECE}">
      <dgm:prSet phldrT="[文本]"/>
      <dgm:spPr/>
      <dgm:t>
        <a:bodyPr/>
        <a:lstStyle/>
        <a:p>
          <a:r>
            <a:rPr lang="zh-CN" altLang="en-US" dirty="0" smtClean="0"/>
            <a:t>灵活性好，但</a:t>
          </a:r>
          <a:r>
            <a:rPr lang="en-US" altLang="zh-CN" dirty="0" smtClean="0"/>
            <a:t>setter</a:t>
          </a:r>
          <a:r>
            <a:rPr lang="zh-CN" altLang="en-US" dirty="0" smtClean="0"/>
            <a:t>方法数量较多</a:t>
          </a:r>
          <a:endParaRPr lang="zh-CN" altLang="en-US" dirty="0"/>
        </a:p>
      </dgm:t>
    </dgm:pt>
    <dgm:pt modelId="{B84385D2-F84E-44D5-AC05-6169466B4C23}" cxnId="{5D077420-FDE9-421C-8CAD-3C3D8C8DAA38}" type="parTrans">
      <dgm:prSet/>
      <dgm:spPr/>
      <dgm:t>
        <a:bodyPr/>
        <a:lstStyle/>
        <a:p>
          <a:endParaRPr lang="zh-CN" altLang="en-US"/>
        </a:p>
      </dgm:t>
    </dgm:pt>
    <dgm:pt modelId="{D94FC3D6-ED22-417E-81B1-4879D5425028}" cxnId="{5D077420-FDE9-421C-8CAD-3C3D8C8DAA38}" type="sibTrans">
      <dgm:prSet/>
      <dgm:spPr/>
      <dgm:t>
        <a:bodyPr/>
        <a:lstStyle/>
        <a:p>
          <a:endParaRPr lang="zh-CN" altLang="en-US"/>
        </a:p>
      </dgm:t>
    </dgm:pt>
    <dgm:pt modelId="{444E3E51-F402-4222-A2E6-BA83575D7724}">
      <dgm:prSet phldrT="[文本]"/>
      <dgm:spPr/>
      <dgm:t>
        <a:bodyPr/>
        <a:lstStyle/>
        <a:p>
          <a:r>
            <a:rPr lang="zh-CN" altLang="en-US" dirty="0" smtClean="0"/>
            <a:t>灵活性差，仅靠重载限制太多</a:t>
          </a:r>
          <a:endParaRPr lang="zh-CN" altLang="en-US" dirty="0"/>
        </a:p>
      </dgm:t>
    </dgm:pt>
    <dgm:pt modelId="{E5EDAE44-CE07-4011-B343-9FCD20EE4C2D}" cxnId="{C3814C29-7F53-432E-814F-B98202FF14A1}" type="parTrans">
      <dgm:prSet/>
      <dgm:spPr/>
      <dgm:t>
        <a:bodyPr/>
        <a:lstStyle/>
        <a:p>
          <a:endParaRPr lang="zh-CN" altLang="en-US"/>
        </a:p>
      </dgm:t>
    </dgm:pt>
    <dgm:pt modelId="{8290983B-7DA8-4979-98D1-B547A612BA97}" cxnId="{C3814C29-7F53-432E-814F-B98202FF14A1}" type="sibTrans">
      <dgm:prSet/>
      <dgm:spPr/>
      <dgm:t>
        <a:bodyPr/>
        <a:lstStyle/>
        <a:p>
          <a:endParaRPr lang="zh-CN" altLang="en-US"/>
        </a:p>
      </dgm:t>
    </dgm:pt>
    <dgm:pt modelId="{23A02E6A-C73E-44CA-9A87-BE95BB4609D1}">
      <dgm:prSet phldrT="[文本]"/>
      <dgm:spPr/>
      <dgm:t>
        <a:bodyPr/>
        <a:lstStyle/>
        <a:p>
          <a:r>
            <a:rPr lang="zh-CN" altLang="en-US" dirty="0" smtClean="0"/>
            <a:t>通过无参构造实例化</a:t>
          </a:r>
          <a:endParaRPr lang="zh-CN" altLang="en-US" dirty="0"/>
        </a:p>
      </dgm:t>
    </dgm:pt>
    <dgm:pt modelId="{86B5C1E9-610E-419C-A83E-8D7446EEEC32}" cxnId="{9BCD1BAA-8B20-4A6E-82BE-5D4C983A7467}" type="parTrans">
      <dgm:prSet/>
      <dgm:spPr/>
      <dgm:t>
        <a:bodyPr/>
        <a:lstStyle/>
        <a:p>
          <a:endParaRPr lang="zh-CN" altLang="en-US"/>
        </a:p>
      </dgm:t>
    </dgm:pt>
    <dgm:pt modelId="{068E731B-5A6A-4F7D-BA84-8383BCB9ED5B}" cxnId="{9BCD1BAA-8B20-4A6E-82BE-5D4C983A7467}" type="sibTrans">
      <dgm:prSet/>
      <dgm:spPr/>
      <dgm:t>
        <a:bodyPr/>
        <a:lstStyle/>
        <a:p>
          <a:endParaRPr lang="zh-CN" altLang="en-US"/>
        </a:p>
      </dgm:t>
    </dgm:pt>
    <dgm:pt modelId="{7EC1165A-1D1C-41FC-AECF-F380E0B41949}">
      <dgm:prSet phldrT="[文本]"/>
      <dgm:spPr/>
      <dgm:t>
        <a:bodyPr/>
        <a:lstStyle/>
        <a:p>
          <a:r>
            <a:rPr lang="zh-CN" altLang="en-US" dirty="0" smtClean="0"/>
            <a:t>通过匹配的构造函数实例化，但建议保留无参构造</a:t>
          </a:r>
          <a:endParaRPr lang="zh-CN" altLang="en-US" dirty="0"/>
        </a:p>
      </dgm:t>
    </dgm:pt>
    <dgm:pt modelId="{9B1FC157-7D89-4E51-A110-AE77F5469373}" cxnId="{F6664731-CD0A-4185-8111-CF1EACF35716}" type="parTrans">
      <dgm:prSet/>
      <dgm:spPr/>
      <dgm:t>
        <a:bodyPr/>
        <a:lstStyle/>
        <a:p>
          <a:endParaRPr lang="zh-CN" altLang="en-US"/>
        </a:p>
      </dgm:t>
    </dgm:pt>
    <dgm:pt modelId="{4E118C9A-68A6-4896-BF29-20B24F00FE93}" cxnId="{F6664731-CD0A-4185-8111-CF1EACF35716}" type="sibTrans">
      <dgm:prSet/>
      <dgm:spPr/>
      <dgm:t>
        <a:bodyPr/>
        <a:lstStyle/>
        <a:p>
          <a:endParaRPr lang="zh-CN" altLang="en-US"/>
        </a:p>
      </dgm:t>
    </dgm:pt>
    <dgm:pt modelId="{F52388A4-E118-4F70-AE43-3B6D42D7185D}">
      <dgm:prSet phldrT="[文本]"/>
      <dgm:spPr/>
      <dgm:t>
        <a:bodyPr/>
        <a:lstStyle/>
        <a:p>
          <a:r>
            <a:rPr lang="zh-CN" altLang="en-US" dirty="0" smtClean="0"/>
            <a:t>时效性差</a:t>
          </a:r>
          <a:endParaRPr lang="zh-CN" altLang="en-US" dirty="0"/>
        </a:p>
      </dgm:t>
    </dgm:pt>
    <dgm:pt modelId="{0CD9774A-4D28-46A9-85B7-E15F882A0FA1}" cxnId="{70FA0A02-00CB-4367-875E-EB713B3338EE}" type="sibTrans">
      <dgm:prSet/>
      <dgm:spPr/>
      <dgm:t>
        <a:bodyPr/>
        <a:lstStyle/>
        <a:p>
          <a:endParaRPr lang="zh-CN" altLang="en-US"/>
        </a:p>
      </dgm:t>
    </dgm:pt>
    <dgm:pt modelId="{7DF77588-F727-4A4E-8953-136F9ACE1F30}" cxnId="{70FA0A02-00CB-4367-875E-EB713B3338EE}" type="parTrans">
      <dgm:prSet/>
      <dgm:spPr/>
      <dgm:t>
        <a:bodyPr/>
        <a:lstStyle/>
        <a:p>
          <a:endParaRPr lang="zh-CN" altLang="en-US"/>
        </a:p>
      </dgm:t>
    </dgm:pt>
    <dgm:pt modelId="{FFB09DE9-6542-481D-8A7A-0B72477BCADE}" type="pres">
      <dgm:prSet presAssocID="{A122E5C4-E902-4846-8A20-013CDCFD0968}" presName="diagram" presStyleCnt="0">
        <dgm:presLayoutVars>
          <dgm:chPref val="1"/>
          <dgm:dir/>
          <dgm:animOne val="branch"/>
          <dgm:animLvl val="lvl"/>
          <dgm:resizeHandles/>
        </dgm:presLayoutVars>
      </dgm:prSet>
      <dgm:spPr/>
      <dgm:t>
        <a:bodyPr/>
        <a:lstStyle/>
        <a:p>
          <a:endParaRPr lang="zh-CN" altLang="en-US"/>
        </a:p>
      </dgm:t>
    </dgm:pt>
    <dgm:pt modelId="{0AC702DE-3759-4EB6-8F59-7AAE055E4CE2}" type="pres">
      <dgm:prSet presAssocID="{4110C608-2581-4EFE-BC00-0ECFEFC14F9B}" presName="root" presStyleCnt="0"/>
      <dgm:spPr/>
    </dgm:pt>
    <dgm:pt modelId="{E914732F-76E7-4F2B-B86C-37D83D44DA0C}" type="pres">
      <dgm:prSet presAssocID="{4110C608-2581-4EFE-BC00-0ECFEFC14F9B}" presName="rootComposite" presStyleCnt="0"/>
      <dgm:spPr/>
    </dgm:pt>
    <dgm:pt modelId="{E55D3791-4A93-4308-ABFB-DDF9CFC87E3F}" type="pres">
      <dgm:prSet presAssocID="{4110C608-2581-4EFE-BC00-0ECFEFC14F9B}" presName="rootText" presStyleLbl="node1" presStyleIdx="0" presStyleCnt="2"/>
      <dgm:spPr/>
      <dgm:t>
        <a:bodyPr/>
        <a:lstStyle/>
        <a:p>
          <a:endParaRPr lang="zh-CN" altLang="en-US"/>
        </a:p>
      </dgm:t>
    </dgm:pt>
    <dgm:pt modelId="{72C0F974-2206-4E52-AADC-C2869FDA58C0}" type="pres">
      <dgm:prSet presAssocID="{4110C608-2581-4EFE-BC00-0ECFEFC14F9B}" presName="rootConnector" presStyleLbl="node1" presStyleIdx="0" presStyleCnt="2"/>
      <dgm:spPr/>
      <dgm:t>
        <a:bodyPr/>
        <a:lstStyle/>
        <a:p>
          <a:endParaRPr lang="zh-CN" altLang="en-US"/>
        </a:p>
      </dgm:t>
    </dgm:pt>
    <dgm:pt modelId="{92AF0A64-99BA-4377-B207-1A12038920A6}" type="pres">
      <dgm:prSet presAssocID="{4110C608-2581-4EFE-BC00-0ECFEFC14F9B}" presName="childShape" presStyleCnt="0"/>
      <dgm:spPr/>
    </dgm:pt>
    <dgm:pt modelId="{F9FE8B2D-4711-4D26-900D-F1D8BC7BACA5}" type="pres">
      <dgm:prSet presAssocID="{E2E238C5-35D5-45D8-8C8A-08965E4589F6}" presName="Name13" presStyleLbl="parChTrans1D2" presStyleIdx="0" presStyleCnt="8"/>
      <dgm:spPr/>
      <dgm:t>
        <a:bodyPr/>
        <a:lstStyle/>
        <a:p>
          <a:endParaRPr lang="zh-CN" altLang="en-US"/>
        </a:p>
      </dgm:t>
    </dgm:pt>
    <dgm:pt modelId="{68D2B8F1-E4A4-42AD-92D7-5733C2CA569C}" type="pres">
      <dgm:prSet presAssocID="{850FAAC9-AA5D-42AF-95AE-072B23B49443}" presName="childText" presStyleLbl="bgAcc1" presStyleIdx="0" presStyleCnt="8" custScaleX="224153">
        <dgm:presLayoutVars>
          <dgm:bulletEnabled val="1"/>
        </dgm:presLayoutVars>
      </dgm:prSet>
      <dgm:spPr/>
      <dgm:t>
        <a:bodyPr/>
        <a:lstStyle/>
        <a:p>
          <a:endParaRPr lang="zh-CN" altLang="en-US"/>
        </a:p>
      </dgm:t>
    </dgm:pt>
    <dgm:pt modelId="{A421C56F-503B-4F46-AB87-F0F2B115D7BC}" type="pres">
      <dgm:prSet presAssocID="{7DF77588-F727-4A4E-8953-136F9ACE1F30}" presName="Name13" presStyleLbl="parChTrans1D2" presStyleIdx="1" presStyleCnt="8"/>
      <dgm:spPr/>
      <dgm:t>
        <a:bodyPr/>
        <a:lstStyle/>
        <a:p>
          <a:endParaRPr lang="zh-CN" altLang="en-US"/>
        </a:p>
      </dgm:t>
    </dgm:pt>
    <dgm:pt modelId="{85480DD8-6263-4045-BCC8-6CD6D577051E}" type="pres">
      <dgm:prSet presAssocID="{F52388A4-E118-4F70-AE43-3B6D42D7185D}" presName="childText" presStyleLbl="bgAcc1" presStyleIdx="1" presStyleCnt="8" custLinFactY="24006" custLinFactNeighborX="952" custLinFactNeighborY="100000">
        <dgm:presLayoutVars>
          <dgm:bulletEnabled val="1"/>
        </dgm:presLayoutVars>
      </dgm:prSet>
      <dgm:spPr/>
      <dgm:t>
        <a:bodyPr/>
        <a:lstStyle/>
        <a:p>
          <a:endParaRPr lang="zh-CN" altLang="en-US"/>
        </a:p>
      </dgm:t>
    </dgm:pt>
    <dgm:pt modelId="{AB471DBE-2FE9-44FB-9F81-6090E58D6FE2}" type="pres">
      <dgm:prSet presAssocID="{B84385D2-F84E-44D5-AC05-6169466B4C23}" presName="Name13" presStyleLbl="parChTrans1D2" presStyleIdx="2" presStyleCnt="8"/>
      <dgm:spPr/>
      <dgm:t>
        <a:bodyPr/>
        <a:lstStyle/>
        <a:p>
          <a:endParaRPr lang="zh-CN" altLang="en-US"/>
        </a:p>
      </dgm:t>
    </dgm:pt>
    <dgm:pt modelId="{8F756D11-101B-4FAC-86FD-A8F95812548E}" type="pres">
      <dgm:prSet presAssocID="{6C3ECD51-0F68-420D-BADA-E2DA4A36DECE}" presName="childText" presStyleLbl="bgAcc1" presStyleIdx="2" presStyleCnt="8" custScaleX="340917" custLinFactY="-27861" custLinFactNeighborX="952" custLinFactNeighborY="-100000">
        <dgm:presLayoutVars>
          <dgm:bulletEnabled val="1"/>
        </dgm:presLayoutVars>
      </dgm:prSet>
      <dgm:spPr/>
      <dgm:t>
        <a:bodyPr/>
        <a:lstStyle/>
        <a:p>
          <a:endParaRPr lang="zh-CN" altLang="en-US"/>
        </a:p>
      </dgm:t>
    </dgm:pt>
    <dgm:pt modelId="{CBD5092B-B881-4816-BC72-631B633B4C91}" type="pres">
      <dgm:prSet presAssocID="{86B5C1E9-610E-419C-A83E-8D7446EEEC32}" presName="Name13" presStyleLbl="parChTrans1D2" presStyleIdx="3" presStyleCnt="8"/>
      <dgm:spPr/>
      <dgm:t>
        <a:bodyPr/>
        <a:lstStyle/>
        <a:p>
          <a:endParaRPr lang="zh-CN" altLang="en-US"/>
        </a:p>
      </dgm:t>
    </dgm:pt>
    <dgm:pt modelId="{F305C3F4-FEE0-4234-A972-B619B34F74E2}" type="pres">
      <dgm:prSet presAssocID="{23A02E6A-C73E-44CA-9A87-BE95BB4609D1}" presName="childText" presStyleLbl="bgAcc1" presStyleIdx="3" presStyleCnt="8" custScaleX="236250">
        <dgm:presLayoutVars>
          <dgm:bulletEnabled val="1"/>
        </dgm:presLayoutVars>
      </dgm:prSet>
      <dgm:spPr/>
      <dgm:t>
        <a:bodyPr/>
        <a:lstStyle/>
        <a:p>
          <a:endParaRPr lang="zh-CN" altLang="en-US"/>
        </a:p>
      </dgm:t>
    </dgm:pt>
    <dgm:pt modelId="{88043DFA-B1E3-49CA-921C-62643ECF382D}" type="pres">
      <dgm:prSet presAssocID="{9AF63E98-7617-4A20-A8A7-4B947FF95A8B}" presName="root" presStyleCnt="0"/>
      <dgm:spPr/>
    </dgm:pt>
    <dgm:pt modelId="{47188AE4-BAB8-4FC8-89FD-0D67BE098B15}" type="pres">
      <dgm:prSet presAssocID="{9AF63E98-7617-4A20-A8A7-4B947FF95A8B}" presName="rootComposite" presStyleCnt="0"/>
      <dgm:spPr/>
    </dgm:pt>
    <dgm:pt modelId="{8B3B2905-2CB9-4A8A-BFB3-440ECD5D3D16}" type="pres">
      <dgm:prSet presAssocID="{9AF63E98-7617-4A20-A8A7-4B947FF95A8B}" presName="rootText" presStyleLbl="node1" presStyleIdx="1" presStyleCnt="2"/>
      <dgm:spPr/>
      <dgm:t>
        <a:bodyPr/>
        <a:lstStyle/>
        <a:p>
          <a:endParaRPr lang="zh-CN" altLang="en-US"/>
        </a:p>
      </dgm:t>
    </dgm:pt>
    <dgm:pt modelId="{AFC7574C-DB7B-4A76-A889-C3F81AD238E9}" type="pres">
      <dgm:prSet presAssocID="{9AF63E98-7617-4A20-A8A7-4B947FF95A8B}" presName="rootConnector" presStyleLbl="node1" presStyleIdx="1" presStyleCnt="2"/>
      <dgm:spPr/>
      <dgm:t>
        <a:bodyPr/>
        <a:lstStyle/>
        <a:p>
          <a:endParaRPr lang="zh-CN" altLang="en-US"/>
        </a:p>
      </dgm:t>
    </dgm:pt>
    <dgm:pt modelId="{14B15ADB-F529-44E9-B4C6-9771354CB1EC}" type="pres">
      <dgm:prSet presAssocID="{9AF63E98-7617-4A20-A8A7-4B947FF95A8B}" presName="childShape" presStyleCnt="0"/>
      <dgm:spPr/>
    </dgm:pt>
    <dgm:pt modelId="{9AA94C32-5644-4142-9B55-7BE5A398C60A}" type="pres">
      <dgm:prSet presAssocID="{34DBE067-BE4D-4BDA-88D1-D2CE8B998615}" presName="Name13" presStyleLbl="parChTrans1D2" presStyleIdx="4" presStyleCnt="8"/>
      <dgm:spPr/>
      <dgm:t>
        <a:bodyPr/>
        <a:lstStyle/>
        <a:p>
          <a:endParaRPr lang="zh-CN" altLang="en-US"/>
        </a:p>
      </dgm:t>
    </dgm:pt>
    <dgm:pt modelId="{541680C0-582E-4E91-9A4E-CB8DE25127C1}" type="pres">
      <dgm:prSet presAssocID="{C5C2C1DD-BF14-4536-9902-2E952BC67684}" presName="childText" presStyleLbl="bgAcc1" presStyleIdx="4" presStyleCnt="8" custScaleX="234947">
        <dgm:presLayoutVars>
          <dgm:bulletEnabled val="1"/>
        </dgm:presLayoutVars>
      </dgm:prSet>
      <dgm:spPr/>
      <dgm:t>
        <a:bodyPr/>
        <a:lstStyle/>
        <a:p>
          <a:endParaRPr lang="zh-CN" altLang="en-US"/>
        </a:p>
      </dgm:t>
    </dgm:pt>
    <dgm:pt modelId="{40A828A2-02AD-4F69-8058-00DB623E2048}" type="pres">
      <dgm:prSet presAssocID="{2D032937-DFA4-4312-A64F-CCD5EA321EC4}" presName="Name13" presStyleLbl="parChTrans1D2" presStyleIdx="5" presStyleCnt="8"/>
      <dgm:spPr/>
      <dgm:t>
        <a:bodyPr/>
        <a:lstStyle/>
        <a:p>
          <a:endParaRPr lang="zh-CN" altLang="en-US"/>
        </a:p>
      </dgm:t>
    </dgm:pt>
    <dgm:pt modelId="{E846210B-6376-4E8E-B331-13B80EA171EF}" type="pres">
      <dgm:prSet presAssocID="{6253E627-A3AB-4058-ABC9-C4BF3ED3BC66}" presName="childText" presStyleLbl="bgAcc1" presStyleIdx="5" presStyleCnt="8" custLinFactY="24006" custLinFactNeighborX="89" custLinFactNeighborY="100000">
        <dgm:presLayoutVars>
          <dgm:bulletEnabled val="1"/>
        </dgm:presLayoutVars>
      </dgm:prSet>
      <dgm:spPr/>
      <dgm:t>
        <a:bodyPr/>
        <a:lstStyle/>
        <a:p>
          <a:endParaRPr lang="zh-CN" altLang="en-US"/>
        </a:p>
      </dgm:t>
    </dgm:pt>
    <dgm:pt modelId="{1EF82AAB-AFE1-48E9-A6FA-2FDE58C07D66}" type="pres">
      <dgm:prSet presAssocID="{E5EDAE44-CE07-4011-B343-9FCD20EE4C2D}" presName="Name13" presStyleLbl="parChTrans1D2" presStyleIdx="6" presStyleCnt="8"/>
      <dgm:spPr/>
      <dgm:t>
        <a:bodyPr/>
        <a:lstStyle/>
        <a:p>
          <a:endParaRPr lang="zh-CN" altLang="en-US"/>
        </a:p>
      </dgm:t>
    </dgm:pt>
    <dgm:pt modelId="{8F41C921-00A8-4FD1-9389-CD1E9CA1EC70}" type="pres">
      <dgm:prSet presAssocID="{444E3E51-F402-4222-A2E6-BA83575D7724}" presName="childText" presStyleLbl="bgAcc1" presStyleIdx="6" presStyleCnt="8" custScaleX="323385" custLinFactY="-27861" custLinFactNeighborX="89" custLinFactNeighborY="-100000">
        <dgm:presLayoutVars>
          <dgm:bulletEnabled val="1"/>
        </dgm:presLayoutVars>
      </dgm:prSet>
      <dgm:spPr/>
      <dgm:t>
        <a:bodyPr/>
        <a:lstStyle/>
        <a:p>
          <a:endParaRPr lang="zh-CN" altLang="en-US"/>
        </a:p>
      </dgm:t>
    </dgm:pt>
    <dgm:pt modelId="{ED4A1BEF-DD32-48D5-9DBE-ADD6C6E3BCFA}" type="pres">
      <dgm:prSet presAssocID="{9B1FC157-7D89-4E51-A110-AE77F5469373}" presName="Name13" presStyleLbl="parChTrans1D2" presStyleIdx="7" presStyleCnt="8"/>
      <dgm:spPr/>
      <dgm:t>
        <a:bodyPr/>
        <a:lstStyle/>
        <a:p>
          <a:endParaRPr lang="zh-CN" altLang="en-US"/>
        </a:p>
      </dgm:t>
    </dgm:pt>
    <dgm:pt modelId="{B336FE4A-3290-401F-973B-35908DF367AE}" type="pres">
      <dgm:prSet presAssocID="{7EC1165A-1D1C-41FC-AECF-F380E0B41949}" presName="childText" presStyleLbl="bgAcc1" presStyleIdx="7" presStyleCnt="8" custScaleX="260780">
        <dgm:presLayoutVars>
          <dgm:bulletEnabled val="1"/>
        </dgm:presLayoutVars>
      </dgm:prSet>
      <dgm:spPr/>
      <dgm:t>
        <a:bodyPr/>
        <a:lstStyle/>
        <a:p>
          <a:endParaRPr lang="zh-CN" altLang="en-US"/>
        </a:p>
      </dgm:t>
    </dgm:pt>
  </dgm:ptLst>
  <dgm:cxnLst>
    <dgm:cxn modelId="{C777730B-7F3E-4D8E-9C27-C9D271292476}" type="presOf" srcId="{B84385D2-F84E-44D5-AC05-6169466B4C23}" destId="{AB471DBE-2FE9-44FB-9F81-6090E58D6FE2}" srcOrd="0" destOrd="0" presId="urn:microsoft.com/office/officeart/2005/8/layout/hierarchy3"/>
    <dgm:cxn modelId="{FBF86FF3-721D-4017-AE4C-A54798CE0174}" type="presOf" srcId="{9AF63E98-7617-4A20-A8A7-4B947FF95A8B}" destId="{AFC7574C-DB7B-4A76-A889-C3F81AD238E9}" srcOrd="1" destOrd="0" presId="urn:microsoft.com/office/officeart/2005/8/layout/hierarchy3"/>
    <dgm:cxn modelId="{12C3A466-4736-48B8-89BA-2297B9CEBECC}" srcId="{A122E5C4-E902-4846-8A20-013CDCFD0968}" destId="{9AF63E98-7617-4A20-A8A7-4B947FF95A8B}" srcOrd="1" destOrd="0" parTransId="{F47AE552-5D9A-4DEF-B108-97450CE0AFA0}" sibTransId="{A8A5D30D-17A7-4B9D-9407-ABBFC9B1396C}"/>
    <dgm:cxn modelId="{97F71A40-247A-4B8E-8E8A-0F37541341D9}" type="presOf" srcId="{86B5C1E9-610E-419C-A83E-8D7446EEEC32}" destId="{CBD5092B-B881-4816-BC72-631B633B4C91}" srcOrd="0" destOrd="0" presId="urn:microsoft.com/office/officeart/2005/8/layout/hierarchy3"/>
    <dgm:cxn modelId="{BF9A37EE-7000-4144-B1B0-DB8B25C77C10}" type="presOf" srcId="{7EC1165A-1D1C-41FC-AECF-F380E0B41949}" destId="{B336FE4A-3290-401F-973B-35908DF367AE}" srcOrd="0" destOrd="0" presId="urn:microsoft.com/office/officeart/2005/8/layout/hierarchy3"/>
    <dgm:cxn modelId="{2110E290-8887-41E7-AD2B-65BE31CF5565}" type="presOf" srcId="{9AF63E98-7617-4A20-A8A7-4B947FF95A8B}" destId="{8B3B2905-2CB9-4A8A-BFB3-440ECD5D3D16}" srcOrd="0" destOrd="0" presId="urn:microsoft.com/office/officeart/2005/8/layout/hierarchy3"/>
    <dgm:cxn modelId="{16B8AA3B-508E-4DC1-93F9-B713CE46F089}" type="presOf" srcId="{6C3ECD51-0F68-420D-BADA-E2DA4A36DECE}" destId="{8F756D11-101B-4FAC-86FD-A8F95812548E}" srcOrd="0" destOrd="0" presId="urn:microsoft.com/office/officeart/2005/8/layout/hierarchy3"/>
    <dgm:cxn modelId="{88484D83-268E-4DAC-9865-F790DC255CD8}" srcId="{9AF63E98-7617-4A20-A8A7-4B947FF95A8B}" destId="{6253E627-A3AB-4058-ABC9-C4BF3ED3BC66}" srcOrd="1" destOrd="0" parTransId="{2D032937-DFA4-4312-A64F-CCD5EA321EC4}" sibTransId="{A2395113-1984-41A9-84C0-3D9AC03883B4}"/>
    <dgm:cxn modelId="{0796A7CF-EB16-4A2E-93E5-42248A4234EA}" type="presOf" srcId="{23A02E6A-C73E-44CA-9A87-BE95BB4609D1}" destId="{F305C3F4-FEE0-4234-A972-B619B34F74E2}" srcOrd="0" destOrd="0" presId="urn:microsoft.com/office/officeart/2005/8/layout/hierarchy3"/>
    <dgm:cxn modelId="{C634F80A-6A3F-4200-9C96-AFB0D49CACA2}" type="presOf" srcId="{9B1FC157-7D89-4E51-A110-AE77F5469373}" destId="{ED4A1BEF-DD32-48D5-9DBE-ADD6C6E3BCFA}" srcOrd="0" destOrd="0" presId="urn:microsoft.com/office/officeart/2005/8/layout/hierarchy3"/>
    <dgm:cxn modelId="{CDF22BC8-436D-4BBE-A7C0-3C48C9864A17}" type="presOf" srcId="{34DBE067-BE4D-4BDA-88D1-D2CE8B998615}" destId="{9AA94C32-5644-4142-9B55-7BE5A398C60A}" srcOrd="0" destOrd="0" presId="urn:microsoft.com/office/officeart/2005/8/layout/hierarchy3"/>
    <dgm:cxn modelId="{F6664731-CD0A-4185-8111-CF1EACF35716}" srcId="{9AF63E98-7617-4A20-A8A7-4B947FF95A8B}" destId="{7EC1165A-1D1C-41FC-AECF-F380E0B41949}" srcOrd="3" destOrd="0" parTransId="{9B1FC157-7D89-4E51-A110-AE77F5469373}" sibTransId="{4E118C9A-68A6-4896-BF29-20B24F00FE93}"/>
    <dgm:cxn modelId="{B3A6D30D-9A64-45B8-A9C9-A31D82CAA1E7}" type="presOf" srcId="{2D032937-DFA4-4312-A64F-CCD5EA321EC4}" destId="{40A828A2-02AD-4F69-8058-00DB623E2048}" srcOrd="0" destOrd="0" presId="urn:microsoft.com/office/officeart/2005/8/layout/hierarchy3"/>
    <dgm:cxn modelId="{E503A0EC-CEC1-4BB1-8EA4-830D81AAA352}" srcId="{4110C608-2581-4EFE-BC00-0ECFEFC14F9B}" destId="{850FAAC9-AA5D-42AF-95AE-072B23B49443}" srcOrd="0" destOrd="0" parTransId="{E2E238C5-35D5-45D8-8C8A-08965E4589F6}" sibTransId="{0F3A790C-CBA3-49F1-9835-F272FA5ED7C9}"/>
    <dgm:cxn modelId="{E4CCC678-2478-4565-A55D-C895C2733D2C}" type="presOf" srcId="{E2E238C5-35D5-45D8-8C8A-08965E4589F6}" destId="{F9FE8B2D-4711-4D26-900D-F1D8BC7BACA5}" srcOrd="0" destOrd="0" presId="urn:microsoft.com/office/officeart/2005/8/layout/hierarchy3"/>
    <dgm:cxn modelId="{5D077420-FDE9-421C-8CAD-3C3D8C8DAA38}" srcId="{4110C608-2581-4EFE-BC00-0ECFEFC14F9B}" destId="{6C3ECD51-0F68-420D-BADA-E2DA4A36DECE}" srcOrd="2" destOrd="0" parTransId="{B84385D2-F84E-44D5-AC05-6169466B4C23}" sibTransId="{D94FC3D6-ED22-417E-81B1-4879D5425028}"/>
    <dgm:cxn modelId="{2A2642D5-B233-4018-A39B-85D849B8BC09}" srcId="{9AF63E98-7617-4A20-A8A7-4B947FF95A8B}" destId="{C5C2C1DD-BF14-4536-9902-2E952BC67684}" srcOrd="0" destOrd="0" parTransId="{34DBE067-BE4D-4BDA-88D1-D2CE8B998615}" sibTransId="{A2541DCB-DD6F-4400-9523-65C2E0B49981}"/>
    <dgm:cxn modelId="{14E80506-849B-42DF-9CDE-EB26D0D271A1}" type="presOf" srcId="{444E3E51-F402-4222-A2E6-BA83575D7724}" destId="{8F41C921-00A8-4FD1-9389-CD1E9CA1EC70}" srcOrd="0" destOrd="0" presId="urn:microsoft.com/office/officeart/2005/8/layout/hierarchy3"/>
    <dgm:cxn modelId="{4D51AABB-0B72-41C0-B63C-546D5C33E006}" type="presOf" srcId="{A122E5C4-E902-4846-8A20-013CDCFD0968}" destId="{FFB09DE9-6542-481D-8A7A-0B72477BCADE}" srcOrd="0" destOrd="0" presId="urn:microsoft.com/office/officeart/2005/8/layout/hierarchy3"/>
    <dgm:cxn modelId="{20FE1909-EDF8-4A42-BBDD-6E0567D5DD5B}" type="presOf" srcId="{4110C608-2581-4EFE-BC00-0ECFEFC14F9B}" destId="{E55D3791-4A93-4308-ABFB-DDF9CFC87E3F}" srcOrd="0" destOrd="0" presId="urn:microsoft.com/office/officeart/2005/8/layout/hierarchy3"/>
    <dgm:cxn modelId="{AE0CA9A5-BC4C-41B9-9151-241F0732E944}" type="presOf" srcId="{4110C608-2581-4EFE-BC00-0ECFEFC14F9B}" destId="{72C0F974-2206-4E52-AADC-C2869FDA58C0}" srcOrd="1" destOrd="0" presId="urn:microsoft.com/office/officeart/2005/8/layout/hierarchy3"/>
    <dgm:cxn modelId="{C3814C29-7F53-432E-814F-B98202FF14A1}" srcId="{9AF63E98-7617-4A20-A8A7-4B947FF95A8B}" destId="{444E3E51-F402-4222-A2E6-BA83575D7724}" srcOrd="2" destOrd="0" parTransId="{E5EDAE44-CE07-4011-B343-9FCD20EE4C2D}" sibTransId="{8290983B-7DA8-4979-98D1-B547A612BA97}"/>
    <dgm:cxn modelId="{900B347B-D674-45D7-AE73-E3D116B41939}" type="presOf" srcId="{6253E627-A3AB-4058-ABC9-C4BF3ED3BC66}" destId="{E846210B-6376-4E8E-B331-13B80EA171EF}" srcOrd="0" destOrd="0" presId="urn:microsoft.com/office/officeart/2005/8/layout/hierarchy3"/>
    <dgm:cxn modelId="{4645DA93-D912-4750-BC12-8EB060DC80E9}" type="presOf" srcId="{7DF77588-F727-4A4E-8953-136F9ACE1F30}" destId="{A421C56F-503B-4F46-AB87-F0F2B115D7BC}" srcOrd="0" destOrd="0" presId="urn:microsoft.com/office/officeart/2005/8/layout/hierarchy3"/>
    <dgm:cxn modelId="{0B5E50A5-F6BD-4FA8-A7BA-EFF4E78086EA}" type="presOf" srcId="{E5EDAE44-CE07-4011-B343-9FCD20EE4C2D}" destId="{1EF82AAB-AFE1-48E9-A6FA-2FDE58C07D66}" srcOrd="0" destOrd="0" presId="urn:microsoft.com/office/officeart/2005/8/layout/hierarchy3"/>
    <dgm:cxn modelId="{25E52777-C1C9-4793-8F28-BB3A6ADE1012}" srcId="{A122E5C4-E902-4846-8A20-013CDCFD0968}" destId="{4110C608-2581-4EFE-BC00-0ECFEFC14F9B}" srcOrd="0" destOrd="0" parTransId="{25634E65-12E0-43A9-B577-449910356A14}" sibTransId="{710D7C13-829B-4481-A61F-73122F728C59}"/>
    <dgm:cxn modelId="{70FA0A02-00CB-4367-875E-EB713B3338EE}" srcId="{4110C608-2581-4EFE-BC00-0ECFEFC14F9B}" destId="{F52388A4-E118-4F70-AE43-3B6D42D7185D}" srcOrd="1" destOrd="0" parTransId="{7DF77588-F727-4A4E-8953-136F9ACE1F30}" sibTransId="{0CD9774A-4D28-46A9-85B7-E15F882A0FA1}"/>
    <dgm:cxn modelId="{9BCD1BAA-8B20-4A6E-82BE-5D4C983A7467}" srcId="{4110C608-2581-4EFE-BC00-0ECFEFC14F9B}" destId="{23A02E6A-C73E-44CA-9A87-BE95BB4609D1}" srcOrd="3" destOrd="0" parTransId="{86B5C1E9-610E-419C-A83E-8D7446EEEC32}" sibTransId="{068E731B-5A6A-4F7D-BA84-8383BCB9ED5B}"/>
    <dgm:cxn modelId="{8D75C8BA-8C51-4AA1-94A0-3F361B962E55}" type="presOf" srcId="{850FAAC9-AA5D-42AF-95AE-072B23B49443}" destId="{68D2B8F1-E4A4-42AD-92D7-5733C2CA569C}" srcOrd="0" destOrd="0" presId="urn:microsoft.com/office/officeart/2005/8/layout/hierarchy3"/>
    <dgm:cxn modelId="{70131FB6-F37B-4722-B58F-B57024576018}" type="presOf" srcId="{C5C2C1DD-BF14-4536-9902-2E952BC67684}" destId="{541680C0-582E-4E91-9A4E-CB8DE25127C1}" srcOrd="0" destOrd="0" presId="urn:microsoft.com/office/officeart/2005/8/layout/hierarchy3"/>
    <dgm:cxn modelId="{36832EF7-BEBE-46C4-9460-0311A8EB8CF7}" type="presOf" srcId="{F52388A4-E118-4F70-AE43-3B6D42D7185D}" destId="{85480DD8-6263-4045-BCC8-6CD6D577051E}" srcOrd="0" destOrd="0" presId="urn:microsoft.com/office/officeart/2005/8/layout/hierarchy3"/>
    <dgm:cxn modelId="{4C1D8276-989C-4836-8D62-9B4F76E13F2D}" type="presParOf" srcId="{FFB09DE9-6542-481D-8A7A-0B72477BCADE}" destId="{0AC702DE-3759-4EB6-8F59-7AAE055E4CE2}" srcOrd="0" destOrd="0" presId="urn:microsoft.com/office/officeart/2005/8/layout/hierarchy3"/>
    <dgm:cxn modelId="{665B668B-EB47-453D-96DA-D53D6F91CB57}" type="presParOf" srcId="{0AC702DE-3759-4EB6-8F59-7AAE055E4CE2}" destId="{E914732F-76E7-4F2B-B86C-37D83D44DA0C}" srcOrd="0" destOrd="0" presId="urn:microsoft.com/office/officeart/2005/8/layout/hierarchy3"/>
    <dgm:cxn modelId="{DDC288EB-64A5-4CF1-A0DD-FD3FCE2B558F}" type="presParOf" srcId="{E914732F-76E7-4F2B-B86C-37D83D44DA0C}" destId="{E55D3791-4A93-4308-ABFB-DDF9CFC87E3F}" srcOrd="0" destOrd="0" presId="urn:microsoft.com/office/officeart/2005/8/layout/hierarchy3"/>
    <dgm:cxn modelId="{5346BF00-B20D-4CDA-BD5B-1367422B3AE1}" type="presParOf" srcId="{E914732F-76E7-4F2B-B86C-37D83D44DA0C}" destId="{72C0F974-2206-4E52-AADC-C2869FDA58C0}" srcOrd="1" destOrd="0" presId="urn:microsoft.com/office/officeart/2005/8/layout/hierarchy3"/>
    <dgm:cxn modelId="{8D7EF4EB-E64D-4E1B-9BD9-5DCF5670FCE4}" type="presParOf" srcId="{0AC702DE-3759-4EB6-8F59-7AAE055E4CE2}" destId="{92AF0A64-99BA-4377-B207-1A12038920A6}" srcOrd="1" destOrd="0" presId="urn:microsoft.com/office/officeart/2005/8/layout/hierarchy3"/>
    <dgm:cxn modelId="{3340933F-547F-43E3-863A-86DA318680D9}" type="presParOf" srcId="{92AF0A64-99BA-4377-B207-1A12038920A6}" destId="{F9FE8B2D-4711-4D26-900D-F1D8BC7BACA5}" srcOrd="0" destOrd="0" presId="urn:microsoft.com/office/officeart/2005/8/layout/hierarchy3"/>
    <dgm:cxn modelId="{0264C993-EAEF-44D8-9FD5-B3DE9E56DE20}" type="presParOf" srcId="{92AF0A64-99BA-4377-B207-1A12038920A6}" destId="{68D2B8F1-E4A4-42AD-92D7-5733C2CA569C}" srcOrd="1" destOrd="0" presId="urn:microsoft.com/office/officeart/2005/8/layout/hierarchy3"/>
    <dgm:cxn modelId="{C9239C7E-B526-4F70-993F-D4A0374511EE}" type="presParOf" srcId="{92AF0A64-99BA-4377-B207-1A12038920A6}" destId="{A421C56F-503B-4F46-AB87-F0F2B115D7BC}" srcOrd="2" destOrd="0" presId="urn:microsoft.com/office/officeart/2005/8/layout/hierarchy3"/>
    <dgm:cxn modelId="{0A1C3DF7-B8A6-4039-A606-3EB879662A8E}" type="presParOf" srcId="{92AF0A64-99BA-4377-B207-1A12038920A6}" destId="{85480DD8-6263-4045-BCC8-6CD6D577051E}" srcOrd="3" destOrd="0" presId="urn:microsoft.com/office/officeart/2005/8/layout/hierarchy3"/>
    <dgm:cxn modelId="{9BE97015-F063-4E69-B545-E554FD5EC308}" type="presParOf" srcId="{92AF0A64-99BA-4377-B207-1A12038920A6}" destId="{AB471DBE-2FE9-44FB-9F81-6090E58D6FE2}" srcOrd="4" destOrd="0" presId="urn:microsoft.com/office/officeart/2005/8/layout/hierarchy3"/>
    <dgm:cxn modelId="{DD0DE459-815E-44AE-AD4C-CA69F5C1B3BC}" type="presParOf" srcId="{92AF0A64-99BA-4377-B207-1A12038920A6}" destId="{8F756D11-101B-4FAC-86FD-A8F95812548E}" srcOrd="5" destOrd="0" presId="urn:microsoft.com/office/officeart/2005/8/layout/hierarchy3"/>
    <dgm:cxn modelId="{8970564B-1327-4E62-BF4C-2F9DA0972095}" type="presParOf" srcId="{92AF0A64-99BA-4377-B207-1A12038920A6}" destId="{CBD5092B-B881-4816-BC72-631B633B4C91}" srcOrd="6" destOrd="0" presId="urn:microsoft.com/office/officeart/2005/8/layout/hierarchy3"/>
    <dgm:cxn modelId="{A0E9ECB8-C961-468E-8FBB-55FD4055C409}" type="presParOf" srcId="{92AF0A64-99BA-4377-B207-1A12038920A6}" destId="{F305C3F4-FEE0-4234-A972-B619B34F74E2}" srcOrd="7" destOrd="0" presId="urn:microsoft.com/office/officeart/2005/8/layout/hierarchy3"/>
    <dgm:cxn modelId="{E1B14415-5EFC-4B78-BBFE-649BDE8DD9EF}" type="presParOf" srcId="{FFB09DE9-6542-481D-8A7A-0B72477BCADE}" destId="{88043DFA-B1E3-49CA-921C-62643ECF382D}" srcOrd="1" destOrd="0" presId="urn:microsoft.com/office/officeart/2005/8/layout/hierarchy3"/>
    <dgm:cxn modelId="{1470727E-0E41-41F7-8045-B3C719591D5C}" type="presParOf" srcId="{88043DFA-B1E3-49CA-921C-62643ECF382D}" destId="{47188AE4-BAB8-4FC8-89FD-0D67BE098B15}" srcOrd="0" destOrd="0" presId="urn:microsoft.com/office/officeart/2005/8/layout/hierarchy3"/>
    <dgm:cxn modelId="{AFB35BE3-8CDE-4B0D-94A9-8E5D38FA5984}" type="presParOf" srcId="{47188AE4-BAB8-4FC8-89FD-0D67BE098B15}" destId="{8B3B2905-2CB9-4A8A-BFB3-440ECD5D3D16}" srcOrd="0" destOrd="0" presId="urn:microsoft.com/office/officeart/2005/8/layout/hierarchy3"/>
    <dgm:cxn modelId="{18A857E7-2E4C-44A5-99F8-CFEA9C418183}" type="presParOf" srcId="{47188AE4-BAB8-4FC8-89FD-0D67BE098B15}" destId="{AFC7574C-DB7B-4A76-A889-C3F81AD238E9}" srcOrd="1" destOrd="0" presId="urn:microsoft.com/office/officeart/2005/8/layout/hierarchy3"/>
    <dgm:cxn modelId="{AEAE216D-BACE-4845-B960-67E844AA1722}" type="presParOf" srcId="{88043DFA-B1E3-49CA-921C-62643ECF382D}" destId="{14B15ADB-F529-44E9-B4C6-9771354CB1EC}" srcOrd="1" destOrd="0" presId="urn:microsoft.com/office/officeart/2005/8/layout/hierarchy3"/>
    <dgm:cxn modelId="{AED86BB4-7697-4889-908F-0AD7C3CE9276}" type="presParOf" srcId="{14B15ADB-F529-44E9-B4C6-9771354CB1EC}" destId="{9AA94C32-5644-4142-9B55-7BE5A398C60A}" srcOrd="0" destOrd="0" presId="urn:microsoft.com/office/officeart/2005/8/layout/hierarchy3"/>
    <dgm:cxn modelId="{CE88C989-1C83-40FE-A283-E62E61DC5E6B}" type="presParOf" srcId="{14B15ADB-F529-44E9-B4C6-9771354CB1EC}" destId="{541680C0-582E-4E91-9A4E-CB8DE25127C1}" srcOrd="1" destOrd="0" presId="urn:microsoft.com/office/officeart/2005/8/layout/hierarchy3"/>
    <dgm:cxn modelId="{72366E79-96C1-4E52-8185-E34412B78316}" type="presParOf" srcId="{14B15ADB-F529-44E9-B4C6-9771354CB1EC}" destId="{40A828A2-02AD-4F69-8058-00DB623E2048}" srcOrd="2" destOrd="0" presId="urn:microsoft.com/office/officeart/2005/8/layout/hierarchy3"/>
    <dgm:cxn modelId="{0571A70F-A4BE-4890-9996-5DA1F83FC778}" type="presParOf" srcId="{14B15ADB-F529-44E9-B4C6-9771354CB1EC}" destId="{E846210B-6376-4E8E-B331-13B80EA171EF}" srcOrd="3" destOrd="0" presId="urn:microsoft.com/office/officeart/2005/8/layout/hierarchy3"/>
    <dgm:cxn modelId="{83F661A6-CB62-433E-96D9-D14459A629D9}" type="presParOf" srcId="{14B15ADB-F529-44E9-B4C6-9771354CB1EC}" destId="{1EF82AAB-AFE1-48E9-A6FA-2FDE58C07D66}" srcOrd="4" destOrd="0" presId="urn:microsoft.com/office/officeart/2005/8/layout/hierarchy3"/>
    <dgm:cxn modelId="{710AA347-E592-4BD5-BFFD-E4A8037064ED}" type="presParOf" srcId="{14B15ADB-F529-44E9-B4C6-9771354CB1EC}" destId="{8F41C921-00A8-4FD1-9389-CD1E9CA1EC70}" srcOrd="5" destOrd="0" presId="urn:microsoft.com/office/officeart/2005/8/layout/hierarchy3"/>
    <dgm:cxn modelId="{7E08BB87-6478-4A2F-A972-4E36E565ABBE}" type="presParOf" srcId="{14B15ADB-F529-44E9-B4C6-9771354CB1EC}" destId="{ED4A1BEF-DD32-48D5-9DBE-ADD6C6E3BCFA}" srcOrd="6" destOrd="0" presId="urn:microsoft.com/office/officeart/2005/8/layout/hierarchy3"/>
    <dgm:cxn modelId="{8A46B6AC-6265-4A62-9448-5497D42B88B1}" type="presParOf" srcId="{14B15ADB-F529-44E9-B4C6-9771354CB1EC}" destId="{B336FE4A-3290-401F-973B-35908DF367AE}" srcOrd="7" destOrd="0" presId="urn:microsoft.com/office/officeart/2005/8/layout/hierarchy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image" Target="../media/image21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en-US" altLang="zh-CN"/>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en-US" altLang="zh-CN"/>
          </a:p>
        </p:txBody>
      </p:sp>
      <p:sp>
        <p:nvSpPr>
          <p:cNvPr id="4100" name="Rectangle 4"/>
          <p:cNvSpPr>
            <a:spLocks noGrp="1" noRot="1" noChangeAspect="1" noChangeArrowheads="1"/>
          </p:cNvSpPr>
          <p:nvPr>
            <p:ph type="sldImg" idx="2"/>
          </p:nvPr>
        </p:nvSpPr>
        <p:spPr bwMode="auto">
          <a:xfrm>
            <a:off x="1143000" y="685800"/>
            <a:ext cx="4572000" cy="3429000"/>
          </a:xfrm>
          <a:prstGeom prst="rect">
            <a:avLst/>
          </a:prstGeom>
          <a:noFill/>
          <a:ln w="9525">
            <a:noFill/>
            <a:miter lim="800000"/>
          </a:ln>
          <a:effectLst/>
        </p:spPr>
      </p:sp>
      <p:sp>
        <p:nvSpPr>
          <p:cNvPr id="4101" name="Rectangle 5"/>
          <p:cNvSpPr>
            <a:spLocks noGrp="1" noRot="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ctr" anchorCtr="0" compatLnSpc="1"/>
          <a:lstStyle/>
          <a:p>
            <a:pPr lvl="0"/>
            <a:r>
              <a:rPr lang="ru-RU" altLang="en-US" smtClean="0"/>
              <a:t>Click to edit Master text styles</a:t>
            </a:r>
            <a:endParaRPr lang="ru-RU" altLang="en-US" smtClean="0"/>
          </a:p>
          <a:p>
            <a:pPr lvl="1"/>
            <a:r>
              <a:rPr lang="ru-RU" altLang="en-US" smtClean="0"/>
              <a:t>Second level</a:t>
            </a:r>
            <a:endParaRPr lang="ru-RU" altLang="en-US" smtClean="0"/>
          </a:p>
          <a:p>
            <a:pPr lvl="2"/>
            <a:r>
              <a:rPr lang="ru-RU" altLang="en-US" smtClean="0"/>
              <a:t>Third level</a:t>
            </a:r>
            <a:endParaRPr lang="ru-RU" altLang="en-US" smtClean="0"/>
          </a:p>
          <a:p>
            <a:pPr lvl="3"/>
            <a:r>
              <a:rPr lang="ru-RU" altLang="en-US" smtClean="0"/>
              <a:t>Fourth level</a:t>
            </a:r>
            <a:endParaRPr lang="ru-RU" altLang="en-US" smtClean="0"/>
          </a:p>
          <a:p>
            <a:pPr lvl="4"/>
            <a:r>
              <a:rPr lang="ru-RU" altLang="en-US" smtClean="0"/>
              <a:t>Fifth level</a:t>
            </a:r>
            <a:endParaRPr lang="ru-RU" altLang="en-US" smtClean="0"/>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en-US" altLang="zh-CN"/>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97CDC152-3775-4CA5-BCBF-D4F5BD76F947}"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9CBFC36-0E5A-4B40-A248-F88E4D0F9B81}"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9CBFC36-0E5A-4B40-A248-F88E4D0F9B81}" type="slidenum">
              <a:rPr lang="zh-CN" altLang="en-US"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9CBFC36-0E5A-4B40-A248-F88E4D0F9B81}" type="slidenum">
              <a:rPr lang="zh-CN" altLang="en-US"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defRPr/>
            </a:pPr>
            <a:r>
              <a:rPr lang="en-US" altLang="zh-CN" dirty="0" err="1" smtClean="0"/>
              <a:t>Servlet</a:t>
            </a:r>
            <a:r>
              <a:rPr lang="en-US" altLang="zh-CN" dirty="0" smtClean="0"/>
              <a:t> 3.0</a:t>
            </a:r>
            <a:r>
              <a:rPr lang="zh-CN" altLang="en-US" dirty="0" smtClean="0"/>
              <a:t>容器 可以这么写了：</a:t>
            </a:r>
            <a:r>
              <a:rPr lang="en-US" altLang="zh-CN" dirty="0" smtClean="0"/>
              <a:t>${</a:t>
            </a:r>
            <a:r>
              <a:rPr lang="en-US" altLang="zh-CN" dirty="0" err="1" smtClean="0"/>
              <a:t>pageContext.servletContext.contextPath</a:t>
            </a:r>
            <a:r>
              <a:rPr lang="en-US" altLang="zh-CN" dirty="0" smtClean="0"/>
              <a:t>}</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7CDC152-3775-4CA5-BCBF-D4F5BD76F947}"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FC463F78-DA6B-4708-BF55-01378287CD09}"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D3BB9F1-BAFD-4325-9ECA-C4CAAB2398F9}"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F75FD03-2C0F-440A-AC20-83BCA64897A6}"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1406" y="4143380"/>
            <a:ext cx="7772400" cy="571504"/>
          </a:xfrm>
        </p:spPr>
        <p:txBody>
          <a:bodyPr>
            <a:noAutofit/>
          </a:bodyPr>
          <a:lstStyle>
            <a:lvl1pPr algn="l">
              <a:defRPr sz="3600" b="1" baseline="0">
                <a:solidFill>
                  <a:schemeClr val="bg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00026" y="4786322"/>
            <a:ext cx="6400800" cy="714380"/>
          </a:xfrm>
        </p:spPr>
        <p:txBody>
          <a:bodyPr>
            <a:normAutofit/>
          </a:bodyPr>
          <a:lstStyle>
            <a:lvl1pPr marL="0" indent="0" algn="l">
              <a:buNone/>
              <a:defRPr sz="3500" b="1" baseline="0">
                <a:solidFill>
                  <a:schemeClr val="accent6">
                    <a:lumMod val="75000"/>
                  </a:schemeClr>
                </a:solidFill>
                <a:latin typeface="黑体" panose="02010609060101010101" pitchFamily="49" charset="-122"/>
                <a:ea typeface="黑体" panose="02010609060101010101"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8" name="标题 1"/>
          <p:cNvSpPr txBox="1"/>
          <p:nvPr/>
        </p:nvSpPr>
        <p:spPr>
          <a:xfrm>
            <a:off x="4214810" y="2786058"/>
            <a:ext cx="1071570" cy="357190"/>
          </a:xfrm>
          <a:prstGeom prst="rect">
            <a:avLst/>
          </a:prstGeom>
        </p:spPr>
        <p:txBody>
          <a:bodyPr vert="horz" lIns="91440" tIns="45720" rIns="91440" bIns="45720" rtlCol="0" anchor="ctr">
            <a:noAutofit/>
          </a:bodyPr>
          <a:lstStyle>
            <a:lvl1pPr algn="l">
              <a:defRPr sz="3600" b="1" baseline="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3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endParaRPr>
          </a:p>
        </p:txBody>
      </p:sp>
      <p:pic>
        <p:nvPicPr>
          <p:cNvPr id="1026" name="Picture 2" descr="C:\Users\Administrator.PC-201401081147\Desktop\logo.png"/>
          <p:cNvPicPr>
            <a:picLocks noChangeAspect="1" noChangeArrowheads="1"/>
          </p:cNvPicPr>
          <p:nvPr userDrawn="1"/>
        </p:nvPicPr>
        <p:blipFill>
          <a:blip r:embed="rId2"/>
          <a:srcRect/>
          <a:stretch>
            <a:fillRect/>
          </a:stretch>
        </p:blipFill>
        <p:spPr bwMode="auto">
          <a:xfrm>
            <a:off x="0" y="0"/>
            <a:ext cx="4514850" cy="685800"/>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700250" y="214314"/>
            <a:ext cx="7372344" cy="571480"/>
          </a:xfrm>
        </p:spPr>
        <p:txBody>
          <a:bodyPr>
            <a:noAutofit/>
          </a:bodyPr>
          <a:lstStyle>
            <a:lvl1pPr algn="r">
              <a:defRPr sz="3600" b="0" i="0" baseline="0">
                <a:solidFill>
                  <a:schemeClr val="bg1"/>
                </a:solidFill>
                <a:latin typeface="黑体" panose="02010609060101010101" pitchFamily="49" charset="-122"/>
                <a:ea typeface="黑体" panose="02010609060101010101" pitchFamily="49"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500034" y="1285860"/>
            <a:ext cx="8229600" cy="4929222"/>
          </a:xfrm>
        </p:spPr>
        <p:txBody>
          <a:bodyPr/>
          <a:lstStyle>
            <a:lvl1pPr algn="l">
              <a:buFontTx/>
              <a:buBlip>
                <a:blip r:embed="rId2"/>
              </a:buBlip>
              <a:defRPr sz="2800" b="1" i="0" baseline="0">
                <a:ea typeface="黑体" panose="02010609060101010101" pitchFamily="49" charset="-122"/>
              </a:defRPr>
            </a:lvl1pPr>
            <a:lvl2pPr algn="l">
              <a:buFontTx/>
              <a:buBlip>
                <a:blip r:embed="rId3"/>
              </a:buBlip>
              <a:defRPr sz="2400" b="0">
                <a:latin typeface="黑体" panose="02010609060101010101" pitchFamily="49" charset="-122"/>
                <a:ea typeface="黑体" panose="02010609060101010101" pitchFamily="49" charset="-122"/>
              </a:defRPr>
            </a:lvl2pPr>
            <a:lvl3pPr>
              <a:buFontTx/>
              <a:buBlip>
                <a:blip r:embed="rId4"/>
              </a:buBlip>
              <a:defRPr sz="2000" b="0">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7"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A326C1-28DC-4F25-A050-985C5E3BBA18}" type="slidenum">
              <a:rPr lang="en-US" altLang="zh-CN" smtClean="0"/>
            </a:fld>
            <a:endParaRPr lang="en-US" altLang="zh-CN"/>
          </a:p>
        </p:txBody>
      </p:sp>
    </p:spTree>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7"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37019D-B607-49CD-8D23-BE30CF6E2725}" type="slidenum">
              <a:rPr lang="en-US" altLang="zh-CN" smtClean="0"/>
            </a:fld>
            <a:endParaRPr lang="en-US" altLang="zh-CN"/>
          </a:p>
        </p:txBody>
      </p:sp>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en-US" altLang="zh-CN"/>
          </a:p>
        </p:txBody>
      </p:sp>
      <p:sp>
        <p:nvSpPr>
          <p:cNvPr id="6" name="页脚占位符 5"/>
          <p:cNvSpPr>
            <a:spLocks noGrp="1"/>
          </p:cNvSpPr>
          <p:nvPr>
            <p:ph type="ftr" sz="quarter" idx="11"/>
          </p:nvPr>
        </p:nvSpPr>
        <p:spPr/>
        <p:txBody>
          <a:bodyPr/>
          <a:lstStyle/>
          <a:p>
            <a:endParaRPr lang="en-US" altLang="zh-CN"/>
          </a:p>
        </p:txBody>
      </p:sp>
      <p:sp>
        <p:nvSpPr>
          <p:cNvPr id="8"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C1865-8B20-43E8-B8ED-571D56CC47C4}" type="slidenum">
              <a:rPr lang="en-US" altLang="zh-CN" smtClean="0"/>
            </a:fld>
            <a:endParaRPr lang="en-US" altLang="zh-CN"/>
          </a:p>
        </p:txBody>
      </p:sp>
    </p:spTree>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en-US" altLang="zh-CN"/>
          </a:p>
        </p:txBody>
      </p:sp>
      <p:sp>
        <p:nvSpPr>
          <p:cNvPr id="8" name="页脚占位符 7"/>
          <p:cNvSpPr>
            <a:spLocks noGrp="1"/>
          </p:cNvSpPr>
          <p:nvPr>
            <p:ph type="ftr" sz="quarter" idx="11"/>
          </p:nvPr>
        </p:nvSpPr>
        <p:spPr/>
        <p:txBody>
          <a:bodyPr/>
          <a:lstStyle/>
          <a:p>
            <a:endParaRPr lang="en-US" altLang="zh-CN"/>
          </a:p>
        </p:txBody>
      </p:sp>
      <p:sp>
        <p:nvSpPr>
          <p:cNvPr id="10" name="灯片编号占位符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2FF1A-0ED9-4839-A4BC-019D49BBCA26}" type="slidenum">
              <a:rPr lang="en-US" altLang="zh-CN" smtClean="0"/>
            </a:fld>
            <a:endParaRPr lang="en-US" altLang="zh-CN"/>
          </a:p>
        </p:txBody>
      </p:sp>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en-US" altLang="zh-CN"/>
          </a:p>
        </p:txBody>
      </p:sp>
      <p:sp>
        <p:nvSpPr>
          <p:cNvPr id="4" name="页脚占位符 3"/>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DEE33C-D521-4A56-AC43-964EE31D2ADC}" type="slidenum">
              <a:rPr lang="en-US" altLang="zh-CN" smtClean="0"/>
            </a:fld>
            <a:endParaRPr lang="en-US" altLang="zh-CN"/>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5"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FB26D5-D77D-4B8B-A5C4-226183795830}" type="slidenum">
              <a:rPr lang="en-US" altLang="zh-CN" smtClean="0"/>
            </a:fld>
            <a:endParaRPr lang="en-US" altLang="zh-CN"/>
          </a:p>
        </p:txBody>
      </p:sp>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en-US" altLang="zh-CN"/>
          </a:p>
        </p:txBody>
      </p:sp>
      <p:sp>
        <p:nvSpPr>
          <p:cNvPr id="6" name="页脚占位符 5"/>
          <p:cNvSpPr>
            <a:spLocks noGrp="1"/>
          </p:cNvSpPr>
          <p:nvPr>
            <p:ph type="ftr" sz="quarter" idx="11"/>
          </p:nvPr>
        </p:nvSpPr>
        <p:spPr/>
        <p:txBody>
          <a:bodyPr/>
          <a:lstStyle/>
          <a:p>
            <a:endParaRPr lang="en-US" altLang="zh-CN"/>
          </a:p>
        </p:txBody>
      </p:sp>
      <p:sp>
        <p:nvSpPr>
          <p:cNvPr id="8"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2E5AFF-AE70-47D4-BDE0-9B9185C9C4BF}" type="slidenum">
              <a:rPr lang="en-US" altLang="zh-CN" smtClean="0"/>
            </a:fld>
            <a:endParaRPr lang="en-US" altLang="zh-CN"/>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DDB7154-B42C-48B1-8126-AE6AC4D398E6}" type="slidenum">
              <a:rPr lang="en-US" altLang="zh-CN"/>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en-US" altLang="zh-CN"/>
          </a:p>
        </p:txBody>
      </p:sp>
      <p:sp>
        <p:nvSpPr>
          <p:cNvPr id="6" name="页脚占位符 5"/>
          <p:cNvSpPr>
            <a:spLocks noGrp="1"/>
          </p:cNvSpPr>
          <p:nvPr>
            <p:ph type="ftr" sz="quarter" idx="11"/>
          </p:nvPr>
        </p:nvSpPr>
        <p:spPr/>
        <p:txBody>
          <a:bodyPr/>
          <a:lstStyle/>
          <a:p>
            <a:endParaRPr lang="en-US" altLang="zh-CN"/>
          </a:p>
        </p:txBody>
      </p:sp>
      <p:sp>
        <p:nvSpPr>
          <p:cNvPr id="8"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883B4F-05EB-4421-98A4-82FCC0C2DE84}" type="slidenum">
              <a:rPr lang="en-US" altLang="zh-CN" smtClean="0"/>
            </a:fld>
            <a:endParaRPr lang="en-US" altLang="zh-CN"/>
          </a:p>
        </p:txBody>
      </p:sp>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7"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4B899A-BBE9-4D7F-A60C-A77DAE641C31}" type="slidenum">
              <a:rPr lang="en-US" altLang="zh-CN" smtClean="0"/>
            </a:fld>
            <a:endParaRPr lang="en-US" altLang="zh-CN"/>
          </a:p>
        </p:txBody>
      </p:sp>
    </p:spTree>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en-US" altLang="zh-CN"/>
          </a:p>
        </p:txBody>
      </p:sp>
      <p:sp>
        <p:nvSpPr>
          <p:cNvPr id="5" name="页脚占位符 4"/>
          <p:cNvSpPr>
            <a:spLocks noGrp="1"/>
          </p:cNvSpPr>
          <p:nvPr>
            <p:ph type="ftr" sz="quarter" idx="11"/>
          </p:nvPr>
        </p:nvSpPr>
        <p:spPr/>
        <p:txBody>
          <a:bodyPr/>
          <a:lstStyle/>
          <a:p>
            <a:endParaRPr lang="en-US" altLang="zh-CN"/>
          </a:p>
        </p:txBody>
      </p:sp>
      <p:sp>
        <p:nvSpPr>
          <p:cNvPr id="7"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FABC7C-B924-4AEE-8B0B-85C447EEC752}" type="slidenum">
              <a:rPr lang="en-US" altLang="zh-CN" smtClean="0"/>
            </a:fld>
            <a:endParaRPr lang="en-US" altLang="zh-CN"/>
          </a:p>
        </p:txBody>
      </p:sp>
    </p:spTree>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en-US" altLang="zh-CN"/>
          </a:p>
        </p:txBody>
      </p:sp>
      <p:sp>
        <p:nvSpPr>
          <p:cNvPr id="4" name="页脚占位符 3"/>
          <p:cNvSpPr>
            <a:spLocks noGrp="1"/>
          </p:cNvSpPr>
          <p:nvPr>
            <p:ph type="ftr" sz="quarter" idx="11"/>
          </p:nvPr>
        </p:nvSpPr>
        <p:spPr/>
        <p:txBody>
          <a:bodyPr/>
          <a:lstStyle/>
          <a:p>
            <a:endParaRPr lang="en-US" altLang="zh-CN"/>
          </a:p>
        </p:txBody>
      </p:sp>
      <p:sp>
        <p:nvSpPr>
          <p:cNvPr id="5" name="灯片编号占位符 4"/>
          <p:cNvSpPr>
            <a:spLocks noGrp="1"/>
          </p:cNvSpPr>
          <p:nvPr>
            <p:ph type="sldNum" sz="quarter" idx="12"/>
          </p:nvPr>
        </p:nvSpPr>
        <p:spPr/>
        <p:txBody>
          <a:bodyPr/>
          <a:lstStyle/>
          <a:p>
            <a:fld id="{52668880-A43D-4E91-AD37-EF5AFC63E5C1}" type="slidenum">
              <a:rPr lang="en-US" altLang="zh-CN" smtClean="0"/>
            </a:fld>
            <a:endParaRPr lang="en-US" altLang="zh-CN"/>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D4DF827-B57D-407D-9881-1E2300BCD31F}"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C196F16-C0C7-4F0C-ABC1-917A328EBEA4}"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0F6E287C-2AB2-4CC7-8171-70A5825611BE}"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40A0FE2C-E40D-4045-A441-8672D032E5BB}"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FA23A6A7-7F3E-4B54-8176-3476A49D1031}"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16964B6-4DE9-4F04-ACFD-A426396B1D52}"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885EA01F-E0D9-4883-84D8-29D4D65A7487}"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image" Target="../media/image5.jpeg"/><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ln>
          <a:effectLst/>
        </p:spPr>
        <p:txBody>
          <a:bodyPr vert="horz" wrap="square" lIns="91440" tIns="45720" rIns="91440" bIns="45720" numCol="1" anchor="ctr" anchorCtr="0" compatLnSpc="1"/>
          <a:lstStyle/>
          <a:p>
            <a:pPr lvl="0"/>
            <a:r>
              <a:rPr lang="en-US" altLang="zh-CN" smtClean="0"/>
              <a:t>Click to edit Master title style</a:t>
            </a:r>
            <a:endParaRPr lang="en-US" altLang="zh-CN"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ln>
          <a:effectLst/>
        </p:spPr>
        <p:txBody>
          <a:bodyPr vert="horz" wrap="square" lIns="91440" tIns="45720" rIns="91440" bIns="45720" numCol="1" anchor="t" anchorCtr="0" compatLnSpc="1"/>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en-US" altLang="zh-CN" smtClean="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ea typeface="宋体" panose="02010600030101010101" pitchFamily="2" charset="-122"/>
              </a:defRPr>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ea typeface="宋体" panose="02010600030101010101" pitchFamily="2" charset="-122"/>
              </a:defRPr>
            </a:lvl1pPr>
          </a:lstStyle>
          <a:p>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ea typeface="宋体" panose="02010600030101010101" pitchFamily="2" charset="-122"/>
              </a:defRPr>
            </a:lvl1pPr>
          </a:lstStyle>
          <a:p>
            <a:fld id="{6CE7AEDD-8E14-4739-9498-858B3AF01FEC}"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descr="C:\Users\yanyan.li\Desktop\新建文件夹 (2)\zhongjianye.jpg"/>
          <p:cNvPicPr>
            <a:picLocks noChangeAspect="1" noChangeArrowheads="1"/>
          </p:cNvPicPr>
          <p:nvPr/>
        </p:nvPicPr>
        <p:blipFill>
          <a:blip r:embed="rId13"/>
          <a:stretch>
            <a:fillRect/>
          </a:stretch>
        </p:blipFill>
        <p:spPr bwMode="auto">
          <a:xfrm>
            <a:off x="0" y="0"/>
            <a:ext cx="9144000" cy="6858000"/>
          </a:xfrm>
          <a:prstGeom prst="rect">
            <a:avLst/>
          </a:prstGeom>
          <a:noFill/>
        </p:spPr>
      </p:pic>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E7AEDD-8E14-4739-9498-858B3AF01FEC}" type="slidenum">
              <a:rPr lang="en-US" altLang="zh-CN" smtClean="0"/>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fade/>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800" b="1" kern="1200">
          <a:solidFill>
            <a:schemeClr val="tx1"/>
          </a:solidFill>
          <a:latin typeface="黑体" panose="02010609060101010101" pitchFamily="49" charset="-122"/>
          <a:ea typeface="黑体"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6.jpe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7.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8.jpeg"/></Relationships>
</file>

<file path=ppt/slides/_rels/slide10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3.xml"/><Relationship Id="rId3" Type="http://schemas.openxmlformats.org/officeDocument/2006/relationships/image" Target="../media/image2.png"/><Relationship Id="rId2" Type="http://schemas.openxmlformats.org/officeDocument/2006/relationships/image" Target="../media/image74.png"/><Relationship Id="rId1" Type="http://schemas.openxmlformats.org/officeDocument/2006/relationships/image" Target="../media/image7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9.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2.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3.png"/></Relationships>
</file>

<file path=ppt/slides/_rels/slide11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7.png"/></Relationships>
</file>

<file path=ppt/slides/_rels/slide114.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6.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7.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8.png"/></Relationships>
</file>

<file path=ppt/slides/_rels/slide12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2.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14.png"/><Relationship Id="rId1" Type="http://schemas.openxmlformats.org/officeDocument/2006/relationships/image" Target="../media/image113.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15.png"/><Relationship Id="rId1" Type="http://schemas.openxmlformats.org/officeDocument/2006/relationships/image" Target="../media/image113.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6.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19.png"/><Relationship Id="rId1" Type="http://schemas.openxmlformats.org/officeDocument/2006/relationships/image" Target="../media/image118.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21.png"/><Relationship Id="rId1" Type="http://schemas.openxmlformats.org/officeDocument/2006/relationships/image" Target="../media/image120.png"/></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23.png"/><Relationship Id="rId1" Type="http://schemas.openxmlformats.org/officeDocument/2006/relationships/image" Target="../media/image122.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25.png"/><Relationship Id="rId1" Type="http://schemas.openxmlformats.org/officeDocument/2006/relationships/image" Target="../media/image12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6.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7.pn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29.png"/><Relationship Id="rId1" Type="http://schemas.openxmlformats.org/officeDocument/2006/relationships/image" Target="../media/image12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14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31.png"/></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35.png"/><Relationship Id="rId1" Type="http://schemas.openxmlformats.org/officeDocument/2006/relationships/image" Target="../media/image134.png"/></Relationships>
</file>

<file path=ppt/slides/_rels/slide142.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0.png"/></Relationships>
</file>

<file path=ppt/slides/_rels/slide14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image" Target="../media/image141.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45.png"/><Relationship Id="rId1" Type="http://schemas.openxmlformats.org/officeDocument/2006/relationships/image" Target="../media/image144.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6.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8.pn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50.png"/><Relationship Id="rId1" Type="http://schemas.openxmlformats.org/officeDocument/2006/relationships/image" Target="../media/image149.png"/></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52.png"/><Relationship Id="rId1" Type="http://schemas.openxmlformats.org/officeDocument/2006/relationships/image" Target="../media/image151.pn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54.png"/><Relationship Id="rId1" Type="http://schemas.openxmlformats.org/officeDocument/2006/relationships/image" Target="../media/image153.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6.png"/></Relationships>
</file>

<file path=ppt/slides/_rels/slide15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image" Target="../media/image141.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59.png"/><Relationship Id="rId1" Type="http://schemas.openxmlformats.org/officeDocument/2006/relationships/image" Target="../media/image158.png"/></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61.png"/><Relationship Id="rId1" Type="http://schemas.openxmlformats.org/officeDocument/2006/relationships/image" Target="../media/image16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64.png"/><Relationship Id="rId1" Type="http://schemas.openxmlformats.org/officeDocument/2006/relationships/image" Target="../media/image163.png"/></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66.png"/><Relationship Id="rId1" Type="http://schemas.openxmlformats.org/officeDocument/2006/relationships/image" Target="../media/image165.png"/></Relationships>
</file>

<file path=ppt/slides/_rels/slide166.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70.png"/><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image" Target="../media/image167.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image" Target="../media/image173.png"/></Relationships>
</file>

<file path=ppt/slides/_rels/slide17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image" Target="../media/image176.png"/></Relationships>
</file>

<file path=ppt/slides/_rels/slide17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image" Target="../media/image179.png"/></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3.png"/></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85.png"/><Relationship Id="rId1" Type="http://schemas.openxmlformats.org/officeDocument/2006/relationships/image" Target="../media/image184.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6.pn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7.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9.png"/></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91.png"/><Relationship Id="rId1" Type="http://schemas.openxmlformats.org/officeDocument/2006/relationships/image" Target="../media/image190.png"/></Relationships>
</file>

<file path=ppt/slides/_rels/slide18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image" Target="../media/image192.png"/></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96.png"/><Relationship Id="rId1" Type="http://schemas.openxmlformats.org/officeDocument/2006/relationships/image" Target="../media/image195.png"/></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9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98.png"/></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00.png"/><Relationship Id="rId1" Type="http://schemas.openxmlformats.org/officeDocument/2006/relationships/image" Target="../media/image199.png"/></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2.png"/></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04.png"/><Relationship Id="rId1" Type="http://schemas.openxmlformats.org/officeDocument/2006/relationships/image" Target="../media/image203.png"/></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localhost:8080/methodFromURLParams/list?type=a" TargetMode="Externa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5.png"/></Relationships>
</file>

<file path=ppt/slides/_rels/slide19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07.png"/><Relationship Id="rId1" Type="http://schemas.openxmlformats.org/officeDocument/2006/relationships/image" Target="../media/image206.png"/></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8.png"/></Relationships>
</file>

<file path=ppt/slides/_rels/slide19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10.png"/><Relationship Id="rId1" Type="http://schemas.openxmlformats.org/officeDocument/2006/relationships/image" Target="../media/image20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3.xml"/><Relationship Id="rId4" Type="http://schemas.openxmlformats.org/officeDocument/2006/relationships/image" Target="../media/image212.png"/><Relationship Id="rId3" Type="http://schemas.openxmlformats.org/officeDocument/2006/relationships/oleObject" Target="../embeddings/oleObject2.bin"/><Relationship Id="rId2" Type="http://schemas.openxmlformats.org/officeDocument/2006/relationships/image" Target="../media/image211.png"/><Relationship Id="rId1" Type="http://schemas.openxmlformats.org/officeDocument/2006/relationships/oleObject" Target="../embeddings/oleObject1.bin"/></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213.png"/></Relationships>
</file>

<file path=ppt/slides/_rels/slide209.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3.xml"/><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image" Target="../media/image2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210.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3.xml"/><Relationship Id="rId2" Type="http://schemas.openxmlformats.org/officeDocument/2006/relationships/image" Target="../media/image218.png"/><Relationship Id="rId1" Type="http://schemas.openxmlformats.org/officeDocument/2006/relationships/image" Target="../media/image217.png"/></Relationships>
</file>

<file path=ppt/slides/_rels/slide21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3.xml"/><Relationship Id="rId2" Type="http://schemas.openxmlformats.org/officeDocument/2006/relationships/image" Target="../media/image220.png"/><Relationship Id="rId1" Type="http://schemas.openxmlformats.org/officeDocument/2006/relationships/image" Target="../media/image219.png"/></Relationships>
</file>

<file path=ppt/slides/_rels/slide212.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image" Target="../media/image221.png"/><Relationship Id="rId1" Type="http://schemas.openxmlformats.org/officeDocument/2006/relationships/image" Target="../media/image2.png"/></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222.png"/></Relationships>
</file>

<file path=ppt/slides/_rels/slide214.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3.xml"/><Relationship Id="rId2" Type="http://schemas.openxmlformats.org/officeDocument/2006/relationships/image" Target="../media/image224.png"/><Relationship Id="rId1" Type="http://schemas.openxmlformats.org/officeDocument/2006/relationships/image" Target="../media/image223.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vmlDrawing" Target="../drawings/vmlDrawing2.vml"/><Relationship Id="rId3" Type="http://schemas.openxmlformats.org/officeDocument/2006/relationships/slideLayout" Target="../slideLayouts/slideLayout13.xml"/><Relationship Id="rId2" Type="http://schemas.openxmlformats.org/officeDocument/2006/relationships/image" Target="../media/image225.png"/><Relationship Id="rId1" Type="http://schemas.openxmlformats.org/officeDocument/2006/relationships/oleObject" Target="../embeddings/oleObject3.bin"/></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27.png"/><Relationship Id="rId1" Type="http://schemas.openxmlformats.org/officeDocument/2006/relationships/image" Target="../media/image226.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29.png"/><Relationship Id="rId1" Type="http://schemas.openxmlformats.org/officeDocument/2006/relationships/image" Target="../media/image228.png"/></Relationships>
</file>

<file path=ppt/slides/_rels/slide24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31.png"/><Relationship Id="rId1" Type="http://schemas.openxmlformats.org/officeDocument/2006/relationships/image" Target="../media/image2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33.png"/><Relationship Id="rId1" Type="http://schemas.openxmlformats.org/officeDocument/2006/relationships/image" Target="../media/image232.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35.png"/><Relationship Id="rId1" Type="http://schemas.openxmlformats.org/officeDocument/2006/relationships/image" Target="../media/image234.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37.png"/><Relationship Id="rId1" Type="http://schemas.openxmlformats.org/officeDocument/2006/relationships/image" Target="../media/image236.png"/></Relationships>
</file>

<file path=ppt/slides/_rels/slide25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39.png"/><Relationship Id="rId1" Type="http://schemas.openxmlformats.org/officeDocument/2006/relationships/image" Target="../media/image238.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41.png"/><Relationship Id="rId1" Type="http://schemas.openxmlformats.org/officeDocument/2006/relationships/image" Target="../media/image24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43.png"/><Relationship Id="rId1" Type="http://schemas.openxmlformats.org/officeDocument/2006/relationships/image" Target="../media/image242.png"/></Relationships>
</file>

<file path=ppt/slides/_rels/slide26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45.png"/><Relationship Id="rId1" Type="http://schemas.openxmlformats.org/officeDocument/2006/relationships/image" Target="../media/image244.png"/></Relationships>
</file>

<file path=ppt/slides/_rels/slide26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47.png"/><Relationship Id="rId1" Type="http://schemas.openxmlformats.org/officeDocument/2006/relationships/image" Target="../media/image246.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49.png"/><Relationship Id="rId1" Type="http://schemas.openxmlformats.org/officeDocument/2006/relationships/image" Target="../media/image248.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27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51.png"/><Relationship Id="rId1" Type="http://schemas.openxmlformats.org/officeDocument/2006/relationships/image" Target="../media/image250.png"/></Relationships>
</file>

<file path=ppt/slides/_rels/slide271.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55.png"/><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image" Target="../media/image252.png"/></Relationships>
</file>

<file path=ppt/slides/_rels/slide27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image" Target="../media/image256.png"/></Relationships>
</file>

<file path=ppt/slides/_rels/slide27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60.png"/><Relationship Id="rId1" Type="http://schemas.openxmlformats.org/officeDocument/2006/relationships/image" Target="../media/image259.png"/></Relationships>
</file>

<file path=ppt/slides/_rels/slide27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image" Target="../media/image261.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64.png"/><Relationship Id="rId1" Type="http://schemas.openxmlformats.org/officeDocument/2006/relationships/image" Target="../media/image251.png"/></Relationships>
</file>

<file path=ppt/slides/_rels/slide27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65.jpeg"/><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image" Target="../media/image253.png"/></Relationships>
</file>

<file path=ppt/slides/_rels/slide27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image" Target="../media/image266.png"/></Relationships>
</file>

<file path=ppt/slides/_rels/slide27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image" Target="../media/image2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73.png"/><Relationship Id="rId1" Type="http://schemas.openxmlformats.org/officeDocument/2006/relationships/image" Target="../media/image272.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4.png"/><Relationship Id="rId1"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8.png"/><Relationship Id="rId1"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1.png"/><Relationship Id="rId1"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3.png"/><Relationship Id="rId1" Type="http://schemas.openxmlformats.org/officeDocument/2006/relationships/image" Target="../media/image3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6.png"/><Relationship Id="rId1"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4.png"/><Relationship Id="rId1"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6.png"/><Relationship Id="rId1"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7.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0.png"/><Relationship Id="rId1"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1.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3.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4.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5.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8.png"/><Relationship Id="rId1" Type="http://schemas.openxmlformats.org/officeDocument/2006/relationships/image" Target="../media/image5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3.png"/><Relationship Id="rId1"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7.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8.png"/></Relationships>
</file>

<file path=ppt/slides/_rels/slide8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3.xml"/><Relationship Id="rId3" Type="http://schemas.openxmlformats.org/officeDocument/2006/relationships/image" Target="../media/image2.png"/><Relationship Id="rId2" Type="http://schemas.openxmlformats.org/officeDocument/2006/relationships/image" Target="../media/image74.png"/><Relationship Id="rId1" Type="http://schemas.openxmlformats.org/officeDocument/2006/relationships/image" Target="../media/image7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5.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6.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78.png"/><Relationship Id="rId1" Type="http://schemas.openxmlformats.org/officeDocument/2006/relationships/image" Target="../media/image7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91.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9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3.xml"/><Relationship Id="rId3" Type="http://schemas.openxmlformats.org/officeDocument/2006/relationships/image" Target="../media/image2.png"/><Relationship Id="rId2" Type="http://schemas.openxmlformats.org/officeDocument/2006/relationships/image" Target="../media/image74.png"/><Relationship Id="rId1" Type="http://schemas.openxmlformats.org/officeDocument/2006/relationships/image" Target="../media/image7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3.jpe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4.jpe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219200" y="2667000"/>
            <a:ext cx="6477000" cy="830997"/>
          </a:xfrm>
        </p:spPr>
        <p:txBody>
          <a:bodyPr>
            <a:spAutoFit/>
          </a:bodyPr>
          <a:lstStyle/>
          <a:p>
            <a:r>
              <a:rPr lang="en-US" sz="4800" dirty="0" err="1">
                <a:solidFill>
                  <a:schemeClr val="tx1">
                    <a:lumMod val="95000"/>
                    <a:lumOff val="5000"/>
                  </a:schemeClr>
                </a:solidFill>
                <a:latin typeface="华文行楷" pitchFamily="2" charset="-122"/>
                <a:ea typeface="华文行楷" pitchFamily="2" charset="-122"/>
              </a:rPr>
              <a:t>JavaEE程序设计</a:t>
            </a:r>
            <a:endParaRPr lang="en-US" sz="4800" dirty="0">
              <a:solidFill>
                <a:schemeClr val="tx1">
                  <a:lumMod val="95000"/>
                  <a:lumOff val="5000"/>
                </a:schemeClr>
              </a:solidFill>
              <a:latin typeface="华文行楷" pitchFamily="2" charset="-122"/>
              <a:ea typeface="华文行楷" pitchFamily="2" charset="-122"/>
            </a:endParaRPr>
          </a:p>
        </p:txBody>
      </p:sp>
      <p:sp>
        <p:nvSpPr>
          <p:cNvPr id="5123" name="Rectangle 3"/>
          <p:cNvSpPr>
            <a:spLocks noGrp="1" noChangeArrowheads="1"/>
          </p:cNvSpPr>
          <p:nvPr>
            <p:ph type="subTitle" idx="1"/>
          </p:nvPr>
        </p:nvSpPr>
        <p:spPr>
          <a:xfrm>
            <a:off x="2362200" y="4495800"/>
            <a:ext cx="6400800" cy="714380"/>
          </a:xfrm>
        </p:spPr>
        <p:txBody>
          <a:bodyPr>
            <a:normAutofit/>
          </a:bodyPr>
          <a:lstStyle/>
          <a:p>
            <a:r>
              <a:rPr lang="en-US" sz="2000" dirty="0">
                <a:solidFill>
                  <a:schemeClr val="tx2">
                    <a:lumMod val="75000"/>
                  </a:schemeClr>
                </a:solidFill>
              </a:rPr>
              <a:t> </a:t>
            </a:r>
            <a:r>
              <a:rPr lang="zh-CN" altLang="en-US" sz="2000" dirty="0" smtClean="0">
                <a:solidFill>
                  <a:schemeClr val="tx2">
                    <a:lumMod val="75000"/>
                  </a:schemeClr>
                </a:solidFill>
              </a:rPr>
              <a:t>杭州电子科技大学信息工程学院  周梦熊</a:t>
            </a:r>
            <a:endParaRPr lang="ru-RU" altLang="en-US" sz="2000" dirty="0">
              <a:solidFill>
                <a:schemeClr val="tx2">
                  <a:lumMod val="75000"/>
                </a:schemeClr>
              </a:solidFill>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463550"/>
            <a:ext cx="8229600" cy="765175"/>
          </a:xfrm>
        </p:spPr>
        <p:txBody>
          <a:bodyPr>
            <a:spAutoFit/>
          </a:bodyPr>
          <a:lstStyle/>
          <a:p>
            <a:r>
              <a:rPr lang="en-US"/>
              <a:t>示例代码</a:t>
            </a:r>
            <a:endParaRPr lang="en-US"/>
          </a:p>
        </p:txBody>
      </p:sp>
      <p:sp>
        <p:nvSpPr>
          <p:cNvPr id="14339" name="Rectangle 3"/>
          <p:cNvSpPr>
            <a:spLocks noGrp="1" noChangeArrowheads="1"/>
          </p:cNvSpPr>
          <p:nvPr>
            <p:ph idx="1"/>
          </p:nvPr>
        </p:nvSpPr>
        <p:spPr>
          <a:xfrm>
            <a:off x="609600" y="5791200"/>
            <a:ext cx="8229600" cy="769441"/>
          </a:xfrm>
        </p:spPr>
        <p:txBody>
          <a:bodyPr>
            <a:spAutoFit/>
          </a:bodyPr>
          <a:lstStyle/>
          <a:p>
            <a:pPr marL="0" indent="0" algn="just">
              <a:buFontTx/>
              <a:buNone/>
            </a:pPr>
            <a:r>
              <a:rPr lang="en-US" sz="2200" dirty="0">
                <a:latin typeface="Times New Roman" panose="02020603050405020304" pitchFamily="18" charset="0"/>
                <a:cs typeface="Times New Roman" panose="02020603050405020304" pitchFamily="18" charset="0"/>
              </a:rPr>
              <a:t>上面代码作用是创建SqlSessionFactory工厂对象，然后通过SqlSessionFactory对象返回一个SqlSession对象。</a:t>
            </a:r>
            <a:endParaRPr lang="en-US" sz="2200" dirty="0">
              <a:latin typeface="Times New Roman" panose="02020603050405020304" pitchFamily="18" charset="0"/>
              <a:cs typeface="Times New Roman" panose="02020603050405020304" pitchFamily="18" charset="0"/>
            </a:endParaRPr>
          </a:p>
        </p:txBody>
      </p:sp>
      <p:sp>
        <p:nvSpPr>
          <p:cNvPr id="14340" name="Text Box 4"/>
          <p:cNvSpPr txBox="1">
            <a:spLocks noChangeArrowheads="1"/>
          </p:cNvSpPr>
          <p:nvPr/>
        </p:nvSpPr>
        <p:spPr bwMode="auto">
          <a:xfrm>
            <a:off x="304800" y="1371600"/>
            <a:ext cx="8685213" cy="4206875"/>
          </a:xfrm>
          <a:prstGeom prst="rect">
            <a:avLst/>
          </a:prstGeom>
          <a:noFill/>
          <a:ln w="9525">
            <a:noFill/>
            <a:miter lim="800000"/>
          </a:ln>
        </p:spPr>
        <p:txBody>
          <a:bodyPr>
            <a:spAutoFit/>
          </a:bodyPr>
          <a:lstStyle/>
          <a:p>
            <a:r>
              <a:rPr lang="en-US" altLang="zh-CN" dirty="0">
                <a:ea typeface="宋体" panose="02010600030101010101" pitchFamily="2" charset="-122"/>
              </a:rPr>
              <a:t>public static </a:t>
            </a:r>
            <a:r>
              <a:rPr lang="en-US" altLang="zh-CN" dirty="0" err="1">
                <a:ea typeface="宋体" panose="02010600030101010101" pitchFamily="2" charset="-122"/>
              </a:rPr>
              <a:t>SqlSession</a:t>
            </a:r>
            <a:r>
              <a:rPr lang="en-US" altLang="zh-CN" dirty="0">
                <a:ea typeface="宋体" panose="02010600030101010101" pitchFamily="2" charset="-122"/>
              </a:rPr>
              <a:t> </a:t>
            </a:r>
            <a:r>
              <a:rPr lang="en-US" altLang="zh-CN" dirty="0" err="1">
                <a:ea typeface="宋体" panose="02010600030101010101" pitchFamily="2" charset="-122"/>
              </a:rPr>
              <a:t>getSqlSession</a:t>
            </a:r>
            <a:r>
              <a:rPr lang="en-US" altLang="zh-CN" dirty="0">
                <a:ea typeface="宋体" panose="02010600030101010101" pitchFamily="2" charset="-122"/>
              </a:rPr>
              <a:t>() throws </a:t>
            </a:r>
            <a:r>
              <a:rPr lang="en-US" altLang="zh-CN" dirty="0" err="1">
                <a:ea typeface="宋体" panose="02010600030101010101" pitchFamily="2" charset="-122"/>
              </a:rPr>
              <a:t>IOException</a:t>
            </a:r>
            <a:r>
              <a:rPr lang="en-US" altLang="zh-CN" dirty="0">
                <a:ea typeface="宋体" panose="02010600030101010101" pitchFamily="2" charset="-122"/>
              </a:rPr>
              <a:t> {</a:t>
            </a:r>
            <a:endParaRPr lang="en-US" altLang="zh-CN" dirty="0">
              <a:ea typeface="宋体" panose="02010600030101010101" pitchFamily="2" charset="-122"/>
            </a:endParaRPr>
          </a:p>
          <a:p>
            <a:endParaRPr lang="en-US" altLang="zh-CN" dirty="0">
              <a:ea typeface="宋体" panose="02010600030101010101" pitchFamily="2" charset="-122"/>
            </a:endParaRPr>
          </a:p>
          <a:p>
            <a:r>
              <a:rPr lang="en-US" altLang="zh-CN" dirty="0">
                <a:ea typeface="宋体" panose="02010600030101010101" pitchFamily="2" charset="-122"/>
              </a:rPr>
              <a:t>	String resource = "mybatis-config.xml";</a:t>
            </a:r>
            <a:endParaRPr lang="en-US" altLang="zh-CN" dirty="0">
              <a:ea typeface="宋体" panose="02010600030101010101" pitchFamily="2" charset="-122"/>
            </a:endParaRPr>
          </a:p>
          <a:p>
            <a:endParaRPr lang="en-US" altLang="zh-CN" dirty="0">
              <a:ea typeface="宋体" panose="02010600030101010101" pitchFamily="2" charset="-122"/>
            </a:endParaRPr>
          </a:p>
          <a:p>
            <a:r>
              <a:rPr lang="en-US" altLang="zh-CN" dirty="0">
                <a:ea typeface="宋体" panose="02010600030101010101" pitchFamily="2" charset="-122"/>
              </a:rPr>
              <a:t>	</a:t>
            </a:r>
            <a:r>
              <a:rPr lang="en-US" altLang="zh-CN" dirty="0" err="1">
                <a:ea typeface="宋体" panose="02010600030101010101" pitchFamily="2" charset="-122"/>
              </a:rPr>
              <a:t>InputStream</a:t>
            </a:r>
            <a:r>
              <a:rPr lang="en-US" altLang="zh-CN" dirty="0">
                <a:ea typeface="宋体" panose="02010600030101010101" pitchFamily="2" charset="-122"/>
              </a:rPr>
              <a:t> </a:t>
            </a:r>
            <a:r>
              <a:rPr lang="en-US" altLang="zh-CN" dirty="0" err="1">
                <a:ea typeface="宋体" panose="02010600030101010101" pitchFamily="2" charset="-122"/>
              </a:rPr>
              <a:t>inputStream</a:t>
            </a:r>
            <a:r>
              <a:rPr lang="en-US" altLang="zh-CN" dirty="0">
                <a:ea typeface="宋体" panose="02010600030101010101" pitchFamily="2" charset="-122"/>
              </a:rPr>
              <a:t> = </a:t>
            </a:r>
            <a:r>
              <a:rPr lang="en-US" altLang="zh-CN" dirty="0" err="1">
                <a:ea typeface="宋体" panose="02010600030101010101" pitchFamily="2" charset="-122"/>
              </a:rPr>
              <a:t>Resources.getResourceAsStream</a:t>
            </a:r>
            <a:r>
              <a:rPr lang="en-US" altLang="zh-CN" dirty="0">
                <a:ea typeface="宋体" panose="02010600030101010101" pitchFamily="2" charset="-122"/>
              </a:rPr>
              <a:t>(resource);</a:t>
            </a:r>
            <a:endParaRPr lang="en-US" altLang="zh-CN" dirty="0">
              <a:ea typeface="宋体" panose="02010600030101010101" pitchFamily="2" charset="-122"/>
            </a:endParaRPr>
          </a:p>
          <a:p>
            <a:endParaRPr lang="en-US" altLang="zh-CN" dirty="0">
              <a:ea typeface="宋体" panose="02010600030101010101" pitchFamily="2" charset="-122"/>
            </a:endParaRPr>
          </a:p>
          <a:p>
            <a:r>
              <a:rPr lang="en-US" altLang="zh-CN" dirty="0">
                <a:ea typeface="宋体" panose="02010600030101010101" pitchFamily="2" charset="-122"/>
              </a:rPr>
              <a:t>	</a:t>
            </a:r>
            <a:r>
              <a:rPr lang="en-US" altLang="zh-CN" dirty="0" err="1">
                <a:ea typeface="宋体" panose="02010600030101010101" pitchFamily="2" charset="-122"/>
              </a:rPr>
              <a:t>SqlSessionFactory</a:t>
            </a:r>
            <a:r>
              <a:rPr lang="en-US" altLang="zh-CN" dirty="0">
                <a:ea typeface="宋体" panose="02010600030101010101" pitchFamily="2" charset="-122"/>
              </a:rPr>
              <a:t> </a:t>
            </a:r>
            <a:r>
              <a:rPr lang="en-US" altLang="zh-CN" dirty="0" err="1">
                <a:ea typeface="宋体" panose="02010600030101010101" pitchFamily="2" charset="-122"/>
              </a:rPr>
              <a:t>sqlSessionFactory</a:t>
            </a:r>
            <a:r>
              <a:rPr lang="en-US" altLang="zh-CN" dirty="0">
                <a:ea typeface="宋体" panose="02010600030101010101" pitchFamily="2" charset="-122"/>
              </a:rPr>
              <a:t> = new </a:t>
            </a:r>
            <a:r>
              <a:rPr lang="en-US" altLang="zh-CN" dirty="0" err="1">
                <a:ea typeface="宋体" panose="02010600030101010101" pitchFamily="2" charset="-122"/>
              </a:rPr>
              <a:t>SqlSessionFactoryBuilder</a:t>
            </a:r>
            <a:r>
              <a:rPr lang="en-US" altLang="zh-CN" dirty="0">
                <a:ea typeface="宋体" panose="02010600030101010101" pitchFamily="2" charset="-122"/>
              </a:rPr>
              <a:t>()</a:t>
            </a:r>
            <a:endParaRPr lang="en-US" altLang="zh-CN" dirty="0">
              <a:ea typeface="宋体" panose="02010600030101010101" pitchFamily="2" charset="-122"/>
            </a:endParaRPr>
          </a:p>
          <a:p>
            <a:endParaRPr lang="en-US" altLang="zh-CN" dirty="0">
              <a:ea typeface="宋体" panose="02010600030101010101" pitchFamily="2" charset="-122"/>
            </a:endParaRPr>
          </a:p>
          <a:p>
            <a:r>
              <a:rPr lang="en-US" altLang="zh-CN" dirty="0">
                <a:ea typeface="宋体" panose="02010600030101010101" pitchFamily="2" charset="-122"/>
              </a:rPr>
              <a:t>				.build(</a:t>
            </a:r>
            <a:r>
              <a:rPr lang="en-US" altLang="zh-CN" dirty="0" err="1">
                <a:ea typeface="宋体" panose="02010600030101010101" pitchFamily="2" charset="-122"/>
              </a:rPr>
              <a:t>inputStream</a:t>
            </a:r>
            <a:r>
              <a:rPr lang="en-US" altLang="zh-CN" dirty="0">
                <a:ea typeface="宋体" panose="02010600030101010101" pitchFamily="2" charset="-122"/>
              </a:rPr>
              <a:t>);</a:t>
            </a:r>
            <a:endParaRPr lang="en-US" altLang="zh-CN" dirty="0">
              <a:ea typeface="宋体" panose="02010600030101010101" pitchFamily="2" charset="-122"/>
            </a:endParaRPr>
          </a:p>
          <a:p>
            <a:endParaRPr lang="en-US" altLang="zh-CN" dirty="0">
              <a:ea typeface="宋体" panose="02010600030101010101" pitchFamily="2" charset="-122"/>
            </a:endParaRPr>
          </a:p>
          <a:p>
            <a:r>
              <a:rPr lang="en-US" altLang="zh-CN" dirty="0">
                <a:ea typeface="宋体" panose="02010600030101010101" pitchFamily="2" charset="-122"/>
              </a:rPr>
              <a:t>	</a:t>
            </a:r>
            <a:r>
              <a:rPr lang="en-US" altLang="zh-CN" dirty="0" err="1">
                <a:ea typeface="宋体" panose="02010600030101010101" pitchFamily="2" charset="-122"/>
              </a:rPr>
              <a:t>SqlSession</a:t>
            </a:r>
            <a:r>
              <a:rPr lang="en-US" altLang="zh-CN" dirty="0">
                <a:ea typeface="宋体" panose="02010600030101010101" pitchFamily="2" charset="-122"/>
              </a:rPr>
              <a:t> </a:t>
            </a:r>
            <a:r>
              <a:rPr lang="en-US" altLang="zh-CN" dirty="0" err="1">
                <a:ea typeface="宋体" panose="02010600030101010101" pitchFamily="2" charset="-122"/>
              </a:rPr>
              <a:t>sqlSsession</a:t>
            </a:r>
            <a:r>
              <a:rPr lang="en-US" altLang="zh-CN" dirty="0">
                <a:ea typeface="宋体" panose="02010600030101010101" pitchFamily="2" charset="-122"/>
              </a:rPr>
              <a:t> = </a:t>
            </a:r>
            <a:r>
              <a:rPr lang="en-US" altLang="zh-CN" dirty="0" err="1">
                <a:ea typeface="宋体" panose="02010600030101010101" pitchFamily="2" charset="-122"/>
              </a:rPr>
              <a:t>sqlSessionFactory.openSession</a:t>
            </a:r>
            <a:r>
              <a:rPr lang="en-US" altLang="zh-CN" dirty="0">
                <a:ea typeface="宋体" panose="02010600030101010101" pitchFamily="2" charset="-122"/>
              </a:rPr>
              <a:t>();</a:t>
            </a:r>
            <a:endParaRPr lang="en-US" altLang="zh-CN" dirty="0">
              <a:ea typeface="宋体" panose="02010600030101010101" pitchFamily="2" charset="-122"/>
            </a:endParaRPr>
          </a:p>
          <a:p>
            <a:endParaRPr lang="en-US" altLang="zh-CN" dirty="0">
              <a:ea typeface="宋体" panose="02010600030101010101" pitchFamily="2" charset="-122"/>
            </a:endParaRPr>
          </a:p>
          <a:p>
            <a:r>
              <a:rPr lang="en-US" altLang="zh-CN" dirty="0">
                <a:ea typeface="宋体" panose="02010600030101010101" pitchFamily="2" charset="-122"/>
              </a:rPr>
              <a:t>	return </a:t>
            </a:r>
            <a:r>
              <a:rPr lang="en-US" altLang="zh-CN" dirty="0" err="1">
                <a:ea typeface="宋体" panose="02010600030101010101" pitchFamily="2" charset="-122"/>
              </a:rPr>
              <a:t>sqlSsession</a:t>
            </a:r>
            <a:r>
              <a:rPr lang="en-US" altLang="zh-CN" dirty="0">
                <a:ea typeface="宋体" panose="02010600030101010101" pitchFamily="2" charset="-122"/>
              </a:rPr>
              <a:t>;</a:t>
            </a:r>
            <a:endParaRPr lang="en-US" altLang="zh-CN" dirty="0">
              <a:ea typeface="宋体" panose="02010600030101010101" pitchFamily="2" charset="-122"/>
            </a:endParaRPr>
          </a:p>
          <a:p>
            <a:endParaRPr lang="en-US" altLang="zh-CN" dirty="0">
              <a:ea typeface="宋体" panose="02010600030101010101" pitchFamily="2" charset="-122"/>
            </a:endParaRPr>
          </a:p>
          <a:p>
            <a:r>
              <a:rPr lang="en-US" altLang="zh-CN" dirty="0">
                <a:ea typeface="宋体" panose="02010600030101010101" pitchFamily="2" charset="-122"/>
              </a:rPr>
              <a:t>	}</a:t>
            </a:r>
            <a:endParaRPr lang="en-US" altLang="zh-CN" dirty="0">
              <a:ea typeface="宋体" panose="02010600030101010101" pitchFamily="2" charset="-122"/>
            </a:endParaRPr>
          </a:p>
        </p:txBody>
      </p:sp>
    </p:spTree>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实战</a:t>
            </a:r>
            <a:r>
              <a:rPr lang="en-US" dirty="0" smtClean="0"/>
              <a:t>MVC</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44386" name="Picture 2" descr="C:\Users\ADMINI~1.PC-\AppData\Local\Temp\ksohtml\wps6501.tmp.jpg"/>
          <p:cNvPicPr>
            <a:picLocks noChangeAspect="1" noChangeArrowheads="1"/>
          </p:cNvPicPr>
          <p:nvPr/>
        </p:nvPicPr>
        <p:blipFill>
          <a:blip r:embed="rId1"/>
          <a:srcRect/>
          <a:stretch>
            <a:fillRect/>
          </a:stretch>
        </p:blipFill>
        <p:spPr bwMode="auto">
          <a:xfrm>
            <a:off x="533400" y="1295400"/>
            <a:ext cx="8233382" cy="4191000"/>
          </a:xfrm>
          <a:prstGeom prst="rect">
            <a:avLst/>
          </a:prstGeom>
          <a:noFill/>
        </p:spPr>
      </p:pic>
    </p:spTree>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实战</a:t>
            </a:r>
            <a:r>
              <a:rPr lang="en-US" dirty="0" smtClean="0"/>
              <a:t>MVC</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45410" name="Picture 2" descr="C:\Users\ADMINI~1.PC-\AppData\Local\Temp\ksohtml\wpsFFEA.tmp.jpg"/>
          <p:cNvPicPr>
            <a:picLocks noChangeAspect="1" noChangeArrowheads="1"/>
          </p:cNvPicPr>
          <p:nvPr/>
        </p:nvPicPr>
        <p:blipFill>
          <a:blip r:embed="rId1"/>
          <a:srcRect/>
          <a:stretch>
            <a:fillRect/>
          </a:stretch>
        </p:blipFill>
        <p:spPr bwMode="auto">
          <a:xfrm>
            <a:off x="457199" y="1219200"/>
            <a:ext cx="8262683" cy="4191000"/>
          </a:xfrm>
          <a:prstGeom prst="rect">
            <a:avLst/>
          </a:prstGeom>
          <a:noFill/>
        </p:spPr>
      </p:pic>
    </p:spTree>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实战</a:t>
            </a:r>
            <a:r>
              <a:rPr lang="en-US" dirty="0" smtClean="0"/>
              <a:t>MVC</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46434" name="Picture 2" descr="C:\Users\ADMINI~1.PC-\AppData\Local\Temp\ksohtml\wps527D.tmp.jpg"/>
          <p:cNvPicPr>
            <a:picLocks noChangeAspect="1" noChangeArrowheads="1"/>
          </p:cNvPicPr>
          <p:nvPr/>
        </p:nvPicPr>
        <p:blipFill>
          <a:blip r:embed="rId1"/>
          <a:srcRect/>
          <a:stretch>
            <a:fillRect/>
          </a:stretch>
        </p:blipFill>
        <p:spPr bwMode="auto">
          <a:xfrm>
            <a:off x="533400" y="1295400"/>
            <a:ext cx="8260336" cy="2286000"/>
          </a:xfrm>
          <a:prstGeom prst="rect">
            <a:avLst/>
          </a:prstGeom>
          <a:noFill/>
        </p:spPr>
      </p:pic>
    </p:spTree>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1700250" y="214314"/>
            <a:ext cx="7372344" cy="571480"/>
          </a:xfrm>
        </p:spPr>
        <p:txBody>
          <a:bodyPr/>
          <a:lstStyle/>
          <a:p>
            <a:r>
              <a:rPr lang="zh-CN" altLang="en-US" dirty="0" smtClean="0"/>
              <a:t>上机练习</a:t>
            </a:r>
            <a:endParaRPr lang="zh-CN" altLang="en-US" dirty="0"/>
          </a:p>
        </p:txBody>
      </p:sp>
      <p:sp>
        <p:nvSpPr>
          <p:cNvPr id="13" name="内容占位符 2">
            <a:hlinkClick r:id="" action="ppaction://noaction" highlightClick="1"/>
          </p:cNvPr>
          <p:cNvSpPr>
            <a:spLocks noGrp="1"/>
          </p:cNvSpPr>
          <p:nvPr>
            <p:ph idx="1"/>
          </p:nvPr>
        </p:nvSpPr>
        <p:spPr>
          <a:xfrm>
            <a:off x="838200" y="2057400"/>
            <a:ext cx="7858180" cy="1405176"/>
          </a:xfrm>
          <a:prstGeom prst="snip1Rect">
            <a:avLst/>
          </a:prstGeom>
          <a:solidFill>
            <a:srgbClr val="CCECFF"/>
          </a:solidFill>
          <a:ln w="25400">
            <a:solidFill>
              <a:schemeClr val="bg1"/>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rtlCol="0" anchor="t" anchorCtr="0">
            <a:spAutoFit/>
          </a:bodyPr>
          <a:lstStyle/>
          <a:p>
            <a:pPr fontAlgn="base">
              <a:lnSpc>
                <a:spcPct val="150000"/>
              </a:lnSpc>
              <a:spcBef>
                <a:spcPct val="0"/>
              </a:spcBef>
              <a:spcAft>
                <a:spcPct val="0"/>
              </a:spcAft>
            </a:pPr>
            <a:r>
              <a:rPr lang="zh-CN" altLang="en-US" dirty="0" smtClean="0">
                <a:latin typeface="黑体" panose="02010609060101010101" pitchFamily="49" charset="-122"/>
              </a:rPr>
              <a:t>需求说明</a:t>
            </a:r>
            <a:endParaRPr lang="en-US" altLang="zh-CN" dirty="0" smtClean="0">
              <a:latin typeface="黑体" panose="02010609060101010101" pitchFamily="49" charset="-122"/>
            </a:endParaRPr>
          </a:p>
          <a:p>
            <a:pPr lvl="1" fontAlgn="base">
              <a:lnSpc>
                <a:spcPct val="150000"/>
              </a:lnSpc>
              <a:spcBef>
                <a:spcPct val="0"/>
              </a:spcBef>
              <a:spcAft>
                <a:spcPct val="0"/>
              </a:spcAft>
            </a:pPr>
            <a:r>
              <a:rPr lang="zh-CN" altLang="en-US" dirty="0" smtClean="0"/>
              <a:t>成绩查询子模块</a:t>
            </a:r>
            <a:r>
              <a:rPr lang="en-US" altLang="zh-CN" dirty="0" smtClean="0"/>
              <a:t>【</a:t>
            </a:r>
            <a:r>
              <a:rPr lang="zh-CN" altLang="en-US" dirty="0" smtClean="0"/>
              <a:t>数据存文本文件</a:t>
            </a:r>
            <a:r>
              <a:rPr lang="en-US" altLang="zh-CN" dirty="0" smtClean="0"/>
              <a:t>】</a:t>
            </a:r>
            <a:r>
              <a:rPr lang="zh-CN" altLang="en-US" dirty="0" smtClean="0"/>
              <a:t>。</a:t>
            </a:r>
            <a:endParaRPr lang="en-US" altLang="zh-CN" dirty="0" smtClean="0">
              <a:latin typeface="黑体" panose="02010609060101010101" pitchFamily="49" charset="-122"/>
            </a:endParaRPr>
          </a:p>
        </p:txBody>
      </p:sp>
      <p:sp>
        <p:nvSpPr>
          <p:cNvPr id="15" name="AutoShape 7"/>
          <p:cNvSpPr>
            <a:spLocks noChangeArrowheads="1"/>
          </p:cNvSpPr>
          <p:nvPr/>
        </p:nvSpPr>
        <p:spPr bwMode="auto">
          <a:xfrm>
            <a:off x="2000233" y="5214950"/>
            <a:ext cx="5000660" cy="406400"/>
          </a:xfrm>
          <a:prstGeom prst="roundRect">
            <a:avLst>
              <a:gd name="adj" fmla="val 16667"/>
            </a:avLst>
          </a:prstGeom>
          <a:solidFill>
            <a:srgbClr val="FFFF99"/>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anchorCtr="1">
            <a:spAutoFit/>
          </a:bodyPr>
          <a:lstStyle/>
          <a:p>
            <a:pPr algn="l">
              <a:defRPr/>
            </a:pPr>
            <a:r>
              <a:rPr lang="zh-CN" altLang="en-US" b="1" dirty="0">
                <a:solidFill>
                  <a:schemeClr val="tx1"/>
                </a:solidFill>
                <a:latin typeface="Arial" panose="020B0604020202020204" pitchFamily="34" charset="0"/>
                <a:ea typeface="黑体" panose="02010609060101010101" pitchFamily="49" charset="-122"/>
              </a:rPr>
              <a:t>完成时间</a:t>
            </a:r>
            <a:r>
              <a:rPr lang="zh-CN" altLang="en-US" b="1" dirty="0" smtClean="0">
                <a:solidFill>
                  <a:schemeClr val="tx1"/>
                </a:solidFill>
                <a:latin typeface="Arial" panose="020B0604020202020204" pitchFamily="34" charset="0"/>
                <a:ea typeface="黑体" panose="02010609060101010101" pitchFamily="49" charset="-122"/>
              </a:rPr>
              <a:t>：</a:t>
            </a:r>
            <a:r>
              <a:rPr lang="en-US" altLang="zh-CN" b="1" dirty="0" smtClean="0">
                <a:solidFill>
                  <a:schemeClr val="tx1"/>
                </a:solidFill>
                <a:latin typeface="Arial" panose="020B0604020202020204" pitchFamily="34" charset="0"/>
                <a:ea typeface="黑体" panose="02010609060101010101" pitchFamily="49" charset="-122"/>
              </a:rPr>
              <a:t>20</a:t>
            </a:r>
            <a:r>
              <a:rPr lang="zh-CN" altLang="en-US" b="1" dirty="0" smtClean="0">
                <a:solidFill>
                  <a:schemeClr val="tx1"/>
                </a:solidFill>
                <a:latin typeface="Arial" panose="020B0604020202020204" pitchFamily="34" charset="0"/>
                <a:ea typeface="黑体" panose="02010609060101010101" pitchFamily="49" charset="-122"/>
              </a:rPr>
              <a:t>分钟</a:t>
            </a:r>
            <a:endParaRPr lang="zh-CN" altLang="en-US" b="1" dirty="0">
              <a:solidFill>
                <a:schemeClr val="tx1"/>
              </a:solidFill>
              <a:latin typeface="Arial" panose="020B0604020202020204" pitchFamily="34" charset="0"/>
              <a:ea typeface="黑体" panose="02010609060101010101" pitchFamily="49" charset="-122"/>
            </a:endParaRPr>
          </a:p>
        </p:txBody>
      </p:sp>
      <p:sp>
        <p:nvSpPr>
          <p:cNvPr id="16" name="AutoShape 5"/>
          <p:cNvSpPr>
            <a:spLocks noChangeArrowheads="1"/>
          </p:cNvSpPr>
          <p:nvPr/>
        </p:nvSpPr>
        <p:spPr bwMode="auto">
          <a:xfrm>
            <a:off x="2000232" y="5786454"/>
            <a:ext cx="5000660" cy="438151"/>
          </a:xfrm>
          <a:prstGeom prst="roundRect">
            <a:avLst>
              <a:gd name="adj" fmla="val 16667"/>
            </a:avLst>
          </a:prstGeom>
          <a:solidFill>
            <a:srgbClr val="67B9CF"/>
          </a:solidFill>
        </p:spPr>
        <p:style>
          <a:lnRef idx="3">
            <a:schemeClr val="lt1"/>
          </a:lnRef>
          <a:fillRef idx="1">
            <a:schemeClr val="accent1"/>
          </a:fillRef>
          <a:effectRef idx="1">
            <a:schemeClr val="accent1"/>
          </a:effectRef>
          <a:fontRef idx="minor">
            <a:schemeClr val="lt1"/>
          </a:fontRef>
        </p:style>
        <p:txBody>
          <a:bodyPr anchor="t" anchorCtr="1"/>
          <a:lstStyle/>
          <a:p>
            <a:pPr algn="l">
              <a:spcBef>
                <a:spcPct val="50000"/>
              </a:spcBef>
              <a:defRPr/>
            </a:pPr>
            <a:r>
              <a:rPr lang="zh-CN" altLang="en-US" b="1" dirty="0">
                <a:latin typeface="Arial" panose="020B0604020202020204" pitchFamily="34" charset="0"/>
                <a:ea typeface="黑体" panose="02010609060101010101" pitchFamily="49" charset="-122"/>
              </a:rPr>
              <a:t>共性问题集中讲解</a:t>
            </a:r>
            <a:endParaRPr lang="zh-CN" altLang="en-US" b="1" dirty="0">
              <a:latin typeface="Arial" panose="020B0604020202020204" pitchFamily="34" charset="0"/>
              <a:ea typeface="黑体" panose="02010609060101010101" pitchFamily="49" charset="-122"/>
            </a:endParaRPr>
          </a:p>
        </p:txBody>
      </p:sp>
      <p:grpSp>
        <p:nvGrpSpPr>
          <p:cNvPr id="2" name="组合 19"/>
          <p:cNvGrpSpPr/>
          <p:nvPr/>
        </p:nvGrpSpPr>
        <p:grpSpPr>
          <a:xfrm>
            <a:off x="357158" y="1428736"/>
            <a:ext cx="986586" cy="487981"/>
            <a:chOff x="1571604" y="2285992"/>
            <a:chExt cx="1233233" cy="609977"/>
          </a:xfrm>
        </p:grpSpPr>
        <p:sp>
          <p:nvSpPr>
            <p:cNvPr id="21" name="TextBox 20"/>
            <p:cNvSpPr txBox="1"/>
            <p:nvPr/>
          </p:nvSpPr>
          <p:spPr>
            <a:xfrm>
              <a:off x="1928794" y="2395831"/>
              <a:ext cx="876043" cy="500138"/>
            </a:xfrm>
            <a:prstGeom prst="rect">
              <a:avLst/>
            </a:prstGeom>
            <a:noFill/>
            <a:effectLst>
              <a:outerShdw blurRad="25400" dist="12700" dir="5400000" algn="t" rotWithShape="0">
                <a:prstClr val="black">
                  <a:alpha val="40000"/>
                </a:prstClr>
              </a:outerShdw>
            </a:effectLst>
          </p:spPr>
          <p:txBody>
            <a:bodyPr wrap="none" rtlCol="0">
              <a:spAutoFit/>
            </a:bodyPr>
            <a:lstStyle/>
            <a:p>
              <a:r>
                <a:rPr lang="zh-CN" altLang="en-US" sz="2000" b="1" dirty="0" smtClean="0">
                  <a:latin typeface="黑体" panose="02010609060101010101" pitchFamily="49" charset="-122"/>
                  <a:ea typeface="黑体" panose="02010609060101010101" pitchFamily="49" charset="-122"/>
                </a:rPr>
                <a:t>练习</a:t>
              </a:r>
              <a:endParaRPr lang="zh-CN" altLang="en-US" sz="2000" b="1" dirty="0">
                <a:latin typeface="黑体" panose="02010609060101010101" pitchFamily="49" charset="-122"/>
                <a:ea typeface="黑体" panose="02010609060101010101" pitchFamily="49" charset="-122"/>
              </a:endParaRPr>
            </a:p>
          </p:txBody>
        </p:sp>
        <p:pic>
          <p:nvPicPr>
            <p:cNvPr id="22" name="Picture 9" descr="E:\设计支持\模板设计\LX.png"/>
            <p:cNvPicPr>
              <a:picLocks noChangeAspect="1" noChangeArrowheads="1"/>
            </p:cNvPicPr>
            <p:nvPr/>
          </p:nvPicPr>
          <p:blipFill>
            <a:blip r:embed="rId1"/>
            <a:srcRect/>
            <a:stretch>
              <a:fillRect/>
            </a:stretch>
          </p:blipFill>
          <p:spPr bwMode="auto">
            <a:xfrm>
              <a:off x="1571604" y="2285992"/>
              <a:ext cx="507937" cy="558730"/>
            </a:xfrm>
            <a:prstGeom prst="rect">
              <a:avLst/>
            </a:prstGeom>
            <a:noFill/>
          </p:spPr>
        </p:pic>
      </p:grpSp>
      <p:grpSp>
        <p:nvGrpSpPr>
          <p:cNvPr id="3" name="组合 60"/>
          <p:cNvGrpSpPr/>
          <p:nvPr/>
        </p:nvGrpSpPr>
        <p:grpSpPr>
          <a:xfrm>
            <a:off x="327842" y="3828996"/>
            <a:ext cx="1100886" cy="457260"/>
            <a:chOff x="5500694" y="3571876"/>
            <a:chExt cx="1376107" cy="571576"/>
          </a:xfrm>
        </p:grpSpPr>
        <p:pic>
          <p:nvPicPr>
            <p:cNvPr id="18" name="Picture 1" descr="E:\设计支持\模板设计\ZY.png"/>
            <p:cNvPicPr>
              <a:picLocks noChangeAspect="1" noChangeArrowheads="1"/>
            </p:cNvPicPr>
            <p:nvPr/>
          </p:nvPicPr>
          <p:blipFill>
            <a:blip r:embed="rId2"/>
            <a:srcRect/>
            <a:stretch>
              <a:fillRect/>
            </a:stretch>
          </p:blipFill>
          <p:spPr bwMode="auto">
            <a:xfrm>
              <a:off x="5500694" y="3571876"/>
              <a:ext cx="579048" cy="518095"/>
            </a:xfrm>
            <a:prstGeom prst="rect">
              <a:avLst/>
            </a:prstGeom>
            <a:noFill/>
          </p:spPr>
        </p:pic>
        <p:sp>
          <p:nvSpPr>
            <p:cNvPr id="19" name="TextBox 18"/>
            <p:cNvSpPr txBox="1"/>
            <p:nvPr/>
          </p:nvSpPr>
          <p:spPr>
            <a:xfrm>
              <a:off x="6000760" y="3643314"/>
              <a:ext cx="876041" cy="500138"/>
            </a:xfrm>
            <a:prstGeom prst="rect">
              <a:avLst/>
            </a:prstGeom>
            <a:noFill/>
            <a:effectLst>
              <a:outerShdw blurRad="25400" dist="12700" dir="5400000" algn="t" rotWithShape="0">
                <a:prstClr val="black">
                  <a:alpha val="40000"/>
                </a:prstClr>
              </a:outerShdw>
            </a:effectLst>
          </p:spPr>
          <p:txBody>
            <a:bodyPr wrap="none" rtlCol="0">
              <a:spAutoFit/>
            </a:bodyPr>
            <a:lstStyle/>
            <a:p>
              <a:r>
                <a:rPr lang="zh-CN" altLang="en-US" sz="2000" b="1" dirty="0" smtClean="0">
                  <a:latin typeface="黑体" panose="02010609060101010101" pitchFamily="49" charset="-122"/>
                  <a:ea typeface="黑体" panose="02010609060101010101" pitchFamily="49" charset="-122"/>
                </a:rPr>
                <a:t>注意</a:t>
              </a:r>
              <a:endParaRPr lang="zh-CN" altLang="en-US" sz="2000" b="1" dirty="0">
                <a:latin typeface="黑体" panose="02010609060101010101" pitchFamily="49" charset="-122"/>
                <a:ea typeface="黑体" panose="02010609060101010101" pitchFamily="49" charset="-122"/>
              </a:endParaRPr>
            </a:p>
          </p:txBody>
        </p:sp>
      </p:grpSp>
      <p:sp>
        <p:nvSpPr>
          <p:cNvPr id="20" name="Rectangle 3"/>
          <p:cNvSpPr txBox="1">
            <a:spLocks noChangeArrowheads="1"/>
          </p:cNvSpPr>
          <p:nvPr/>
        </p:nvSpPr>
        <p:spPr>
          <a:xfrm>
            <a:off x="428596" y="4352935"/>
            <a:ext cx="8429652" cy="647701"/>
          </a:xfrm>
          <a:prstGeom prst="rect">
            <a:avLst/>
          </a:prstGeom>
          <a:noFill/>
        </p:spPr>
        <p:txBody>
          <a:bodyPr vert="horz" lIns="91440" tIns="45720" rIns="91440" bIns="45720" rtlCol="0">
            <a:normAutofit/>
          </a:bodyPr>
          <a:lstStyle/>
          <a:p>
            <a:pPr marL="342900" lvl="0" indent="-342900" algn="l" fontAlgn="auto">
              <a:spcBef>
                <a:spcPct val="20000"/>
              </a:spcBef>
              <a:spcAft>
                <a:spcPts val="0"/>
              </a:spcAft>
              <a:buBlip>
                <a:blip r:embed="rId3"/>
              </a:buBlip>
            </a:pPr>
            <a:r>
              <a:rPr kumimoji="0" lang="zh-CN" altLang="en-US" sz="32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采用</a:t>
            </a:r>
            <a:r>
              <a:rPr kumimoji="0" lang="en-US" altLang="zh-CN" sz="32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MVC</a:t>
            </a:r>
            <a:r>
              <a:rPr kumimoji="0" lang="zh-CN" altLang="en-US" sz="32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模式进行开发</a:t>
            </a:r>
            <a:endParaRPr kumimoji="0" lang="zh-CN" altLang="en-US" sz="32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57200" y="463550"/>
            <a:ext cx="8229600" cy="646331"/>
          </a:xfrm>
        </p:spPr>
        <p:txBody>
          <a:bodyPr>
            <a:spAutoFit/>
          </a:bodyPr>
          <a:lstStyle/>
          <a:p>
            <a:r>
              <a:rPr lang="en-US" dirty="0"/>
              <a:t>Spring </a:t>
            </a:r>
            <a:r>
              <a:rPr lang="en-US" dirty="0" smtClean="0"/>
              <a:t>MVC</a:t>
            </a:r>
            <a:endParaRPr lang="en-US" dirty="0"/>
          </a:p>
        </p:txBody>
      </p:sp>
      <p:sp>
        <p:nvSpPr>
          <p:cNvPr id="86019" name="Rectangle 3"/>
          <p:cNvSpPr>
            <a:spLocks noGrp="1" noChangeArrowheads="1"/>
          </p:cNvSpPr>
          <p:nvPr>
            <p:ph idx="1"/>
          </p:nvPr>
        </p:nvSpPr>
        <p:spPr>
          <a:xfrm>
            <a:off x="457200" y="1600200"/>
            <a:ext cx="8229600" cy="3108543"/>
          </a:xfrm>
        </p:spPr>
        <p:txBody>
          <a:bodyPr>
            <a:spAutoFit/>
          </a:bodyPr>
          <a:lstStyle/>
          <a:p>
            <a:r>
              <a:rPr lang="zh-CN" altLang="en-US" dirty="0" smtClean="0"/>
              <a:t>下载、安装</a:t>
            </a:r>
            <a:endParaRPr lang="en-US" altLang="zh-CN" dirty="0" smtClean="0"/>
          </a:p>
          <a:p>
            <a:r>
              <a:rPr lang="zh-CN" altLang="en-US" dirty="0" smtClean="0"/>
              <a:t>示例入门</a:t>
            </a:r>
            <a:endParaRPr lang="en-US" altLang="zh-CN" dirty="0" smtClean="0"/>
          </a:p>
          <a:p>
            <a:r>
              <a:rPr lang="zh-CN" altLang="en-US" dirty="0" smtClean="0"/>
              <a:t>更加简便的参数获取方法</a:t>
            </a:r>
            <a:endParaRPr lang="en-US" altLang="zh-CN" dirty="0" smtClean="0"/>
          </a:p>
          <a:p>
            <a:r>
              <a:rPr lang="zh-CN" altLang="en-US" dirty="0" smtClean="0"/>
              <a:t>控制器执行指定提交方式</a:t>
            </a:r>
            <a:endParaRPr lang="en-US" altLang="zh-CN" dirty="0" smtClean="0"/>
          </a:p>
          <a:p>
            <a:r>
              <a:rPr lang="zh-CN" altLang="en-US" dirty="0" smtClean="0"/>
              <a:t>控制器重定向到控制器</a:t>
            </a:r>
            <a:endParaRPr lang="en-US" altLang="zh-CN" dirty="0" smtClean="0"/>
          </a:p>
          <a:p>
            <a:r>
              <a:rPr lang="zh-CN" altLang="en-US" dirty="0" smtClean="0"/>
              <a:t>匹配</a:t>
            </a:r>
            <a:r>
              <a:rPr lang="en-US" altLang="zh-CN" dirty="0" smtClean="0"/>
              <a:t>URL</a:t>
            </a:r>
            <a:r>
              <a:rPr lang="zh-CN" altLang="en-US" dirty="0" smtClean="0"/>
              <a:t>路径执行指定控制器</a:t>
            </a:r>
            <a:endParaRPr lang="en-US" dirty="0"/>
          </a:p>
        </p:txBody>
      </p:sp>
    </p:spTree>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57200" y="463550"/>
            <a:ext cx="8229600" cy="646331"/>
          </a:xfrm>
        </p:spPr>
        <p:txBody>
          <a:bodyPr>
            <a:spAutoFit/>
          </a:bodyPr>
          <a:lstStyle/>
          <a:p>
            <a:r>
              <a:rPr lang="zh-CN" altLang="en-US" dirty="0" smtClean="0"/>
              <a:t>下载、安装</a:t>
            </a:r>
            <a:endParaRPr lang="en-US" dirty="0"/>
          </a:p>
        </p:txBody>
      </p:sp>
      <p:sp>
        <p:nvSpPr>
          <p:cNvPr id="87043" name="Rectangle 3"/>
          <p:cNvSpPr>
            <a:spLocks noGrp="1" noChangeArrowheads="1"/>
          </p:cNvSpPr>
          <p:nvPr>
            <p:ph idx="1"/>
          </p:nvPr>
        </p:nvSpPr>
        <p:spPr/>
        <p:txBody>
          <a:bodyPr/>
          <a:lstStyle/>
          <a:p>
            <a:r>
              <a:rPr lang="zh-CN" altLang="en-US" dirty="0" smtClean="0"/>
              <a:t>随着</a:t>
            </a:r>
            <a:r>
              <a:rPr lang="en-US" altLang="zh-CN" dirty="0" smtClean="0"/>
              <a:t>Spring 4</a:t>
            </a:r>
            <a:r>
              <a:rPr lang="zh-CN" altLang="en-US" dirty="0" smtClean="0"/>
              <a:t>框架的发布，其中包含的</a:t>
            </a:r>
            <a:r>
              <a:rPr lang="en-US" altLang="zh-CN" dirty="0" smtClean="0"/>
              <a:t>MVC</a:t>
            </a:r>
            <a:r>
              <a:rPr lang="zh-CN" altLang="en-US" dirty="0" smtClean="0"/>
              <a:t>模块越来越受到软件公司的关注，并且此技术在未来会有更多的程序员使用，也就是说，它有非常多的优点。</a:t>
            </a:r>
            <a:r>
              <a:rPr lang="en-US" dirty="0" smtClean="0"/>
              <a:t> </a:t>
            </a:r>
            <a:endParaRPr lang="en-US" dirty="0" smtClean="0"/>
          </a:p>
          <a:p>
            <a:r>
              <a:rPr lang="zh-CN" altLang="en-US" dirty="0" smtClean="0"/>
              <a:t>下载： http://repo.</a:t>
            </a:r>
            <a:r>
              <a:rPr lang="en-US" altLang="zh-CN" dirty="0" smtClean="0"/>
              <a:t>s</a:t>
            </a:r>
            <a:r>
              <a:rPr lang="zh-CN" altLang="en-US" dirty="0" smtClean="0"/>
              <a:t>pringsource.org/libs-release-local/</a:t>
            </a:r>
            <a:r>
              <a:rPr lang="en-US" altLang="zh-CN" dirty="0" smtClean="0"/>
              <a:t>【 spring-framework-4.1.6.RELEASE.zip】</a:t>
            </a:r>
            <a:endParaRPr lang="en-US" altLang="zh-CN" dirty="0" smtClean="0"/>
          </a:p>
          <a:p>
            <a:r>
              <a:rPr lang="zh-CN" altLang="en-US" dirty="0" smtClean="0"/>
              <a:t>安装：添加</a:t>
            </a:r>
            <a:r>
              <a:rPr lang="en-US" altLang="zh-CN" dirty="0" smtClean="0"/>
              <a:t>JAR</a:t>
            </a:r>
            <a:r>
              <a:rPr lang="zh-CN" altLang="en-US" dirty="0" smtClean="0"/>
              <a:t>包到</a:t>
            </a:r>
            <a:r>
              <a:rPr lang="en-US" altLang="zh-CN" dirty="0" smtClean="0"/>
              <a:t>WEB</a:t>
            </a:r>
            <a:r>
              <a:rPr lang="zh-CN" altLang="en-US" dirty="0" smtClean="0"/>
              <a:t>工程即可</a:t>
            </a:r>
            <a:r>
              <a:rPr lang="en-US" altLang="zh-CN" smtClean="0"/>
              <a:t>【WEB-INF/lib】</a:t>
            </a:r>
            <a:r>
              <a:rPr lang="zh-CN" altLang="en-US" dirty="0" smtClean="0"/>
              <a:t>。</a:t>
            </a:r>
            <a:endParaRPr lang="ru-RU" altLang="en-US" dirty="0"/>
          </a:p>
        </p:txBody>
      </p:sp>
    </p:spTree>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457200" y="463550"/>
            <a:ext cx="8229600" cy="646331"/>
          </a:xfrm>
        </p:spPr>
        <p:txBody>
          <a:bodyPr>
            <a:spAutoFit/>
          </a:bodyPr>
          <a:lstStyle/>
          <a:p>
            <a:r>
              <a:rPr lang="en-US" dirty="0"/>
              <a:t>Spring </a:t>
            </a:r>
            <a:r>
              <a:rPr lang="en-US" dirty="0" smtClean="0"/>
              <a:t>MVC</a:t>
            </a:r>
            <a:r>
              <a:rPr lang="zh-CN" altLang="en-US" dirty="0" smtClean="0"/>
              <a:t>核心控制器</a:t>
            </a:r>
            <a:endParaRPr lang="en-US" dirty="0"/>
          </a:p>
        </p:txBody>
      </p:sp>
      <p:sp>
        <p:nvSpPr>
          <p:cNvPr id="88067" name="Rectangle 3"/>
          <p:cNvSpPr>
            <a:spLocks noGrp="1" noChangeArrowheads="1"/>
          </p:cNvSpPr>
          <p:nvPr>
            <p:ph idx="1"/>
          </p:nvPr>
        </p:nvSpPr>
        <p:spPr/>
        <p:txBody>
          <a:bodyPr/>
          <a:lstStyle/>
          <a:p>
            <a:r>
              <a:rPr lang="en-US" dirty="0"/>
              <a:t> </a:t>
            </a:r>
            <a:r>
              <a:rPr lang="en-US" altLang="zh-CN" dirty="0" smtClean="0"/>
              <a:t>Spring MVC</a:t>
            </a:r>
            <a:r>
              <a:rPr lang="zh-CN" altLang="en-US" dirty="0" smtClean="0"/>
              <a:t>使用基于</a:t>
            </a:r>
            <a:r>
              <a:rPr lang="en-US" altLang="zh-CN" dirty="0" err="1" smtClean="0"/>
              <a:t>Servlet</a:t>
            </a:r>
            <a:r>
              <a:rPr lang="zh-CN" altLang="en-US" dirty="0" smtClean="0"/>
              <a:t>的</a:t>
            </a:r>
            <a:r>
              <a:rPr lang="en-US" altLang="zh-CN" dirty="0" err="1" smtClean="0"/>
              <a:t>DispatcherServlet</a:t>
            </a:r>
            <a:r>
              <a:rPr lang="zh-CN" altLang="en-US" dirty="0" smtClean="0"/>
              <a:t>核心控制器来作为</a:t>
            </a:r>
            <a:r>
              <a:rPr lang="en-US" altLang="zh-CN" dirty="0" smtClean="0"/>
              <a:t>request</a:t>
            </a:r>
            <a:r>
              <a:rPr lang="zh-CN" altLang="en-US" dirty="0" smtClean="0"/>
              <a:t>请求对象的处理，它的父类是真正的</a:t>
            </a:r>
            <a:r>
              <a:rPr lang="en-US" altLang="zh-CN" dirty="0" err="1" smtClean="0"/>
              <a:t>HttpServlet</a:t>
            </a:r>
            <a:r>
              <a:rPr lang="zh-CN" altLang="en-US" dirty="0" smtClean="0"/>
              <a:t>对象，继承关系。</a:t>
            </a:r>
            <a:endParaRPr lang="ru-RU" altLang="en-US" dirty="0"/>
          </a:p>
        </p:txBody>
      </p:sp>
      <p:pic>
        <p:nvPicPr>
          <p:cNvPr id="20481" name="Picture 1"/>
          <p:cNvPicPr>
            <a:picLocks noChangeAspect="1" noChangeArrowheads="1"/>
          </p:cNvPicPr>
          <p:nvPr/>
        </p:nvPicPr>
        <p:blipFill>
          <a:blip r:embed="rId1"/>
          <a:srcRect/>
          <a:stretch>
            <a:fillRect/>
          </a:stretch>
        </p:blipFill>
        <p:spPr bwMode="auto">
          <a:xfrm>
            <a:off x="2209800" y="3200400"/>
            <a:ext cx="4191000" cy="33555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457200" y="463550"/>
            <a:ext cx="8229600" cy="646331"/>
          </a:xfrm>
        </p:spPr>
        <p:txBody>
          <a:bodyPr>
            <a:spAutoFit/>
          </a:bodyPr>
          <a:lstStyle/>
          <a:p>
            <a:r>
              <a:rPr lang="en-US" dirty="0"/>
              <a:t>Spring </a:t>
            </a:r>
            <a:r>
              <a:rPr lang="en-US" dirty="0" smtClean="0"/>
              <a:t>MVC</a:t>
            </a:r>
            <a:r>
              <a:rPr lang="zh-CN" altLang="en-US" dirty="0" smtClean="0"/>
              <a:t>核心控制器</a:t>
            </a:r>
            <a:endParaRPr lang="en-US" dirty="0"/>
          </a:p>
        </p:txBody>
      </p:sp>
      <p:sp>
        <p:nvSpPr>
          <p:cNvPr id="88067" name="Rectangle 3"/>
          <p:cNvSpPr>
            <a:spLocks noGrp="1" noChangeArrowheads="1"/>
          </p:cNvSpPr>
          <p:nvPr>
            <p:ph idx="1"/>
          </p:nvPr>
        </p:nvSpPr>
        <p:spPr/>
        <p:txBody>
          <a:bodyPr/>
          <a:lstStyle/>
          <a:p>
            <a:r>
              <a:rPr lang="en-US" dirty="0"/>
              <a:t> </a:t>
            </a:r>
            <a:r>
              <a:rPr lang="zh-CN" altLang="en-US" dirty="0" smtClean="0"/>
              <a:t>使用时在</a:t>
            </a:r>
            <a:r>
              <a:rPr lang="en-US" altLang="zh-CN" dirty="0" smtClean="0"/>
              <a:t>web.xml</a:t>
            </a:r>
            <a:r>
              <a:rPr lang="zh-CN" altLang="en-US" dirty="0" smtClean="0"/>
              <a:t>中声明</a:t>
            </a:r>
            <a:endParaRPr lang="ru-RU" altLang="en-US" dirty="0"/>
          </a:p>
        </p:txBody>
      </p:sp>
      <p:pic>
        <p:nvPicPr>
          <p:cNvPr id="147458" name="Picture 2"/>
          <p:cNvPicPr>
            <a:picLocks noChangeAspect="1" noChangeArrowheads="1"/>
          </p:cNvPicPr>
          <p:nvPr/>
        </p:nvPicPr>
        <p:blipFill>
          <a:blip r:embed="rId1"/>
          <a:srcRect/>
          <a:stretch>
            <a:fillRect/>
          </a:stretch>
        </p:blipFill>
        <p:spPr bwMode="auto">
          <a:xfrm>
            <a:off x="381000" y="2057400"/>
            <a:ext cx="8638577" cy="2362200"/>
          </a:xfrm>
          <a:prstGeom prst="rect">
            <a:avLst/>
          </a:prstGeom>
          <a:noFill/>
          <a:ln w="9525">
            <a:noFill/>
            <a:miter lim="800000"/>
            <a:headEnd/>
            <a:tailEnd/>
          </a:ln>
          <a:effectLst/>
        </p:spPr>
      </p:pic>
      <p:sp>
        <p:nvSpPr>
          <p:cNvPr id="6" name="TextBox 5"/>
          <p:cNvSpPr txBox="1"/>
          <p:nvPr/>
        </p:nvSpPr>
        <p:spPr>
          <a:xfrm>
            <a:off x="0" y="4549676"/>
            <a:ext cx="9144000" cy="1785104"/>
          </a:xfrm>
          <a:prstGeom prst="rect">
            <a:avLst/>
          </a:prstGeom>
          <a:noFill/>
        </p:spPr>
        <p:txBody>
          <a:bodyPr wrap="square" rtlCol="0">
            <a:spAutoFit/>
          </a:bodyPr>
          <a:lstStyle/>
          <a:p>
            <a:r>
              <a:rPr lang="zh-CN" altLang="en-US" sz="2200" dirty="0" smtClean="0">
                <a:solidFill>
                  <a:srgbClr val="FF0000"/>
                </a:solidFill>
                <a:latin typeface="黑体" panose="02010609060101010101" pitchFamily="49" charset="-122"/>
                <a:ea typeface="黑体" panose="02010609060101010101" pitchFamily="49" charset="-122"/>
              </a:rPr>
              <a:t>只要</a:t>
            </a:r>
            <a:r>
              <a:rPr lang="en-US" altLang="zh-CN" sz="2200" dirty="0" err="1" smtClean="0">
                <a:solidFill>
                  <a:srgbClr val="FF0000"/>
                </a:solidFill>
                <a:latin typeface="黑体" panose="02010609060101010101" pitchFamily="49" charset="-122"/>
                <a:ea typeface="黑体" panose="02010609060101010101" pitchFamily="49" charset="-122"/>
              </a:rPr>
              <a:t>url</a:t>
            </a:r>
            <a:r>
              <a:rPr lang="zh-CN" altLang="en-US" sz="2200" dirty="0" smtClean="0">
                <a:solidFill>
                  <a:srgbClr val="FF0000"/>
                </a:solidFill>
                <a:latin typeface="黑体" panose="02010609060101010101" pitchFamily="49" charset="-122"/>
                <a:ea typeface="黑体" panose="02010609060101010101" pitchFamily="49" charset="-122"/>
              </a:rPr>
              <a:t>加</a:t>
            </a:r>
            <a:r>
              <a:rPr lang="en-US" altLang="zh-CN" sz="2200" dirty="0" smtClean="0">
                <a:solidFill>
                  <a:srgbClr val="FF0000"/>
                </a:solidFill>
                <a:latin typeface="黑体" panose="02010609060101010101" pitchFamily="49" charset="-122"/>
                <a:ea typeface="黑体" panose="02010609060101010101" pitchFamily="49" charset="-122"/>
              </a:rPr>
              <a:t>.spring</a:t>
            </a:r>
            <a:r>
              <a:rPr lang="zh-CN" altLang="en-US" sz="2200" dirty="0" smtClean="0">
                <a:solidFill>
                  <a:srgbClr val="FF0000"/>
                </a:solidFill>
                <a:latin typeface="黑体" panose="02010609060101010101" pitchFamily="49" charset="-122"/>
                <a:ea typeface="黑体" panose="02010609060101010101" pitchFamily="49" charset="-122"/>
              </a:rPr>
              <a:t>为后缀请求服务器，则交给</a:t>
            </a:r>
            <a:r>
              <a:rPr lang="en-US" altLang="zh-CN" sz="2200" dirty="0" err="1" smtClean="0">
                <a:solidFill>
                  <a:srgbClr val="FF0000"/>
                </a:solidFill>
                <a:latin typeface="黑体" panose="02010609060101010101" pitchFamily="49" charset="-122"/>
                <a:ea typeface="黑体" panose="02010609060101010101" pitchFamily="49" charset="-122"/>
              </a:rPr>
              <a:t>DispatcherServlet</a:t>
            </a:r>
            <a:r>
              <a:rPr lang="zh-CN" altLang="en-US" sz="2200" dirty="0" smtClean="0">
                <a:solidFill>
                  <a:srgbClr val="FF0000"/>
                </a:solidFill>
                <a:latin typeface="黑体" panose="02010609060101010101" pitchFamily="49" charset="-122"/>
                <a:ea typeface="黑体" panose="02010609060101010101" pitchFamily="49" charset="-122"/>
              </a:rPr>
              <a:t>对象来处理</a:t>
            </a:r>
            <a:endParaRPr lang="en-US" altLang="zh-CN" sz="2200" dirty="0" smtClean="0">
              <a:solidFill>
                <a:srgbClr val="FF0000"/>
              </a:solidFill>
              <a:latin typeface="黑体" panose="02010609060101010101" pitchFamily="49" charset="-122"/>
              <a:ea typeface="黑体" panose="02010609060101010101" pitchFamily="49" charset="-122"/>
            </a:endParaRPr>
          </a:p>
          <a:p>
            <a:r>
              <a:rPr lang="zh-CN" altLang="en-US" sz="2200" b="1" dirty="0" smtClean="0">
                <a:solidFill>
                  <a:srgbClr val="7030A0"/>
                </a:solidFill>
                <a:latin typeface="黑体" panose="02010609060101010101" pitchFamily="49" charset="-122"/>
                <a:ea typeface="黑体" panose="02010609060101010101" pitchFamily="49" charset="-122"/>
              </a:rPr>
              <a:t>上面代码将</a:t>
            </a:r>
            <a:r>
              <a:rPr lang="en-US" altLang="zh-CN" sz="2200" b="1" dirty="0" err="1" smtClean="0">
                <a:solidFill>
                  <a:srgbClr val="7030A0"/>
                </a:solidFill>
                <a:latin typeface="黑体" panose="02010609060101010101" pitchFamily="49" charset="-122"/>
                <a:ea typeface="黑体" panose="02010609060101010101" pitchFamily="49" charset="-122"/>
              </a:rPr>
              <a:t>DispatcherServlet</a:t>
            </a:r>
            <a:r>
              <a:rPr lang="zh-CN" altLang="en-US" sz="2200" b="1" dirty="0" smtClean="0">
                <a:solidFill>
                  <a:srgbClr val="7030A0"/>
                </a:solidFill>
                <a:latin typeface="黑体" panose="02010609060101010101" pitchFamily="49" charset="-122"/>
                <a:ea typeface="黑体" panose="02010609060101010101" pitchFamily="49" charset="-122"/>
              </a:rPr>
              <a:t>设置为别名</a:t>
            </a:r>
            <a:r>
              <a:rPr lang="en-US" altLang="zh-CN" sz="2200" b="1" dirty="0" err="1" smtClean="0">
                <a:solidFill>
                  <a:srgbClr val="7030A0"/>
                </a:solidFill>
                <a:latin typeface="黑体" panose="02010609060101010101" pitchFamily="49" charset="-122"/>
                <a:ea typeface="黑体" panose="02010609060101010101" pitchFamily="49" charset="-122"/>
              </a:rPr>
              <a:t>springMVC</a:t>
            </a:r>
            <a:endParaRPr lang="en-US" altLang="zh-CN" sz="2200" b="1" dirty="0" smtClean="0">
              <a:solidFill>
                <a:srgbClr val="7030A0"/>
              </a:solidFill>
              <a:latin typeface="黑体" panose="02010609060101010101" pitchFamily="49" charset="-122"/>
              <a:ea typeface="黑体" panose="02010609060101010101" pitchFamily="49" charset="-122"/>
            </a:endParaRPr>
          </a:p>
          <a:p>
            <a:r>
              <a:rPr lang="zh-CN" altLang="en-US" sz="2200" dirty="0" smtClean="0">
                <a:solidFill>
                  <a:srgbClr val="FF0000"/>
                </a:solidFill>
                <a:latin typeface="黑体" panose="02010609060101010101" pitchFamily="49" charset="-122"/>
                <a:ea typeface="黑体" panose="02010609060101010101" pitchFamily="49" charset="-122"/>
              </a:rPr>
              <a:t>在</a:t>
            </a:r>
            <a:r>
              <a:rPr lang="en-US" altLang="zh-CN" sz="2200" dirty="0" smtClean="0">
                <a:solidFill>
                  <a:srgbClr val="FF0000"/>
                </a:solidFill>
                <a:latin typeface="黑体" panose="02010609060101010101" pitchFamily="49" charset="-122"/>
                <a:ea typeface="黑体" panose="02010609060101010101" pitchFamily="49" charset="-122"/>
              </a:rPr>
              <a:t>WEB-INF</a:t>
            </a:r>
            <a:r>
              <a:rPr lang="zh-CN" altLang="en-US" sz="2200" dirty="0" smtClean="0">
                <a:solidFill>
                  <a:srgbClr val="FF0000"/>
                </a:solidFill>
                <a:latin typeface="黑体" panose="02010609060101010101" pitchFamily="49" charset="-122"/>
                <a:ea typeface="黑体" panose="02010609060101010101" pitchFamily="49" charset="-122"/>
              </a:rPr>
              <a:t>文件夹中</a:t>
            </a:r>
            <a:r>
              <a:rPr lang="en-US" altLang="zh-CN" sz="2200" dirty="0" smtClean="0">
                <a:solidFill>
                  <a:srgbClr val="FF0000"/>
                </a:solidFill>
                <a:latin typeface="黑体" panose="02010609060101010101" pitchFamily="49" charset="-122"/>
                <a:ea typeface="黑体" panose="02010609060101010101" pitchFamily="49" charset="-122"/>
              </a:rPr>
              <a:t>springMVC-servlet.xml</a:t>
            </a:r>
            <a:r>
              <a:rPr lang="zh-CN" altLang="en-US" sz="2200" dirty="0" smtClean="0">
                <a:solidFill>
                  <a:srgbClr val="FF0000"/>
                </a:solidFill>
                <a:latin typeface="黑体" panose="02010609060101010101" pitchFamily="49" charset="-122"/>
                <a:ea typeface="黑体" panose="02010609060101010101" pitchFamily="49" charset="-122"/>
              </a:rPr>
              <a:t>配置文件</a:t>
            </a:r>
            <a:endParaRPr lang="en-US" altLang="zh-CN" sz="2200" dirty="0" smtClean="0">
              <a:solidFill>
                <a:srgbClr val="FF0000"/>
              </a:solidFill>
              <a:latin typeface="黑体" panose="02010609060101010101" pitchFamily="49" charset="-122"/>
              <a:ea typeface="黑体" panose="02010609060101010101" pitchFamily="49" charset="-122"/>
            </a:endParaRPr>
          </a:p>
          <a:p>
            <a:r>
              <a:rPr lang="zh-CN" altLang="en-US" sz="2200" b="1" dirty="0" smtClean="0">
                <a:solidFill>
                  <a:srgbClr val="7030A0"/>
                </a:solidFill>
                <a:latin typeface="黑体" panose="02010609060101010101" pitchFamily="49" charset="-122"/>
                <a:ea typeface="黑体" panose="02010609060101010101" pitchFamily="49" charset="-122"/>
              </a:rPr>
              <a:t>所有</a:t>
            </a:r>
            <a:r>
              <a:rPr lang="en-US" altLang="zh-CN" sz="2200" b="1" dirty="0" smtClean="0">
                <a:solidFill>
                  <a:srgbClr val="7030A0"/>
                </a:solidFill>
                <a:latin typeface="黑体" panose="02010609060101010101" pitchFamily="49" charset="-122"/>
                <a:ea typeface="黑体" panose="02010609060101010101" pitchFamily="49" charset="-122"/>
              </a:rPr>
              <a:t>Bean</a:t>
            </a:r>
            <a:r>
              <a:rPr lang="zh-CN" altLang="en-US" sz="2200" b="1" dirty="0" smtClean="0">
                <a:solidFill>
                  <a:srgbClr val="7030A0"/>
                </a:solidFill>
                <a:latin typeface="黑体" panose="02010609060101010101" pitchFamily="49" charset="-122"/>
                <a:ea typeface="黑体" panose="02010609060101010101" pitchFamily="49" charset="-122"/>
              </a:rPr>
              <a:t>和相关配置定义都要声明在</a:t>
            </a:r>
            <a:r>
              <a:rPr lang="en-US" altLang="zh-CN" sz="2200" b="1" dirty="0" smtClean="0">
                <a:solidFill>
                  <a:srgbClr val="7030A0"/>
                </a:solidFill>
                <a:latin typeface="黑体" panose="02010609060101010101" pitchFamily="49" charset="-122"/>
                <a:ea typeface="黑体" panose="02010609060101010101" pitchFamily="49" charset="-122"/>
              </a:rPr>
              <a:t>springMVC-servlet.xml</a:t>
            </a:r>
            <a:r>
              <a:rPr lang="zh-CN" altLang="en-US" sz="2200" b="1" dirty="0" smtClean="0">
                <a:solidFill>
                  <a:srgbClr val="7030A0"/>
                </a:solidFill>
                <a:latin typeface="黑体" panose="02010609060101010101" pitchFamily="49" charset="-122"/>
                <a:ea typeface="黑体" panose="02010609060101010101" pitchFamily="49" charset="-122"/>
              </a:rPr>
              <a:t>文件中</a:t>
            </a:r>
            <a:endParaRPr lang="zh-CN" altLang="en-US" sz="2200" b="1" dirty="0">
              <a:solidFill>
                <a:srgbClr val="7030A0"/>
              </a:solidFill>
              <a:latin typeface="黑体" panose="02010609060101010101" pitchFamily="49" charset="-122"/>
              <a:ea typeface="黑体" panose="02010609060101010101" pitchFamily="49" charset="-122"/>
            </a:endParaRPr>
          </a:p>
        </p:txBody>
      </p:sp>
    </p:spTree>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463550"/>
            <a:ext cx="8229600" cy="646331"/>
          </a:xfrm>
        </p:spPr>
        <p:txBody>
          <a:bodyPr>
            <a:spAutoFit/>
          </a:bodyPr>
          <a:lstStyle/>
          <a:p>
            <a:r>
              <a:rPr lang="zh-CN" altLang="en-US" dirty="0" smtClean="0"/>
              <a:t>基于注解的</a:t>
            </a:r>
            <a:r>
              <a:rPr lang="en-US" altLang="zh-CN" dirty="0" smtClean="0"/>
              <a:t>Spring 4 MVC</a:t>
            </a:r>
            <a:r>
              <a:rPr lang="zh-CN" altLang="en-US" dirty="0" smtClean="0"/>
              <a:t>开发</a:t>
            </a:r>
            <a:endParaRPr lang="en-US" dirty="0"/>
          </a:p>
        </p:txBody>
      </p:sp>
      <p:sp>
        <p:nvSpPr>
          <p:cNvPr id="89091" name="Rectangle 3"/>
          <p:cNvSpPr>
            <a:spLocks noGrp="1" noChangeArrowheads="1"/>
          </p:cNvSpPr>
          <p:nvPr>
            <p:ph idx="1"/>
          </p:nvPr>
        </p:nvSpPr>
        <p:spPr/>
        <p:txBody>
          <a:bodyPr/>
          <a:lstStyle/>
          <a:p>
            <a:r>
              <a:rPr lang="en-US" dirty="0"/>
              <a:t> </a:t>
            </a:r>
            <a:r>
              <a:rPr lang="en-US" dirty="0" smtClean="0"/>
              <a:t>Spring 4 MVC</a:t>
            </a:r>
            <a:r>
              <a:rPr lang="zh-CN" altLang="en-US" dirty="0" smtClean="0"/>
              <a:t>支持</a:t>
            </a:r>
            <a:r>
              <a:rPr lang="en-US" altLang="zh-CN" dirty="0" smtClean="0"/>
              <a:t>POJO</a:t>
            </a:r>
            <a:r>
              <a:rPr lang="zh-CN" altLang="en-US" dirty="0" smtClean="0"/>
              <a:t>式的控制层，也就是说，不需要实现</a:t>
            </a:r>
            <a:r>
              <a:rPr lang="en-US" altLang="zh-CN" dirty="0" smtClean="0"/>
              <a:t>Spring 4</a:t>
            </a:r>
            <a:r>
              <a:rPr lang="zh-CN" altLang="en-US" dirty="0" smtClean="0"/>
              <a:t>中的任何接口或类，只需要在类中使用</a:t>
            </a:r>
            <a:r>
              <a:rPr lang="en-US" altLang="zh-CN" dirty="0" smtClean="0"/>
              <a:t>@Controller</a:t>
            </a:r>
            <a:r>
              <a:rPr lang="zh-CN" altLang="en-US" dirty="0" smtClean="0"/>
              <a:t>和</a:t>
            </a:r>
            <a:r>
              <a:rPr lang="en-US" altLang="zh-CN" dirty="0" smtClean="0"/>
              <a:t>@</a:t>
            </a:r>
            <a:r>
              <a:rPr lang="en-US" altLang="zh-CN" dirty="0" err="1" smtClean="0"/>
              <a:t>RequestMapping</a:t>
            </a:r>
            <a:r>
              <a:rPr lang="zh-CN" altLang="en-US" dirty="0" smtClean="0"/>
              <a:t>注解即可。</a:t>
            </a:r>
            <a:endParaRPr lang="en-US" altLang="zh-CN" dirty="0" smtClean="0"/>
          </a:p>
          <a:p>
            <a:r>
              <a:rPr lang="zh-CN" altLang="en-US" dirty="0" smtClean="0"/>
              <a:t>这样可以提高软件松耦合，有利于软件模块间的设计。</a:t>
            </a:r>
            <a:endParaRPr lang="en-US" altLang="zh-CN" dirty="0" smtClean="0"/>
          </a:p>
          <a:p>
            <a:r>
              <a:rPr lang="zh-CN" altLang="en-US" dirty="0" smtClean="0"/>
              <a:t>有利于配置文件的精简，减少配置文件中的代码量。</a:t>
            </a:r>
            <a:endParaRPr lang="ru-RU" altLang="en-US" dirty="0"/>
          </a:p>
        </p:txBody>
      </p:sp>
    </p:spTree>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463550"/>
            <a:ext cx="8229600" cy="646331"/>
          </a:xfrm>
        </p:spPr>
        <p:txBody>
          <a:bodyPr>
            <a:spAutoFit/>
          </a:bodyPr>
          <a:lstStyle/>
          <a:p>
            <a:r>
              <a:rPr lang="zh-CN" altLang="en-US" dirty="0" smtClean="0"/>
              <a:t>基于注解的</a:t>
            </a:r>
            <a:r>
              <a:rPr lang="en-US" altLang="zh-CN" dirty="0" smtClean="0"/>
              <a:t>Spring 4 MVC</a:t>
            </a:r>
            <a:r>
              <a:rPr lang="zh-CN" altLang="en-US" dirty="0" smtClean="0"/>
              <a:t>开发</a:t>
            </a:r>
            <a:endParaRPr lang="en-US" dirty="0"/>
          </a:p>
        </p:txBody>
      </p:sp>
      <p:sp>
        <p:nvSpPr>
          <p:cNvPr id="89091" name="Rectangle 3"/>
          <p:cNvSpPr>
            <a:spLocks noGrp="1" noChangeArrowheads="1"/>
          </p:cNvSpPr>
          <p:nvPr>
            <p:ph idx="1"/>
          </p:nvPr>
        </p:nvSpPr>
        <p:spPr/>
        <p:txBody>
          <a:bodyPr/>
          <a:lstStyle/>
          <a:p>
            <a:r>
              <a:rPr lang="zh-CN" altLang="en-US" dirty="0" smtClean="0"/>
              <a:t>示例：用户登录测试</a:t>
            </a:r>
            <a:endParaRPr lang="en-US" altLang="zh-CN" dirty="0" smtClean="0"/>
          </a:p>
          <a:p>
            <a:r>
              <a:rPr lang="zh-CN" altLang="en-US" dirty="0" smtClean="0"/>
              <a:t>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err="1" smtClean="0"/>
              <a:t>springlogin</a:t>
            </a:r>
            <a:r>
              <a:rPr lang="zh-CN" altLang="en-US" dirty="0" smtClean="0"/>
              <a:t>，添加</a:t>
            </a:r>
            <a:r>
              <a:rPr lang="en-US" altLang="zh-CN" dirty="0" smtClean="0"/>
              <a:t>Spring 4 MVC</a:t>
            </a:r>
            <a:r>
              <a:rPr lang="zh-CN" altLang="en-US" dirty="0" smtClean="0"/>
              <a:t>框架依赖的</a:t>
            </a:r>
            <a:r>
              <a:rPr lang="en-US" altLang="zh-CN" dirty="0" smtClean="0"/>
              <a:t>jar</a:t>
            </a:r>
            <a:r>
              <a:rPr lang="zh-CN" altLang="en-US" dirty="0" smtClean="0"/>
              <a:t>包。</a:t>
            </a:r>
            <a:r>
              <a:rPr lang="en-US" altLang="zh-CN" dirty="0" smtClean="0"/>
              <a:t>【 commons-logging-1.1.3.jar </a:t>
            </a:r>
            <a:r>
              <a:rPr lang="zh-CN" altLang="en-US" dirty="0" smtClean="0"/>
              <a:t>不在框架中，需要另外下载导入</a:t>
            </a:r>
            <a:r>
              <a:rPr lang="en-US" altLang="zh-CN" dirty="0" smtClean="0"/>
              <a:t>】</a:t>
            </a:r>
            <a:endParaRPr lang="ru-RU" altLang="en-US" dirty="0"/>
          </a:p>
        </p:txBody>
      </p:sp>
      <p:pic>
        <p:nvPicPr>
          <p:cNvPr id="148482" name="Picture 2"/>
          <p:cNvPicPr>
            <a:picLocks noChangeAspect="1" noChangeArrowheads="1"/>
          </p:cNvPicPr>
          <p:nvPr/>
        </p:nvPicPr>
        <p:blipFill>
          <a:blip r:embed="rId1"/>
          <a:srcRect/>
          <a:stretch>
            <a:fillRect/>
          </a:stretch>
        </p:blipFill>
        <p:spPr bwMode="auto">
          <a:xfrm>
            <a:off x="2286000" y="609600"/>
            <a:ext cx="4267200" cy="5896884"/>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8482"/>
                                        </p:tgtEl>
                                        <p:attrNameLst>
                                          <p:attrName>style.visibility</p:attrName>
                                        </p:attrNameLst>
                                      </p:cBhvr>
                                      <p:to>
                                        <p:strVal val="visible"/>
                                      </p:to>
                                    </p:set>
                                    <p:animEffect transition="in" filter="blinds(horizontal)">
                                      <p:cBhvr>
                                        <p:cTn id="7" dur="500"/>
                                        <p:tgtEl>
                                          <p:spTgt spid="148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490538"/>
            <a:ext cx="8229600" cy="719137"/>
          </a:xfrm>
        </p:spPr>
        <p:txBody>
          <a:bodyPr>
            <a:spAutoFit/>
          </a:bodyPr>
          <a:lstStyle/>
          <a:p>
            <a:r>
              <a:rPr lang="en-US" sz="4100"/>
              <a:t>XML配置文件（mybatis-config.xml）</a:t>
            </a:r>
            <a:endParaRPr lang="en-US" sz="4100"/>
          </a:p>
        </p:txBody>
      </p:sp>
      <p:sp>
        <p:nvSpPr>
          <p:cNvPr id="15363" name="Rectangle 3"/>
          <p:cNvSpPr>
            <a:spLocks noGrp="1" noChangeArrowheads="1"/>
          </p:cNvSpPr>
          <p:nvPr>
            <p:ph idx="1"/>
          </p:nvPr>
        </p:nvSpPr>
        <p:spPr>
          <a:xfrm>
            <a:off x="457200" y="1600200"/>
            <a:ext cx="8229600" cy="1554163"/>
          </a:xfrm>
        </p:spPr>
        <p:txBody>
          <a:bodyPr>
            <a:spAutoFit/>
          </a:bodyPr>
          <a:lstStyle/>
          <a:p>
            <a:pPr algn="just"/>
            <a:r>
              <a:rPr lang="en-US"/>
              <a:t>mybatis-config.xml中主要定义的是如何连接数据库，以及连接数据库所用到的driver、url、username和passowrd等。另外，还定义了映射的mapper文件，从而对应上哪张表操作。</a:t>
            </a:r>
            <a:endParaRPr lang="en-US"/>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463550"/>
            <a:ext cx="8229600" cy="646331"/>
          </a:xfrm>
        </p:spPr>
        <p:txBody>
          <a:bodyPr>
            <a:spAutoFit/>
          </a:bodyPr>
          <a:lstStyle/>
          <a:p>
            <a:r>
              <a:rPr lang="zh-CN" altLang="en-US" dirty="0" smtClean="0"/>
              <a:t>基于注解的</a:t>
            </a:r>
            <a:r>
              <a:rPr lang="en-US" altLang="zh-CN" dirty="0" smtClean="0"/>
              <a:t>Spring 4 MVC</a:t>
            </a:r>
            <a:r>
              <a:rPr lang="zh-CN" altLang="en-US" dirty="0" smtClean="0"/>
              <a:t>开发</a:t>
            </a:r>
            <a:endParaRPr lang="en-US" dirty="0"/>
          </a:p>
        </p:txBody>
      </p:sp>
      <p:sp>
        <p:nvSpPr>
          <p:cNvPr id="89091" name="Rectangle 3"/>
          <p:cNvSpPr>
            <a:spLocks noGrp="1" noChangeArrowheads="1"/>
          </p:cNvSpPr>
          <p:nvPr>
            <p:ph idx="1"/>
          </p:nvPr>
        </p:nvSpPr>
        <p:spPr/>
        <p:txBody>
          <a:bodyPr/>
          <a:lstStyle/>
          <a:p>
            <a:r>
              <a:rPr lang="zh-CN" altLang="en-US" dirty="0" smtClean="0"/>
              <a:t>示例：用户登录测试</a:t>
            </a:r>
            <a:endParaRPr lang="en-US" altLang="zh-CN" dirty="0" smtClean="0"/>
          </a:p>
          <a:p>
            <a:r>
              <a:rPr lang="zh-CN" altLang="en-US" dirty="0" smtClean="0"/>
              <a:t>步骤：</a:t>
            </a:r>
            <a:endParaRPr lang="en-US" altLang="zh-CN" dirty="0" smtClean="0"/>
          </a:p>
          <a:p>
            <a:pPr lvl="1"/>
            <a:r>
              <a:rPr lang="zh-CN" altLang="en-US" dirty="0" smtClean="0"/>
              <a:t>第二步：</a:t>
            </a:r>
            <a:r>
              <a:rPr lang="en-US" altLang="zh-CN" dirty="0" smtClean="0"/>
              <a:t>web.xml</a:t>
            </a:r>
            <a:r>
              <a:rPr lang="zh-CN" altLang="en-US" dirty="0" smtClean="0"/>
              <a:t>文件中配置核心控制器</a:t>
            </a:r>
            <a:endParaRPr lang="ru-RU" altLang="en-US" dirty="0"/>
          </a:p>
        </p:txBody>
      </p:sp>
      <p:pic>
        <p:nvPicPr>
          <p:cNvPr id="149506" name="Picture 2"/>
          <p:cNvPicPr>
            <a:picLocks noChangeAspect="1" noChangeArrowheads="1"/>
          </p:cNvPicPr>
          <p:nvPr/>
        </p:nvPicPr>
        <p:blipFill>
          <a:blip r:embed="rId1"/>
          <a:srcRect/>
          <a:stretch>
            <a:fillRect/>
          </a:stretch>
        </p:blipFill>
        <p:spPr bwMode="auto">
          <a:xfrm>
            <a:off x="118872" y="3048000"/>
            <a:ext cx="9025128" cy="35814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463550"/>
            <a:ext cx="8229600" cy="646331"/>
          </a:xfrm>
        </p:spPr>
        <p:txBody>
          <a:bodyPr>
            <a:spAutoFit/>
          </a:bodyPr>
          <a:lstStyle/>
          <a:p>
            <a:r>
              <a:rPr lang="zh-CN" altLang="en-US" dirty="0" smtClean="0"/>
              <a:t>基于注解的</a:t>
            </a:r>
            <a:r>
              <a:rPr lang="en-US" altLang="zh-CN" dirty="0" smtClean="0"/>
              <a:t>Spring 4 MVC</a:t>
            </a:r>
            <a:r>
              <a:rPr lang="zh-CN" altLang="en-US" dirty="0" smtClean="0"/>
              <a:t>开发</a:t>
            </a:r>
            <a:endParaRPr lang="en-US" dirty="0"/>
          </a:p>
        </p:txBody>
      </p:sp>
      <p:sp>
        <p:nvSpPr>
          <p:cNvPr id="89091" name="Rectangle 3"/>
          <p:cNvSpPr>
            <a:spLocks noGrp="1" noChangeArrowheads="1"/>
          </p:cNvSpPr>
          <p:nvPr>
            <p:ph idx="1"/>
          </p:nvPr>
        </p:nvSpPr>
        <p:spPr/>
        <p:txBody>
          <a:bodyPr/>
          <a:lstStyle/>
          <a:p>
            <a:r>
              <a:rPr lang="zh-CN" altLang="en-US" dirty="0" smtClean="0"/>
              <a:t>示例：用户登录测试</a:t>
            </a:r>
            <a:endParaRPr lang="en-US" altLang="zh-CN" dirty="0" smtClean="0"/>
          </a:p>
          <a:p>
            <a:r>
              <a:rPr lang="zh-CN" altLang="en-US" dirty="0" smtClean="0"/>
              <a:t>步骤：</a:t>
            </a:r>
            <a:endParaRPr lang="en-US" altLang="zh-CN" dirty="0" smtClean="0"/>
          </a:p>
          <a:p>
            <a:pPr lvl="1"/>
            <a:r>
              <a:rPr lang="zh-CN" altLang="en-US" dirty="0" smtClean="0"/>
              <a:t>第三步：</a:t>
            </a:r>
            <a:r>
              <a:rPr lang="en-US" altLang="zh-CN" dirty="0" smtClean="0"/>
              <a:t>WEB-INF</a:t>
            </a:r>
            <a:r>
              <a:rPr lang="zh-CN" altLang="en-US" dirty="0" smtClean="0"/>
              <a:t>下新建</a:t>
            </a:r>
            <a:r>
              <a:rPr lang="en-US" altLang="zh-CN" dirty="0" smtClean="0"/>
              <a:t>springMVC-servlet.xml</a:t>
            </a:r>
            <a:endParaRPr lang="ru-RU" altLang="en-US" dirty="0"/>
          </a:p>
        </p:txBody>
      </p:sp>
      <p:pic>
        <p:nvPicPr>
          <p:cNvPr id="150530" name="Picture 2"/>
          <p:cNvPicPr>
            <a:picLocks noChangeAspect="1" noChangeArrowheads="1"/>
          </p:cNvPicPr>
          <p:nvPr/>
        </p:nvPicPr>
        <p:blipFill>
          <a:blip r:embed="rId1"/>
          <a:srcRect/>
          <a:stretch>
            <a:fillRect/>
          </a:stretch>
        </p:blipFill>
        <p:spPr bwMode="auto">
          <a:xfrm>
            <a:off x="0" y="3276600"/>
            <a:ext cx="9144000" cy="3167196"/>
          </a:xfrm>
          <a:prstGeom prst="rect">
            <a:avLst/>
          </a:prstGeom>
          <a:noFill/>
          <a:ln w="9525">
            <a:noFill/>
            <a:miter lim="800000"/>
            <a:headEnd/>
            <a:tailEnd/>
          </a:ln>
          <a:effectLst/>
        </p:spPr>
      </p:pic>
      <p:sp>
        <p:nvSpPr>
          <p:cNvPr id="6" name="云形标注 5"/>
          <p:cNvSpPr/>
          <p:nvPr/>
        </p:nvSpPr>
        <p:spPr>
          <a:xfrm>
            <a:off x="2895600" y="3505200"/>
            <a:ext cx="5029200" cy="205740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扫描包</a:t>
            </a:r>
            <a:r>
              <a:rPr lang="en-US" altLang="zh-CN" dirty="0" smtClean="0"/>
              <a:t>controller</a:t>
            </a:r>
            <a:r>
              <a:rPr lang="zh-CN" altLang="en-US" dirty="0" smtClean="0"/>
              <a:t>下带</a:t>
            </a:r>
            <a:r>
              <a:rPr lang="en-US" altLang="zh-CN" dirty="0" smtClean="0"/>
              <a:t>@Controller</a:t>
            </a:r>
            <a:r>
              <a:rPr lang="zh-CN" altLang="en-US" dirty="0" smtClean="0"/>
              <a:t>的控制层</a:t>
            </a:r>
            <a:r>
              <a:rPr lang="en-US" altLang="zh-CN" dirty="0" smtClean="0"/>
              <a:t>Java</a:t>
            </a:r>
            <a:r>
              <a:rPr lang="zh-CN" altLang="en-US" dirty="0" smtClean="0"/>
              <a:t>文件，如找到，则表明该</a:t>
            </a:r>
            <a:r>
              <a:rPr lang="en-US" altLang="zh-CN" dirty="0" smtClean="0"/>
              <a:t>Java</a:t>
            </a:r>
            <a:r>
              <a:rPr lang="zh-CN" altLang="en-US" dirty="0" smtClean="0"/>
              <a:t>文件为控制层，并参与处理</a:t>
            </a:r>
            <a:r>
              <a:rPr lang="en-US" altLang="zh-CN" dirty="0" smtClean="0"/>
              <a:t>request</a:t>
            </a:r>
            <a:r>
              <a:rPr lang="zh-CN" altLang="en-US" dirty="0" smtClean="0"/>
              <a:t>和</a:t>
            </a:r>
            <a:r>
              <a:rPr lang="en-US" altLang="zh-CN" dirty="0" smtClean="0"/>
              <a:t>response</a:t>
            </a:r>
            <a:r>
              <a:rPr lang="zh-CN" altLang="en-US" dirty="0" smtClean="0"/>
              <a:t>对象。</a:t>
            </a:r>
            <a:endParaRPr lang="zh-CN" alt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463550"/>
            <a:ext cx="8229600" cy="646331"/>
          </a:xfrm>
        </p:spPr>
        <p:txBody>
          <a:bodyPr>
            <a:spAutoFit/>
          </a:bodyPr>
          <a:lstStyle/>
          <a:p>
            <a:r>
              <a:rPr lang="zh-CN" altLang="en-US" dirty="0" smtClean="0"/>
              <a:t>基于注解的</a:t>
            </a:r>
            <a:r>
              <a:rPr lang="en-US" altLang="zh-CN" dirty="0" smtClean="0"/>
              <a:t>Spring 4 MVC</a:t>
            </a:r>
            <a:r>
              <a:rPr lang="zh-CN" altLang="en-US" dirty="0" smtClean="0"/>
              <a:t>开发</a:t>
            </a:r>
            <a:endParaRPr lang="en-US" dirty="0"/>
          </a:p>
        </p:txBody>
      </p:sp>
      <p:sp>
        <p:nvSpPr>
          <p:cNvPr id="89091" name="Rectangle 3"/>
          <p:cNvSpPr>
            <a:spLocks noGrp="1" noChangeArrowheads="1"/>
          </p:cNvSpPr>
          <p:nvPr>
            <p:ph idx="1"/>
          </p:nvPr>
        </p:nvSpPr>
        <p:spPr/>
        <p:txBody>
          <a:bodyPr/>
          <a:lstStyle/>
          <a:p>
            <a:r>
              <a:rPr lang="zh-CN" altLang="en-US" dirty="0" smtClean="0"/>
              <a:t>示例：用户登录测试</a:t>
            </a:r>
            <a:endParaRPr lang="en-US" altLang="zh-CN" dirty="0" smtClean="0"/>
          </a:p>
          <a:p>
            <a:r>
              <a:rPr lang="zh-CN" altLang="en-US" dirty="0" smtClean="0"/>
              <a:t>步骤：</a:t>
            </a:r>
            <a:endParaRPr lang="en-US" altLang="zh-CN" dirty="0" smtClean="0"/>
          </a:p>
          <a:p>
            <a:pPr lvl="1"/>
            <a:r>
              <a:rPr lang="zh-CN" altLang="en-US" dirty="0" smtClean="0"/>
              <a:t>第四步：新建相关</a:t>
            </a:r>
            <a:r>
              <a:rPr lang="en-US" altLang="zh-CN" dirty="0" smtClean="0"/>
              <a:t>JSP</a:t>
            </a:r>
            <a:r>
              <a:rPr lang="zh-CN" altLang="en-US" dirty="0" smtClean="0"/>
              <a:t>文件</a:t>
            </a:r>
            <a:endParaRPr lang="en-US" altLang="zh-CN" dirty="0" smtClean="0"/>
          </a:p>
          <a:p>
            <a:pPr lvl="1"/>
            <a:r>
              <a:rPr lang="en-US" altLang="en-US" dirty="0" smtClean="0"/>
              <a:t>login.jsp</a:t>
            </a:r>
            <a:endParaRPr lang="en-US" altLang="en-US" dirty="0" smtClean="0"/>
          </a:p>
          <a:p>
            <a:pPr lvl="1"/>
            <a:r>
              <a:rPr lang="en-US" altLang="en-US" dirty="0" smtClean="0"/>
              <a:t>ok.jsp</a:t>
            </a:r>
            <a:endParaRPr lang="en-US" altLang="en-US" dirty="0" smtClean="0"/>
          </a:p>
          <a:p>
            <a:pPr lvl="1"/>
            <a:r>
              <a:rPr lang="en-US" altLang="en-US" dirty="0" smtClean="0"/>
              <a:t>no.jsp</a:t>
            </a:r>
            <a:endParaRPr lang="ru-RU" altLang="en-US" dirty="0"/>
          </a:p>
        </p:txBody>
      </p:sp>
      <p:pic>
        <p:nvPicPr>
          <p:cNvPr id="151554" name="Picture 2"/>
          <p:cNvPicPr>
            <a:picLocks noChangeAspect="1" noChangeArrowheads="1"/>
          </p:cNvPicPr>
          <p:nvPr/>
        </p:nvPicPr>
        <p:blipFill>
          <a:blip r:embed="rId1"/>
          <a:srcRect/>
          <a:stretch>
            <a:fillRect/>
          </a:stretch>
        </p:blipFill>
        <p:spPr bwMode="auto">
          <a:xfrm>
            <a:off x="47625" y="1447800"/>
            <a:ext cx="9020175" cy="5019675"/>
          </a:xfrm>
          <a:prstGeom prst="rect">
            <a:avLst/>
          </a:prstGeom>
          <a:noFill/>
          <a:ln w="9525">
            <a:noFill/>
            <a:miter lim="800000"/>
            <a:headEnd/>
            <a:tailEnd/>
          </a:ln>
          <a:effectLst/>
        </p:spPr>
      </p:pic>
      <p:pic>
        <p:nvPicPr>
          <p:cNvPr id="151555" name="Picture 3"/>
          <p:cNvPicPr>
            <a:picLocks noChangeAspect="1" noChangeArrowheads="1"/>
          </p:cNvPicPr>
          <p:nvPr/>
        </p:nvPicPr>
        <p:blipFill>
          <a:blip r:embed="rId2"/>
          <a:srcRect/>
          <a:stretch>
            <a:fillRect/>
          </a:stretch>
        </p:blipFill>
        <p:spPr bwMode="auto">
          <a:xfrm>
            <a:off x="-40005" y="4384675"/>
            <a:ext cx="8934450" cy="2676525"/>
          </a:xfrm>
          <a:prstGeom prst="rect">
            <a:avLst/>
          </a:prstGeom>
          <a:noFill/>
          <a:ln w="9525">
            <a:noFill/>
            <a:miter lim="800000"/>
            <a:headEnd/>
            <a:tailEnd/>
          </a:ln>
          <a:effectLst/>
        </p:spPr>
      </p:pic>
      <p:pic>
        <p:nvPicPr>
          <p:cNvPr id="151556" name="Picture 4"/>
          <p:cNvPicPr>
            <a:picLocks noChangeAspect="1" noChangeArrowheads="1"/>
          </p:cNvPicPr>
          <p:nvPr/>
        </p:nvPicPr>
        <p:blipFill>
          <a:blip r:embed="rId3"/>
          <a:srcRect/>
          <a:stretch>
            <a:fillRect/>
          </a:stretch>
        </p:blipFill>
        <p:spPr bwMode="auto">
          <a:xfrm>
            <a:off x="-40005" y="3314065"/>
            <a:ext cx="9001125" cy="263842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1554"/>
                                        </p:tgtEl>
                                        <p:attrNameLst>
                                          <p:attrName>style.visibility</p:attrName>
                                        </p:attrNameLst>
                                      </p:cBhvr>
                                      <p:to>
                                        <p:strVal val="visible"/>
                                      </p:to>
                                    </p:set>
                                    <p:animEffect transition="in" filter="blinds(horizontal)">
                                      <p:cBhvr>
                                        <p:cTn id="7" dur="500"/>
                                        <p:tgtEl>
                                          <p:spTgt spid="1515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51554"/>
                                        </p:tgtEl>
                                      </p:cBhvr>
                                    </p:animEffect>
                                    <p:set>
                                      <p:cBhvr>
                                        <p:cTn id="12" dur="1" fill="hold">
                                          <p:stCondLst>
                                            <p:cond delay="499"/>
                                          </p:stCondLst>
                                        </p:cTn>
                                        <p:tgtEl>
                                          <p:spTgt spid="15155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9091">
                                            <p:txEl>
                                              <p:pRg st="4" end="4"/>
                                            </p:txEl>
                                          </p:spTgt>
                                        </p:tgtEl>
                                        <p:attrNameLst>
                                          <p:attrName>style.visibility</p:attrName>
                                        </p:attrNameLst>
                                      </p:cBhvr>
                                      <p:to>
                                        <p:strVal val="visible"/>
                                      </p:to>
                                    </p:set>
                                    <p:animEffect transition="in" filter="blinds(horizontal)">
                                      <p:cBhvr>
                                        <p:cTn id="17" dur="500"/>
                                        <p:tgtEl>
                                          <p:spTgt spid="8909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1555"/>
                                        </p:tgtEl>
                                        <p:attrNameLst>
                                          <p:attrName>style.visibility</p:attrName>
                                        </p:attrNameLst>
                                      </p:cBhvr>
                                      <p:to>
                                        <p:strVal val="visible"/>
                                      </p:to>
                                    </p:set>
                                    <p:animEffect transition="in" filter="blinds(horizontal)">
                                      <p:cBhvr>
                                        <p:cTn id="22" dur="500"/>
                                        <p:tgtEl>
                                          <p:spTgt spid="15155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151555"/>
                                        </p:tgtEl>
                                      </p:cBhvr>
                                    </p:animEffect>
                                    <p:set>
                                      <p:cBhvr>
                                        <p:cTn id="27" dur="1" fill="hold">
                                          <p:stCondLst>
                                            <p:cond delay="499"/>
                                          </p:stCondLst>
                                        </p:cTn>
                                        <p:tgtEl>
                                          <p:spTgt spid="15155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9091">
                                            <p:txEl>
                                              <p:pRg st="5" end="5"/>
                                            </p:txEl>
                                          </p:spTgt>
                                        </p:tgtEl>
                                        <p:attrNameLst>
                                          <p:attrName>style.visibility</p:attrName>
                                        </p:attrNameLst>
                                      </p:cBhvr>
                                      <p:to>
                                        <p:strVal val="visible"/>
                                      </p:to>
                                    </p:set>
                                    <p:animEffect transition="in" filter="blinds(horizontal)">
                                      <p:cBhvr>
                                        <p:cTn id="32" dur="500"/>
                                        <p:tgtEl>
                                          <p:spTgt spid="890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51556"/>
                                        </p:tgtEl>
                                        <p:attrNameLst>
                                          <p:attrName>style.visibility</p:attrName>
                                        </p:attrNameLst>
                                      </p:cBhvr>
                                      <p:to>
                                        <p:strVal val="visible"/>
                                      </p:to>
                                    </p:set>
                                    <p:animEffect transition="in" filter="blinds(horizontal)">
                                      <p:cBhvr>
                                        <p:cTn id="37" dur="500"/>
                                        <p:tgtEl>
                                          <p:spTgt spid="15155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nodeType="clickEffect">
                                  <p:stCondLst>
                                    <p:cond delay="0"/>
                                  </p:stCondLst>
                                  <p:childTnLst>
                                    <p:animEffect transition="out" filter="blinds(horizontal)">
                                      <p:cBhvr>
                                        <p:cTn id="41" dur="500"/>
                                        <p:tgtEl>
                                          <p:spTgt spid="151556"/>
                                        </p:tgtEl>
                                      </p:cBhvr>
                                    </p:animEffect>
                                    <p:set>
                                      <p:cBhvr>
                                        <p:cTn id="42" dur="1" fill="hold">
                                          <p:stCondLst>
                                            <p:cond delay="499"/>
                                          </p:stCondLst>
                                        </p:cTn>
                                        <p:tgtEl>
                                          <p:spTgt spid="1515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463550"/>
            <a:ext cx="8229600" cy="646331"/>
          </a:xfrm>
        </p:spPr>
        <p:txBody>
          <a:bodyPr>
            <a:spAutoFit/>
          </a:bodyPr>
          <a:lstStyle/>
          <a:p>
            <a:r>
              <a:rPr lang="zh-CN" altLang="en-US" dirty="0" smtClean="0"/>
              <a:t>基于注解的</a:t>
            </a:r>
            <a:r>
              <a:rPr lang="en-US" altLang="zh-CN" dirty="0" smtClean="0"/>
              <a:t>Spring 4 MVC</a:t>
            </a:r>
            <a:r>
              <a:rPr lang="zh-CN" altLang="en-US" dirty="0" smtClean="0"/>
              <a:t>开发</a:t>
            </a:r>
            <a:endParaRPr lang="en-US" dirty="0"/>
          </a:p>
        </p:txBody>
      </p:sp>
      <p:sp>
        <p:nvSpPr>
          <p:cNvPr id="89091" name="Rectangle 3"/>
          <p:cNvSpPr>
            <a:spLocks noGrp="1" noChangeArrowheads="1"/>
          </p:cNvSpPr>
          <p:nvPr>
            <p:ph idx="1"/>
          </p:nvPr>
        </p:nvSpPr>
        <p:spPr/>
        <p:txBody>
          <a:bodyPr/>
          <a:lstStyle/>
          <a:p>
            <a:r>
              <a:rPr lang="zh-CN" altLang="en-US" dirty="0" smtClean="0"/>
              <a:t>示例：用户登录测试</a:t>
            </a:r>
            <a:endParaRPr lang="en-US" altLang="zh-CN" dirty="0" smtClean="0"/>
          </a:p>
          <a:p>
            <a:r>
              <a:rPr lang="zh-CN" altLang="en-US" dirty="0" smtClean="0"/>
              <a:t>步骤：</a:t>
            </a:r>
            <a:endParaRPr lang="en-US" altLang="zh-CN" dirty="0" smtClean="0"/>
          </a:p>
          <a:p>
            <a:pPr lvl="1"/>
            <a:r>
              <a:rPr lang="zh-CN" altLang="en-US" dirty="0" smtClean="0"/>
              <a:t>第五步：新建控制层</a:t>
            </a:r>
            <a:r>
              <a:rPr lang="en-US" altLang="zh-CN" dirty="0" smtClean="0"/>
              <a:t>Java</a:t>
            </a:r>
            <a:r>
              <a:rPr lang="zh-CN" altLang="en-US" dirty="0" smtClean="0"/>
              <a:t>类文件</a:t>
            </a:r>
            <a:endParaRPr lang="en-US" altLang="zh-CN" dirty="0" smtClean="0"/>
          </a:p>
          <a:p>
            <a:pPr lvl="1"/>
            <a:r>
              <a:rPr lang="en-US" altLang="en-US" dirty="0" smtClean="0"/>
              <a:t>Login.java</a:t>
            </a:r>
            <a:endParaRPr lang="ru-RU" altLang="en-US" dirty="0"/>
          </a:p>
        </p:txBody>
      </p:sp>
      <p:pic>
        <p:nvPicPr>
          <p:cNvPr id="152579" name="Picture 3"/>
          <p:cNvPicPr>
            <a:picLocks noChangeAspect="1" noChangeArrowheads="1"/>
          </p:cNvPicPr>
          <p:nvPr/>
        </p:nvPicPr>
        <p:blipFill>
          <a:blip r:embed="rId1"/>
          <a:srcRect/>
          <a:stretch>
            <a:fillRect/>
          </a:stretch>
        </p:blipFill>
        <p:spPr bwMode="auto">
          <a:xfrm>
            <a:off x="7683" y="1114425"/>
            <a:ext cx="9077325" cy="57435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9091">
                                            <p:txEl>
                                              <p:pRg st="3" end="3"/>
                                            </p:txEl>
                                          </p:spTgt>
                                        </p:tgtEl>
                                        <p:attrNameLst>
                                          <p:attrName>style.visibility</p:attrName>
                                        </p:attrNameLst>
                                      </p:cBhvr>
                                      <p:to>
                                        <p:strVal val="visible"/>
                                      </p:to>
                                    </p:set>
                                    <p:animEffect transition="in" filter="blinds(horizontal)">
                                      <p:cBhvr>
                                        <p:cTn id="7" dur="500"/>
                                        <p:tgtEl>
                                          <p:spTgt spid="8909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2579"/>
                                        </p:tgtEl>
                                        <p:attrNameLst>
                                          <p:attrName>style.visibility</p:attrName>
                                        </p:attrNameLst>
                                      </p:cBhvr>
                                      <p:to>
                                        <p:strVal val="visible"/>
                                      </p:to>
                                    </p:set>
                                    <p:animEffect transition="in" filter="blinds(horizontal)">
                                      <p:cBhvr>
                                        <p:cTn id="12" dur="500"/>
                                        <p:tgtEl>
                                          <p:spTgt spid="152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463550"/>
            <a:ext cx="8229600" cy="646331"/>
          </a:xfrm>
        </p:spPr>
        <p:txBody>
          <a:bodyPr>
            <a:spAutoFit/>
          </a:bodyPr>
          <a:lstStyle/>
          <a:p>
            <a:r>
              <a:rPr lang="zh-CN" altLang="en-US" dirty="0" smtClean="0"/>
              <a:t>基于注解的</a:t>
            </a:r>
            <a:r>
              <a:rPr lang="en-US" altLang="zh-CN" dirty="0" smtClean="0"/>
              <a:t>Spring 4 MVC</a:t>
            </a:r>
            <a:r>
              <a:rPr lang="zh-CN" altLang="en-US" dirty="0" smtClean="0"/>
              <a:t>开发</a:t>
            </a:r>
            <a:endParaRPr lang="en-US" dirty="0"/>
          </a:p>
        </p:txBody>
      </p:sp>
      <p:sp>
        <p:nvSpPr>
          <p:cNvPr id="89091" name="Rectangle 3"/>
          <p:cNvSpPr>
            <a:spLocks noGrp="1" noChangeArrowheads="1"/>
          </p:cNvSpPr>
          <p:nvPr>
            <p:ph idx="1"/>
          </p:nvPr>
        </p:nvSpPr>
        <p:spPr/>
        <p:txBody>
          <a:bodyPr/>
          <a:lstStyle/>
          <a:p>
            <a:r>
              <a:rPr lang="zh-CN" altLang="en-US" dirty="0" smtClean="0"/>
              <a:t>示例：用户登录测试</a:t>
            </a:r>
            <a:endParaRPr lang="en-US" altLang="zh-CN" dirty="0" smtClean="0"/>
          </a:p>
          <a:p>
            <a:r>
              <a:rPr lang="zh-CN" altLang="en-US" dirty="0" smtClean="0"/>
              <a:t>步骤：</a:t>
            </a:r>
            <a:endParaRPr lang="en-US" altLang="zh-CN" dirty="0" smtClean="0"/>
          </a:p>
          <a:p>
            <a:pPr lvl="1"/>
            <a:r>
              <a:rPr lang="zh-CN" altLang="en-US" dirty="0" smtClean="0"/>
              <a:t>第六步：部署运行</a:t>
            </a:r>
            <a:endParaRPr lang="en-US" altLang="zh-CN" dirty="0" smtClean="0"/>
          </a:p>
        </p:txBody>
      </p:sp>
      <p:pic>
        <p:nvPicPr>
          <p:cNvPr id="153602" name="Picture 2"/>
          <p:cNvPicPr>
            <a:picLocks noChangeAspect="1" noChangeArrowheads="1"/>
          </p:cNvPicPr>
          <p:nvPr/>
        </p:nvPicPr>
        <p:blipFill>
          <a:blip r:embed="rId1"/>
          <a:srcRect/>
          <a:stretch>
            <a:fillRect/>
          </a:stretch>
        </p:blipFill>
        <p:spPr bwMode="auto">
          <a:xfrm>
            <a:off x="1143000" y="2971800"/>
            <a:ext cx="6096000" cy="2484000"/>
          </a:xfrm>
          <a:prstGeom prst="rect">
            <a:avLst/>
          </a:prstGeom>
          <a:noFill/>
          <a:ln w="9525">
            <a:noFill/>
            <a:miter lim="800000"/>
            <a:headEnd/>
            <a:tailEnd/>
          </a:ln>
          <a:effectLst/>
        </p:spPr>
      </p:pic>
      <p:pic>
        <p:nvPicPr>
          <p:cNvPr id="153603" name="Picture 3"/>
          <p:cNvPicPr>
            <a:picLocks noChangeAspect="1" noChangeArrowheads="1"/>
          </p:cNvPicPr>
          <p:nvPr/>
        </p:nvPicPr>
        <p:blipFill>
          <a:blip r:embed="rId2"/>
          <a:srcRect/>
          <a:stretch>
            <a:fillRect/>
          </a:stretch>
        </p:blipFill>
        <p:spPr bwMode="auto">
          <a:xfrm>
            <a:off x="914400" y="2971800"/>
            <a:ext cx="6400800" cy="2525486"/>
          </a:xfrm>
          <a:prstGeom prst="rect">
            <a:avLst/>
          </a:prstGeom>
          <a:noFill/>
          <a:ln w="9525">
            <a:noFill/>
            <a:miter lim="800000"/>
            <a:headEnd/>
            <a:tailEnd/>
          </a:ln>
          <a:effectLst/>
        </p:spPr>
      </p:pic>
      <p:pic>
        <p:nvPicPr>
          <p:cNvPr id="153604" name="Picture 4"/>
          <p:cNvPicPr>
            <a:picLocks noChangeAspect="1" noChangeArrowheads="1"/>
          </p:cNvPicPr>
          <p:nvPr/>
        </p:nvPicPr>
        <p:blipFill>
          <a:blip r:embed="rId3"/>
          <a:srcRect/>
          <a:stretch>
            <a:fillRect/>
          </a:stretch>
        </p:blipFill>
        <p:spPr bwMode="auto">
          <a:xfrm>
            <a:off x="685800" y="2819400"/>
            <a:ext cx="7287904" cy="2743200"/>
          </a:xfrm>
          <a:prstGeom prst="rect">
            <a:avLst/>
          </a:prstGeom>
          <a:noFill/>
          <a:ln w="9525">
            <a:noFill/>
            <a:miter lim="800000"/>
            <a:headEnd/>
            <a:tailEnd/>
          </a:ln>
          <a:effectLst/>
        </p:spPr>
      </p:pic>
      <p:pic>
        <p:nvPicPr>
          <p:cNvPr id="153605" name="Picture 5"/>
          <p:cNvPicPr>
            <a:picLocks noChangeAspect="1" noChangeArrowheads="1"/>
          </p:cNvPicPr>
          <p:nvPr/>
        </p:nvPicPr>
        <p:blipFill>
          <a:blip r:embed="rId4"/>
          <a:srcRect/>
          <a:stretch>
            <a:fillRect/>
          </a:stretch>
        </p:blipFill>
        <p:spPr bwMode="auto">
          <a:xfrm>
            <a:off x="609600" y="2743200"/>
            <a:ext cx="7456654" cy="2743200"/>
          </a:xfrm>
          <a:prstGeom prst="rect">
            <a:avLst/>
          </a:prstGeom>
          <a:noFill/>
          <a:ln w="9525">
            <a:noFill/>
            <a:miter lim="800000"/>
            <a:headEnd/>
            <a:tailEnd/>
          </a:ln>
          <a:effectLst/>
        </p:spPr>
      </p:pic>
      <p:pic>
        <p:nvPicPr>
          <p:cNvPr id="153606" name="Picture 6"/>
          <p:cNvPicPr>
            <a:picLocks noChangeAspect="1" noChangeArrowheads="1"/>
          </p:cNvPicPr>
          <p:nvPr/>
        </p:nvPicPr>
        <p:blipFill>
          <a:blip r:embed="rId5"/>
          <a:srcRect/>
          <a:stretch>
            <a:fillRect/>
          </a:stretch>
        </p:blipFill>
        <p:spPr bwMode="auto">
          <a:xfrm>
            <a:off x="457200" y="2743200"/>
            <a:ext cx="8278519" cy="24384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3603"/>
                                        </p:tgtEl>
                                        <p:attrNameLst>
                                          <p:attrName>style.visibility</p:attrName>
                                        </p:attrNameLst>
                                      </p:cBhvr>
                                      <p:to>
                                        <p:strVal val="visible"/>
                                      </p:to>
                                    </p:set>
                                    <p:animEffect transition="in" filter="blinds(horizontal)">
                                      <p:cBhvr>
                                        <p:cTn id="7" dur="500"/>
                                        <p:tgtEl>
                                          <p:spTgt spid="15360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3604"/>
                                        </p:tgtEl>
                                        <p:attrNameLst>
                                          <p:attrName>style.visibility</p:attrName>
                                        </p:attrNameLst>
                                      </p:cBhvr>
                                      <p:to>
                                        <p:strVal val="visible"/>
                                      </p:to>
                                    </p:set>
                                    <p:animEffect transition="in" filter="blinds(horizontal)">
                                      <p:cBhvr>
                                        <p:cTn id="12" dur="500"/>
                                        <p:tgtEl>
                                          <p:spTgt spid="15360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3605"/>
                                        </p:tgtEl>
                                        <p:attrNameLst>
                                          <p:attrName>style.visibility</p:attrName>
                                        </p:attrNameLst>
                                      </p:cBhvr>
                                      <p:to>
                                        <p:strVal val="visible"/>
                                      </p:to>
                                    </p:set>
                                    <p:animEffect transition="in" filter="blinds(horizontal)">
                                      <p:cBhvr>
                                        <p:cTn id="17" dur="500"/>
                                        <p:tgtEl>
                                          <p:spTgt spid="15360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3606"/>
                                        </p:tgtEl>
                                        <p:attrNameLst>
                                          <p:attrName>style.visibility</p:attrName>
                                        </p:attrNameLst>
                                      </p:cBhvr>
                                      <p:to>
                                        <p:strVal val="visible"/>
                                      </p:to>
                                    </p:set>
                                    <p:animEffect transition="in" filter="blinds(horizontal)">
                                      <p:cBhvr>
                                        <p:cTn id="22" dur="500"/>
                                        <p:tgtEl>
                                          <p:spTgt spid="153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463550"/>
            <a:ext cx="8229600" cy="646331"/>
          </a:xfrm>
        </p:spPr>
        <p:txBody>
          <a:bodyPr>
            <a:spAutoFit/>
          </a:bodyPr>
          <a:lstStyle/>
          <a:p>
            <a:r>
              <a:rPr lang="zh-CN" altLang="en-US" dirty="0" smtClean="0"/>
              <a:t>基于注解的</a:t>
            </a:r>
            <a:r>
              <a:rPr lang="en-US" altLang="zh-CN" dirty="0" smtClean="0"/>
              <a:t>Spring 4 MVC</a:t>
            </a:r>
            <a:r>
              <a:rPr lang="zh-CN" altLang="en-US" dirty="0" smtClean="0"/>
              <a:t>开发</a:t>
            </a:r>
            <a:endParaRPr lang="en-US" dirty="0"/>
          </a:p>
        </p:txBody>
      </p:sp>
      <p:sp>
        <p:nvSpPr>
          <p:cNvPr id="89091" name="Rectangle 3"/>
          <p:cNvSpPr>
            <a:spLocks noGrp="1" noChangeArrowheads="1"/>
          </p:cNvSpPr>
          <p:nvPr>
            <p:ph idx="1"/>
          </p:nvPr>
        </p:nvSpPr>
        <p:spPr/>
        <p:txBody>
          <a:bodyPr/>
          <a:lstStyle/>
          <a:p>
            <a:r>
              <a:rPr lang="zh-CN" altLang="en-US" dirty="0" smtClean="0"/>
              <a:t>示例总结</a:t>
            </a:r>
            <a:endParaRPr lang="en-US" altLang="zh-CN" dirty="0" smtClean="0"/>
          </a:p>
          <a:p>
            <a:pPr lvl="1"/>
            <a:r>
              <a:rPr lang="zh-CN" altLang="en-US" dirty="0" smtClean="0"/>
              <a:t>在</a:t>
            </a:r>
            <a:r>
              <a:rPr lang="en-US" altLang="zh-CN" dirty="0" smtClean="0"/>
              <a:t>web.xml</a:t>
            </a:r>
            <a:r>
              <a:rPr lang="zh-CN" altLang="en-US" dirty="0" smtClean="0"/>
              <a:t>中配置</a:t>
            </a:r>
            <a:r>
              <a:rPr lang="en-US" altLang="zh-CN" dirty="0" err="1" smtClean="0"/>
              <a:t>DispatcherServlet</a:t>
            </a:r>
            <a:r>
              <a:rPr lang="zh-CN" altLang="en-US" dirty="0" smtClean="0"/>
              <a:t>核心控制器</a:t>
            </a:r>
            <a:endParaRPr lang="en-US" altLang="zh-CN" dirty="0" smtClean="0"/>
          </a:p>
          <a:p>
            <a:pPr lvl="1"/>
            <a:r>
              <a:rPr lang="zh-CN" altLang="en-US" dirty="0" smtClean="0"/>
              <a:t>在</a:t>
            </a:r>
            <a:r>
              <a:rPr lang="en-US" altLang="zh-CN" dirty="0" smtClean="0"/>
              <a:t>WEB-INF</a:t>
            </a:r>
            <a:r>
              <a:rPr lang="zh-CN" altLang="en-US" dirty="0" smtClean="0"/>
              <a:t>文件夹中添加</a:t>
            </a:r>
            <a:r>
              <a:rPr lang="en-US" altLang="zh-CN" dirty="0" smtClean="0"/>
              <a:t>xml</a:t>
            </a:r>
            <a:r>
              <a:rPr lang="zh-CN" altLang="en-US" dirty="0" smtClean="0"/>
              <a:t>配置文件</a:t>
            </a:r>
            <a:r>
              <a:rPr lang="en-US" altLang="zh-CN" smtClean="0"/>
              <a:t>springMVC-servlet.xml</a:t>
            </a:r>
            <a:endParaRPr lang="en-US" altLang="zh-CN" dirty="0" smtClean="0"/>
          </a:p>
          <a:p>
            <a:pPr lvl="1"/>
            <a:r>
              <a:rPr lang="en-US" altLang="zh-CN" dirty="0" smtClean="0"/>
              <a:t>@Controller</a:t>
            </a:r>
            <a:r>
              <a:rPr lang="zh-CN" altLang="en-US" dirty="0" smtClean="0"/>
              <a:t>、</a:t>
            </a:r>
            <a:r>
              <a:rPr lang="en-US" altLang="zh-CN" dirty="0" smtClean="0"/>
              <a:t>@</a:t>
            </a:r>
            <a:r>
              <a:rPr lang="en-US" altLang="zh-CN" dirty="0" err="1" smtClean="0"/>
              <a:t>RequestMapping</a:t>
            </a:r>
            <a:r>
              <a:rPr lang="zh-CN" altLang="en-US" dirty="0" smtClean="0"/>
              <a:t>、</a:t>
            </a:r>
            <a:r>
              <a:rPr lang="en-US" altLang="zh-CN" dirty="0" smtClean="0"/>
              <a:t>@</a:t>
            </a:r>
            <a:r>
              <a:rPr lang="en-US" altLang="zh-CN" dirty="0" err="1" smtClean="0"/>
              <a:t>RequestParam</a:t>
            </a:r>
            <a:r>
              <a:rPr lang="zh-CN" altLang="en-US" dirty="0" smtClean="0"/>
              <a:t>及</a:t>
            </a:r>
            <a:r>
              <a:rPr lang="en-US" altLang="zh-CN" dirty="0" smtClean="0"/>
              <a:t>Model </a:t>
            </a:r>
            <a:r>
              <a:rPr lang="en-US" altLang="zh-CN" dirty="0" err="1" smtClean="0"/>
              <a:t>model</a:t>
            </a:r>
            <a:r>
              <a:rPr lang="zh-CN" altLang="en-US" dirty="0" smtClean="0"/>
              <a:t>对象的作用和使用方法</a:t>
            </a:r>
            <a:endParaRPr lang="en-US" altLang="zh-CN" dirty="0" smtClean="0"/>
          </a:p>
          <a:p>
            <a:pPr lvl="1"/>
            <a:r>
              <a:rPr lang="en-US" altLang="zh-CN" dirty="0" smtClean="0"/>
              <a:t>login.jsp</a:t>
            </a:r>
            <a:r>
              <a:rPr lang="zh-CN" altLang="en-US" dirty="0" smtClean="0"/>
              <a:t>提交方式改为</a:t>
            </a:r>
            <a:r>
              <a:rPr lang="en-US" altLang="zh-CN" dirty="0" smtClean="0"/>
              <a:t>GET</a:t>
            </a:r>
            <a:r>
              <a:rPr lang="zh-CN" altLang="en-US" dirty="0" smtClean="0"/>
              <a:t>方式提交，控制层也能正确执行，说明控制层在默认情况下可以处理</a:t>
            </a:r>
            <a:r>
              <a:rPr lang="en-US" altLang="zh-CN" dirty="0" smtClean="0"/>
              <a:t>GET</a:t>
            </a:r>
            <a:r>
              <a:rPr lang="zh-CN" altLang="en-US" dirty="0" smtClean="0"/>
              <a:t>和</a:t>
            </a:r>
            <a:r>
              <a:rPr lang="en-US" altLang="zh-CN" dirty="0" smtClean="0"/>
              <a:t>POST</a:t>
            </a:r>
            <a:r>
              <a:rPr lang="zh-CN" altLang="en-US" dirty="0" smtClean="0"/>
              <a:t>请求</a:t>
            </a:r>
            <a:endParaRPr lang="en-US" altLang="zh-CN" dirty="0" smtClean="0"/>
          </a:p>
        </p:txBody>
      </p:sp>
    </p:spTree>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pPr>
              <a:buNone/>
            </a:pPr>
            <a:r>
              <a:rPr lang="en-US" altLang="zh-CN" dirty="0" smtClean="0"/>
              <a:t>---------</a:t>
            </a:r>
            <a:r>
              <a:rPr lang="zh-CN" altLang="en-US" dirty="0" smtClean="0"/>
              <a:t> （我是漂亮的分割线） </a:t>
            </a:r>
            <a:r>
              <a:rPr lang="en-US" altLang="zh-CN" dirty="0" smtClean="0"/>
              <a:t>-----------</a:t>
            </a:r>
            <a:endParaRPr lang="zh-CN" altLang="en-US" dirty="0"/>
          </a:p>
        </p:txBody>
      </p:sp>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463550"/>
            <a:ext cx="8229600" cy="646331"/>
          </a:xfrm>
        </p:spPr>
        <p:txBody>
          <a:bodyPr>
            <a:spAutoFit/>
          </a:bodyPr>
          <a:lstStyle/>
          <a:p>
            <a:r>
              <a:rPr lang="zh-CN" altLang="en-US" dirty="0" smtClean="0"/>
              <a:t>更加方便的参数获取方法</a:t>
            </a:r>
            <a:endParaRPr lang="en-US" dirty="0"/>
          </a:p>
        </p:txBody>
      </p:sp>
      <p:sp>
        <p:nvSpPr>
          <p:cNvPr id="89091" name="Rectangle 3"/>
          <p:cNvSpPr>
            <a:spLocks noGrp="1" noChangeArrowheads="1"/>
          </p:cNvSpPr>
          <p:nvPr>
            <p:ph idx="1"/>
          </p:nvPr>
        </p:nvSpPr>
        <p:spPr/>
        <p:txBody>
          <a:bodyPr/>
          <a:lstStyle/>
          <a:p>
            <a:r>
              <a:rPr lang="zh-CN" altLang="en-US" dirty="0" smtClean="0"/>
              <a:t>前面的登录实例中通过：</a:t>
            </a:r>
            <a:endParaRPr lang="en-US" altLang="zh-CN" dirty="0" smtClean="0"/>
          </a:p>
          <a:p>
            <a:pPr lvl="1"/>
            <a:r>
              <a:rPr lang="en-US" altLang="zh-CN" dirty="0" smtClean="0"/>
              <a:t>@</a:t>
            </a:r>
            <a:r>
              <a:rPr lang="en-US" altLang="zh-CN" dirty="0" err="1" smtClean="0"/>
              <a:t>RequestParam</a:t>
            </a:r>
            <a:r>
              <a:rPr lang="en-US" altLang="zh-CN" dirty="0" smtClean="0"/>
              <a:t>("username") String username</a:t>
            </a:r>
            <a:endParaRPr lang="en-US" altLang="zh-CN" dirty="0" smtClean="0"/>
          </a:p>
          <a:p>
            <a:pPr lvl="1"/>
            <a:r>
              <a:rPr lang="zh-CN" altLang="en-US" dirty="0" smtClean="0"/>
              <a:t>获取</a:t>
            </a:r>
            <a:r>
              <a:rPr lang="en-US" altLang="zh-CN" dirty="0" smtClean="0"/>
              <a:t>URL</a:t>
            </a:r>
            <a:r>
              <a:rPr lang="zh-CN" altLang="en-US" dirty="0" smtClean="0"/>
              <a:t>中参数</a:t>
            </a:r>
            <a:r>
              <a:rPr lang="en-US" altLang="zh-CN" dirty="0" smtClean="0"/>
              <a:t>username</a:t>
            </a:r>
            <a:r>
              <a:rPr lang="zh-CN" altLang="en-US" dirty="0" smtClean="0"/>
              <a:t>的值</a:t>
            </a:r>
            <a:endParaRPr lang="en-US" altLang="zh-CN" dirty="0" smtClean="0"/>
          </a:p>
          <a:p>
            <a:r>
              <a:rPr lang="zh-CN" altLang="en-US" dirty="0" smtClean="0"/>
              <a:t>实际上，在</a:t>
            </a:r>
            <a:r>
              <a:rPr lang="en-US" altLang="zh-CN" dirty="0" smtClean="0"/>
              <a:t>Spring 4 MVC</a:t>
            </a:r>
            <a:r>
              <a:rPr lang="zh-CN" altLang="en-US" dirty="0" smtClean="0"/>
              <a:t>中，还可以更加简便地获取参数。</a:t>
            </a:r>
            <a:endParaRPr lang="en-US" altLang="zh-CN" dirty="0" smtClean="0"/>
          </a:p>
        </p:txBody>
      </p:sp>
    </p:spTree>
  </p:cSld>
  <p:clrMapOvr>
    <a:masterClrMapping/>
  </p:clrMapOvr>
  <p:transition>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463550"/>
            <a:ext cx="8229600" cy="646331"/>
          </a:xfrm>
        </p:spPr>
        <p:txBody>
          <a:bodyPr>
            <a:spAutoFit/>
          </a:bodyPr>
          <a:lstStyle/>
          <a:p>
            <a:r>
              <a:rPr lang="zh-CN" altLang="en-US" dirty="0" smtClean="0"/>
              <a:t>更加方便的参数获取方法</a:t>
            </a:r>
            <a:endParaRPr lang="en-US" dirty="0"/>
          </a:p>
        </p:txBody>
      </p:sp>
      <p:sp>
        <p:nvSpPr>
          <p:cNvPr id="89091" name="Rectangle 3"/>
          <p:cNvSpPr>
            <a:spLocks noGrp="1" noChangeArrowheads="1"/>
          </p:cNvSpPr>
          <p:nvPr>
            <p:ph idx="1"/>
          </p:nvPr>
        </p:nvSpPr>
        <p:spPr/>
        <p:txBody>
          <a:bodyPr/>
          <a:lstStyle/>
          <a:p>
            <a:r>
              <a:rPr lang="zh-CN" altLang="en-US" dirty="0" smtClean="0"/>
              <a:t>简便参数获取示例：</a:t>
            </a:r>
            <a:endParaRPr lang="en-US" altLang="zh-CN" dirty="0" smtClean="0"/>
          </a:p>
          <a:p>
            <a:r>
              <a:rPr lang="zh-CN" altLang="en-US" dirty="0" smtClean="0"/>
              <a:t>在“登录示例”中控制器代码修改如下：</a:t>
            </a:r>
            <a:endParaRPr lang="en-US" altLang="zh-CN" dirty="0" smtClean="0"/>
          </a:p>
          <a:p>
            <a:endParaRPr lang="en-US" altLang="zh-CN" dirty="0" smtClean="0"/>
          </a:p>
        </p:txBody>
      </p:sp>
      <p:pic>
        <p:nvPicPr>
          <p:cNvPr id="1026" name="Picture 2"/>
          <p:cNvPicPr>
            <a:picLocks noChangeAspect="1" noChangeArrowheads="1"/>
          </p:cNvPicPr>
          <p:nvPr/>
        </p:nvPicPr>
        <p:blipFill>
          <a:blip r:embed="rId1"/>
          <a:srcRect/>
          <a:stretch>
            <a:fillRect/>
          </a:stretch>
        </p:blipFill>
        <p:spPr bwMode="auto">
          <a:xfrm>
            <a:off x="0" y="2743200"/>
            <a:ext cx="9144000" cy="3090451"/>
          </a:xfrm>
          <a:prstGeom prst="rect">
            <a:avLst/>
          </a:prstGeom>
          <a:noFill/>
          <a:ln w="9525">
            <a:noFill/>
            <a:miter lim="800000"/>
            <a:headEnd/>
            <a:tailEnd/>
          </a:ln>
          <a:effectLst/>
        </p:spPr>
      </p:pic>
      <p:pic>
        <p:nvPicPr>
          <p:cNvPr id="1027" name="Picture 3"/>
          <p:cNvPicPr>
            <a:picLocks noChangeAspect="1" noChangeArrowheads="1"/>
          </p:cNvPicPr>
          <p:nvPr/>
        </p:nvPicPr>
        <p:blipFill>
          <a:blip r:embed="rId2"/>
          <a:srcRect/>
          <a:stretch>
            <a:fillRect/>
          </a:stretch>
        </p:blipFill>
        <p:spPr bwMode="auto">
          <a:xfrm>
            <a:off x="533400" y="2895600"/>
            <a:ext cx="5010150" cy="16192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3362325" y="3562350"/>
            <a:ext cx="5781675" cy="3295650"/>
          </a:xfrm>
          <a:prstGeom prst="rect">
            <a:avLst/>
          </a:prstGeom>
          <a:noFill/>
          <a:ln w="9525">
            <a:noFill/>
            <a:miter lim="800000"/>
            <a:headEnd/>
            <a:tailEnd/>
          </a:ln>
          <a:effectLst/>
        </p:spPr>
      </p:pic>
      <p:sp>
        <p:nvSpPr>
          <p:cNvPr id="8" name="云形 7"/>
          <p:cNvSpPr/>
          <p:nvPr/>
        </p:nvSpPr>
        <p:spPr>
          <a:xfrm>
            <a:off x="990600" y="2133600"/>
            <a:ext cx="7848600" cy="3581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chemeClr val="bg1"/>
                </a:solidFill>
              </a:rPr>
              <a:t>结论：</a:t>
            </a:r>
            <a:r>
              <a:rPr lang="en-US" altLang="zh-CN" sz="2800" b="1" dirty="0" smtClean="0">
                <a:solidFill>
                  <a:schemeClr val="bg1"/>
                </a:solidFill>
              </a:rPr>
              <a:t>URL</a:t>
            </a:r>
            <a:r>
              <a:rPr lang="zh-CN" altLang="en-US" sz="2800" b="1" dirty="0" smtClean="0">
                <a:solidFill>
                  <a:schemeClr val="bg1"/>
                </a:solidFill>
              </a:rPr>
              <a:t>中同名的参数将要自动传递给控制器方法中同名的参数，并且不再需要</a:t>
            </a:r>
            <a:r>
              <a:rPr lang="en-US" altLang="zh-CN" sz="2800" b="1" dirty="0" smtClean="0">
                <a:solidFill>
                  <a:schemeClr val="bg1"/>
                </a:solidFill>
              </a:rPr>
              <a:t>@</a:t>
            </a:r>
            <a:r>
              <a:rPr lang="en-US" altLang="zh-CN" sz="2800" b="1" dirty="0" err="1" smtClean="0">
                <a:solidFill>
                  <a:schemeClr val="bg1"/>
                </a:solidFill>
              </a:rPr>
              <a:t>RequestParam</a:t>
            </a:r>
            <a:r>
              <a:rPr lang="en-US" altLang="zh-CN" sz="2800" b="1" dirty="0" smtClean="0">
                <a:solidFill>
                  <a:schemeClr val="bg1"/>
                </a:solidFill>
              </a:rPr>
              <a:t>(“username”)</a:t>
            </a:r>
            <a:r>
              <a:rPr lang="zh-CN" altLang="en-US" sz="2800" b="1" dirty="0" smtClean="0">
                <a:solidFill>
                  <a:schemeClr val="bg1"/>
                </a:solidFill>
              </a:rPr>
              <a:t>注解</a:t>
            </a:r>
            <a:endParaRPr lang="zh-CN" altLang="en-US" sz="2800" b="1"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blinds(horizontal)">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blinds(horizontal)">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控制器执行指定提交方式</a:t>
            </a:r>
            <a:endParaRPr lang="zh-CN" altLang="en-US" dirty="0"/>
          </a:p>
        </p:txBody>
      </p:sp>
      <p:sp>
        <p:nvSpPr>
          <p:cNvPr id="3" name="内容占位符 2"/>
          <p:cNvSpPr>
            <a:spLocks noGrp="1"/>
          </p:cNvSpPr>
          <p:nvPr>
            <p:ph idx="1"/>
          </p:nvPr>
        </p:nvSpPr>
        <p:spPr/>
        <p:txBody>
          <a:bodyPr/>
          <a:lstStyle/>
          <a:p>
            <a:r>
              <a:rPr lang="zh-CN" altLang="en-US" dirty="0" smtClean="0"/>
              <a:t>前面示例中控制器对表单中</a:t>
            </a:r>
            <a:r>
              <a:rPr lang="en-US" altLang="zh-CN" dirty="0" smtClean="0"/>
              <a:t>GET</a:t>
            </a:r>
            <a:r>
              <a:rPr lang="zh-CN" altLang="en-US" dirty="0" smtClean="0"/>
              <a:t>和</a:t>
            </a:r>
            <a:r>
              <a:rPr lang="en-US" altLang="zh-CN" dirty="0" smtClean="0"/>
              <a:t>POST</a:t>
            </a:r>
            <a:r>
              <a:rPr lang="zh-CN" altLang="en-US" dirty="0" smtClean="0"/>
              <a:t>方式都可以处理，但有时只想让控制器处理</a:t>
            </a:r>
            <a:r>
              <a:rPr lang="en-US" altLang="zh-CN" dirty="0" smtClean="0"/>
              <a:t>GET</a:t>
            </a:r>
            <a:r>
              <a:rPr lang="zh-CN" altLang="en-US" dirty="0" smtClean="0"/>
              <a:t>或</a:t>
            </a:r>
            <a:r>
              <a:rPr lang="en-US" altLang="zh-CN" dirty="0" smtClean="0"/>
              <a:t>POST</a:t>
            </a:r>
            <a:r>
              <a:rPr lang="zh-CN" altLang="en-US" dirty="0" smtClean="0"/>
              <a:t>请求方式，该怎么办呢？</a:t>
            </a:r>
            <a:endParaRPr lang="en-US" altLang="zh-CN" dirty="0" smtClean="0"/>
          </a:p>
          <a:p>
            <a:r>
              <a:rPr lang="en-US" altLang="zh-CN" dirty="0" smtClean="0"/>
              <a:t>【</a:t>
            </a:r>
            <a:r>
              <a:rPr lang="zh-CN" altLang="en-US" dirty="0" smtClean="0"/>
              <a:t>示例演示</a:t>
            </a:r>
            <a:r>
              <a:rPr lang="en-US" altLang="zh-CN" dirty="0" smtClean="0"/>
              <a:t>】</a:t>
            </a:r>
            <a:endParaRPr lang="zh-CN" altLang="en-US" dirty="0"/>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152400" y="1066800"/>
            <a:ext cx="8826500" cy="5029200"/>
          </a:xfrm>
          <a:prstGeom prst="rect">
            <a:avLst/>
          </a:prstGeom>
          <a:noFill/>
          <a:ln w="9525">
            <a:noFill/>
            <a:miter lim="800000"/>
          </a:ln>
        </p:spPr>
        <p:txBody>
          <a:bodyPr>
            <a:spAutoFit/>
          </a:bodyPr>
          <a:lstStyle/>
          <a:p>
            <a:r>
              <a:rPr lang="zh-CN" altLang="en-US"/>
              <a:t>&lt;!DOCTYPE configuration</a:t>
            </a:r>
            <a:r>
              <a:rPr lang="zh-CN" altLang="en-US">
                <a:ea typeface="宋体" panose="02010600030101010101" pitchFamily="2" charset="-122"/>
              </a:rPr>
              <a:t> </a:t>
            </a:r>
            <a:r>
              <a:rPr lang="zh-CN" altLang="en-US"/>
              <a:t>PUBLIC "-//mybatis.org//DTD Config 3.0//EN"</a:t>
            </a:r>
            <a:r>
              <a:rPr lang="zh-CN" altLang="en-US">
                <a:ea typeface="宋体" panose="02010600030101010101" pitchFamily="2" charset="-122"/>
              </a:rPr>
              <a:t> </a:t>
            </a:r>
            <a:r>
              <a:rPr lang="zh-CN" altLang="en-US"/>
              <a:t>"mybatis-3-config.dtd"&gt;</a:t>
            </a:r>
            <a:endParaRPr lang="zh-CN" altLang="en-US"/>
          </a:p>
          <a:p>
            <a:r>
              <a:rPr lang="zh-CN" altLang="en-US"/>
              <a:t>&lt;configuration&gt;</a:t>
            </a:r>
            <a:endParaRPr lang="zh-CN" altLang="en-US"/>
          </a:p>
          <a:p>
            <a:r>
              <a:rPr lang="zh-CN" altLang="en-US"/>
              <a:t>	&lt;environments default="development"&gt;</a:t>
            </a:r>
            <a:endParaRPr lang="zh-CN" altLang="en-US"/>
          </a:p>
          <a:p>
            <a:r>
              <a:rPr lang="zh-CN" altLang="en-US"/>
              <a:t>		&lt;environment id="development"&gt;</a:t>
            </a:r>
            <a:endParaRPr lang="zh-CN" altLang="en-US"/>
          </a:p>
          <a:p>
            <a:r>
              <a:rPr lang="zh-CN" altLang="en-US"/>
              <a:t>			&lt;transactionManager type="JDBC" /&gt;</a:t>
            </a:r>
            <a:endParaRPr lang="zh-CN" altLang="en-US"/>
          </a:p>
          <a:p>
            <a:r>
              <a:rPr lang="zh-CN" altLang="en-US"/>
              <a:t>			&lt;dataSource type="POOLED"&gt;</a:t>
            </a:r>
            <a:endParaRPr lang="zh-CN" altLang="en-US"/>
          </a:p>
          <a:p>
            <a:r>
              <a:rPr lang="zh-CN" altLang="en-US"/>
              <a:t>		&lt;property name="driver" value="com.mysql.jdbc.Driver" /&gt;</a:t>
            </a:r>
            <a:endParaRPr lang="zh-CN" altLang="en-US"/>
          </a:p>
          <a:p>
            <a:r>
              <a:rPr lang="zh-CN" altLang="en-US"/>
              <a:t>		&lt;property name="url" value="jdbc:mysql://localhost:3306/javaee" /&gt;</a:t>
            </a:r>
            <a:endParaRPr lang="zh-CN" altLang="en-US"/>
          </a:p>
          <a:p>
            <a:r>
              <a:rPr lang="zh-CN" altLang="en-US"/>
              <a:t>		&lt;property name="username" value="root" /&gt;</a:t>
            </a:r>
            <a:endParaRPr lang="zh-CN" altLang="en-US"/>
          </a:p>
          <a:p>
            <a:r>
              <a:rPr lang="zh-CN" altLang="en-US"/>
              <a:t>		&lt;property name="password" value="root" /&gt;</a:t>
            </a:r>
            <a:endParaRPr lang="zh-CN" altLang="en-US"/>
          </a:p>
          <a:p>
            <a:r>
              <a:rPr lang="zh-CN" altLang="en-US"/>
              <a:t>			&lt;/dataSource&gt;</a:t>
            </a:r>
            <a:endParaRPr lang="zh-CN" altLang="en-US"/>
          </a:p>
          <a:p>
            <a:r>
              <a:rPr lang="zh-CN" altLang="en-US"/>
              <a:t>		&lt;/environment&gt;</a:t>
            </a:r>
            <a:endParaRPr lang="zh-CN" altLang="en-US"/>
          </a:p>
          <a:p>
            <a:r>
              <a:rPr lang="zh-CN" altLang="en-US"/>
              <a:t>	&lt;/environments&gt;</a:t>
            </a:r>
            <a:endParaRPr lang="zh-CN" altLang="en-US"/>
          </a:p>
          <a:p>
            <a:r>
              <a:rPr lang="zh-CN" altLang="en-US"/>
              <a:t>	&lt;mappers&gt;</a:t>
            </a:r>
            <a:endParaRPr lang="zh-CN" altLang="en-US"/>
          </a:p>
          <a:p>
            <a:r>
              <a:rPr lang="zh-CN" altLang="en-US"/>
              <a:t>		&lt;mapper resource="cn/edu/hziee/mapper/UserinfoMapper.xml" /&gt;</a:t>
            </a:r>
            <a:endParaRPr lang="zh-CN" altLang="en-US"/>
          </a:p>
          <a:p>
            <a:r>
              <a:rPr lang="zh-CN" altLang="en-US"/>
              <a:t>	&lt;/mappers&gt;</a:t>
            </a:r>
            <a:endParaRPr lang="zh-CN" altLang="en-US"/>
          </a:p>
          <a:p>
            <a:r>
              <a:rPr lang="zh-CN" altLang="en-US"/>
              <a:t>&lt;/configuration&gt;</a:t>
            </a:r>
            <a:endParaRPr lang="zh-CN" altLang="en-US"/>
          </a:p>
        </p:txBody>
      </p:sp>
      <p:sp>
        <p:nvSpPr>
          <p:cNvPr id="16387" name="Rectangle 3"/>
          <p:cNvSpPr>
            <a:spLocks noGrp="1" noChangeArrowheads="1"/>
          </p:cNvSpPr>
          <p:nvPr>
            <p:ph type="title"/>
          </p:nvPr>
        </p:nvSpPr>
        <p:spPr>
          <a:xfrm>
            <a:off x="457200" y="463550"/>
            <a:ext cx="8229600" cy="765175"/>
          </a:xfrm>
        </p:spPr>
        <p:txBody>
          <a:bodyPr>
            <a:spAutoFit/>
          </a:bodyPr>
          <a:lstStyle/>
          <a:p>
            <a:r>
              <a:rPr lang="en-US"/>
              <a:t>示例代码</a:t>
            </a:r>
            <a:endParaRPr lang="en-US"/>
          </a:p>
        </p:txBody>
      </p:sp>
      <p:sp>
        <p:nvSpPr>
          <p:cNvPr id="16388" name="Rectangle 4"/>
          <p:cNvSpPr>
            <a:spLocks noGrp="1" noChangeArrowheads="1"/>
          </p:cNvSpPr>
          <p:nvPr>
            <p:ph idx="1"/>
          </p:nvPr>
        </p:nvSpPr>
        <p:spPr>
          <a:xfrm>
            <a:off x="76200" y="4267200"/>
            <a:ext cx="8991600" cy="1178271"/>
          </a:xfrm>
          <a:solidFill>
            <a:srgbClr val="00FF00"/>
          </a:solidFill>
        </p:spPr>
        <p:txBody>
          <a:bodyPr lIns="90170" tIns="46990" rIns="90170" bIns="46990">
            <a:spAutoFit/>
          </a:bodyPr>
          <a:lstStyle/>
          <a:p>
            <a:pPr algn="just"/>
            <a:r>
              <a:rPr lang="en-US" sz="2200" dirty="0" err="1">
                <a:solidFill>
                  <a:srgbClr val="CB0501"/>
                </a:solidFill>
              </a:rPr>
              <a:t>environment元素体中包含对事务管理和连接池的环境配置</a:t>
            </a:r>
            <a:r>
              <a:rPr lang="en-US" sz="2200" dirty="0">
                <a:solidFill>
                  <a:srgbClr val="CB0501"/>
                </a:solidFill>
              </a:rPr>
              <a:t>。</a:t>
            </a:r>
            <a:endParaRPr lang="en-US" sz="2200" dirty="0">
              <a:solidFill>
                <a:srgbClr val="CB0501"/>
              </a:solidFill>
            </a:endParaRPr>
          </a:p>
          <a:p>
            <a:pPr algn="just"/>
            <a:r>
              <a:rPr lang="en-US" sz="2200" dirty="0" err="1">
                <a:solidFill>
                  <a:srgbClr val="CB0501"/>
                </a:solidFill>
              </a:rPr>
              <a:t>mappers元素是包含所有mapper（映射器）的列表，这些mapper的XML文件包含SQL代码和映射定义信息</a:t>
            </a:r>
            <a:r>
              <a:rPr lang="en-US" sz="2200" dirty="0">
                <a:solidFill>
                  <a:srgbClr val="CB0501"/>
                </a:solidFill>
              </a:rPr>
              <a:t>。</a:t>
            </a:r>
            <a:endParaRPr lang="en-US" sz="2200" dirty="0">
              <a:solidFill>
                <a:srgbClr val="CB050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8">
                                            <p:bg/>
                                          </p:spTgt>
                                        </p:tgtEl>
                                        <p:attrNameLst>
                                          <p:attrName>style.visibility</p:attrName>
                                        </p:attrNameLst>
                                      </p:cBhvr>
                                      <p:to>
                                        <p:strVal val="visible"/>
                                      </p:to>
                                    </p:set>
                                    <p:animEffect transition="in" filter="blinds(horizontal)">
                                      <p:cBhvr>
                                        <p:cTn id="7" dur="500"/>
                                        <p:tgtEl>
                                          <p:spTgt spid="16388">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388">
                                            <p:txEl>
                                              <p:pRg st="0" end="0"/>
                                            </p:txEl>
                                          </p:spTgt>
                                        </p:tgtEl>
                                        <p:attrNameLst>
                                          <p:attrName>style.visibility</p:attrName>
                                        </p:attrNameLst>
                                      </p:cBhvr>
                                      <p:to>
                                        <p:strVal val="visible"/>
                                      </p:to>
                                    </p:set>
                                    <p:animEffect transition="in" filter="blinds(horizontal)">
                                      <p:cBhvr>
                                        <p:cTn id="12" dur="500"/>
                                        <p:tgtEl>
                                          <p:spTgt spid="1638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388">
                                            <p:txEl>
                                              <p:pRg st="1" end="1"/>
                                            </p:txEl>
                                          </p:spTgt>
                                        </p:tgtEl>
                                        <p:attrNameLst>
                                          <p:attrName>style.visibility</p:attrName>
                                        </p:attrNameLst>
                                      </p:cBhvr>
                                      <p:to>
                                        <p:strVal val="visible"/>
                                      </p:to>
                                    </p:set>
                                    <p:animEffect transition="in" filter="blinds(horizontal)">
                                      <p:cBhvr>
                                        <p:cTn id="17" dur="500"/>
                                        <p:tgtEl>
                                          <p:spTgt spid="1638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animBg="1" autoUpdateAnimBg="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控制器执行指定提交方式</a:t>
            </a:r>
            <a:endParaRPr lang="zh-CN" altLang="en-US" dirty="0"/>
          </a:p>
        </p:txBody>
      </p:sp>
      <p:sp>
        <p:nvSpPr>
          <p:cNvPr id="3" name="内容占位符 2"/>
          <p:cNvSpPr>
            <a:spLocks noGrp="1"/>
          </p:cNvSpPr>
          <p:nvPr>
            <p:ph idx="1"/>
          </p:nvPr>
        </p:nvSpPr>
        <p:spPr/>
        <p:txBody>
          <a:bodyPr/>
          <a:lstStyle/>
          <a:p>
            <a:r>
              <a:rPr lang="zh-CN" altLang="en-US" dirty="0" smtClean="0"/>
              <a:t>示例：</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err="1" smtClean="0"/>
              <a:t>callController</a:t>
            </a:r>
            <a:r>
              <a:rPr lang="zh-CN" altLang="en-US" dirty="0" smtClean="0"/>
              <a:t>，</a:t>
            </a:r>
            <a:r>
              <a:rPr lang="en-US" altLang="zh-CN" dirty="0" smtClean="0"/>
              <a:t>Spring 4 MVC</a:t>
            </a:r>
            <a:r>
              <a:rPr lang="zh-CN" altLang="en-US" dirty="0" smtClean="0"/>
              <a:t>相关</a:t>
            </a:r>
            <a:r>
              <a:rPr lang="en-US" altLang="zh-CN" dirty="0" smtClean="0"/>
              <a:t>JAR</a:t>
            </a:r>
            <a:r>
              <a:rPr lang="zh-CN" altLang="en-US" dirty="0" smtClean="0"/>
              <a:t>包拷贝到</a:t>
            </a:r>
            <a:r>
              <a:rPr lang="en-US" altLang="zh-CN" dirty="0" smtClean="0"/>
              <a:t>WEB-INF/lib</a:t>
            </a:r>
            <a:r>
              <a:rPr lang="zh-CN" altLang="en-US" dirty="0" smtClean="0"/>
              <a:t>下；</a:t>
            </a:r>
            <a:endParaRPr lang="en-US" altLang="zh-CN" dirty="0" smtClean="0"/>
          </a:p>
          <a:p>
            <a:pPr lvl="1"/>
            <a:r>
              <a:rPr lang="zh-CN" altLang="en-US" dirty="0" smtClean="0"/>
              <a:t>第二步：新建包</a:t>
            </a:r>
            <a:r>
              <a:rPr lang="en-US" altLang="zh-CN" dirty="0" smtClean="0"/>
              <a:t>controller</a:t>
            </a:r>
            <a:r>
              <a:rPr lang="zh-CN" altLang="en-US" dirty="0" smtClean="0"/>
              <a:t>，包下建控制器</a:t>
            </a:r>
            <a:r>
              <a:rPr lang="en-US" altLang="zh-CN" dirty="0" smtClean="0"/>
              <a:t>ListUsername.java</a:t>
            </a:r>
            <a:r>
              <a:rPr lang="zh-CN" altLang="en-US" dirty="0" smtClean="0"/>
              <a:t>，代码如图：</a:t>
            </a:r>
            <a:endParaRPr lang="zh-CN" altLang="en-US" dirty="0"/>
          </a:p>
        </p:txBody>
      </p:sp>
      <p:pic>
        <p:nvPicPr>
          <p:cNvPr id="2050" name="Picture 2"/>
          <p:cNvPicPr>
            <a:picLocks noChangeAspect="1" noChangeArrowheads="1"/>
          </p:cNvPicPr>
          <p:nvPr/>
        </p:nvPicPr>
        <p:blipFill>
          <a:blip r:embed="rId1"/>
          <a:srcRect/>
          <a:stretch>
            <a:fillRect/>
          </a:stretch>
        </p:blipFill>
        <p:spPr bwMode="auto">
          <a:xfrm>
            <a:off x="114300" y="990600"/>
            <a:ext cx="9029700" cy="5638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控制器执行指定提交方式</a:t>
            </a:r>
            <a:endParaRPr lang="zh-CN" altLang="en-US" dirty="0"/>
          </a:p>
        </p:txBody>
      </p:sp>
      <p:sp>
        <p:nvSpPr>
          <p:cNvPr id="3" name="内容占位符 2"/>
          <p:cNvSpPr>
            <a:spLocks noGrp="1"/>
          </p:cNvSpPr>
          <p:nvPr>
            <p:ph idx="1"/>
          </p:nvPr>
        </p:nvSpPr>
        <p:spPr/>
        <p:txBody>
          <a:bodyPr/>
          <a:lstStyle/>
          <a:p>
            <a:r>
              <a:rPr lang="zh-CN" altLang="en-US" dirty="0" smtClean="0"/>
              <a:t>示例：</a:t>
            </a:r>
            <a:endParaRPr lang="en-US" altLang="zh-CN" dirty="0" smtClean="0"/>
          </a:p>
          <a:p>
            <a:pPr lvl="1"/>
            <a:r>
              <a:rPr lang="zh-CN" altLang="en-US" dirty="0" smtClean="0"/>
              <a:t>第三步：</a:t>
            </a:r>
            <a:r>
              <a:rPr lang="en-US" altLang="zh-CN" dirty="0" smtClean="0"/>
              <a:t>web.xml</a:t>
            </a:r>
            <a:r>
              <a:rPr lang="zh-CN" altLang="en-US" dirty="0" smtClean="0"/>
              <a:t>配置</a:t>
            </a:r>
            <a:r>
              <a:rPr lang="en-US" altLang="zh-CN" dirty="0" smtClean="0"/>
              <a:t>Spring 4 MVC</a:t>
            </a:r>
            <a:r>
              <a:rPr lang="zh-CN" altLang="en-US" dirty="0" smtClean="0"/>
              <a:t>框架</a:t>
            </a:r>
            <a:endParaRPr lang="zh-CN" altLang="en-US" dirty="0"/>
          </a:p>
        </p:txBody>
      </p:sp>
      <p:pic>
        <p:nvPicPr>
          <p:cNvPr id="3074" name="Picture 2"/>
          <p:cNvPicPr>
            <a:picLocks noChangeAspect="1" noChangeArrowheads="1"/>
          </p:cNvPicPr>
          <p:nvPr/>
        </p:nvPicPr>
        <p:blipFill>
          <a:blip r:embed="rId1"/>
          <a:srcRect/>
          <a:stretch>
            <a:fillRect/>
          </a:stretch>
        </p:blipFill>
        <p:spPr bwMode="auto">
          <a:xfrm>
            <a:off x="0" y="2438400"/>
            <a:ext cx="9144000" cy="406231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控制器执行指定提交方式</a:t>
            </a:r>
            <a:endParaRPr lang="zh-CN" altLang="en-US" dirty="0"/>
          </a:p>
        </p:txBody>
      </p:sp>
      <p:sp>
        <p:nvSpPr>
          <p:cNvPr id="3" name="内容占位符 2"/>
          <p:cNvSpPr>
            <a:spLocks noGrp="1"/>
          </p:cNvSpPr>
          <p:nvPr>
            <p:ph idx="1"/>
          </p:nvPr>
        </p:nvSpPr>
        <p:spPr/>
        <p:txBody>
          <a:bodyPr/>
          <a:lstStyle/>
          <a:p>
            <a:r>
              <a:rPr lang="zh-CN" altLang="en-US" dirty="0" smtClean="0"/>
              <a:t>示例：</a:t>
            </a:r>
            <a:endParaRPr lang="en-US" altLang="zh-CN" dirty="0" smtClean="0"/>
          </a:p>
          <a:p>
            <a:pPr lvl="1"/>
            <a:r>
              <a:rPr lang="zh-CN" altLang="en-US" dirty="0" smtClean="0"/>
              <a:t>第四步：</a:t>
            </a:r>
            <a:r>
              <a:rPr lang="en-US" altLang="zh-CN" dirty="0" smtClean="0"/>
              <a:t> springMVC-servlet.xml</a:t>
            </a:r>
            <a:endParaRPr lang="zh-CN" altLang="en-US" dirty="0"/>
          </a:p>
        </p:txBody>
      </p:sp>
      <p:pic>
        <p:nvPicPr>
          <p:cNvPr id="4098" name="Picture 2"/>
          <p:cNvPicPr>
            <a:picLocks noChangeAspect="1" noChangeArrowheads="1"/>
          </p:cNvPicPr>
          <p:nvPr/>
        </p:nvPicPr>
        <p:blipFill>
          <a:blip r:embed="rId1"/>
          <a:srcRect/>
          <a:stretch>
            <a:fillRect/>
          </a:stretch>
        </p:blipFill>
        <p:spPr bwMode="auto">
          <a:xfrm>
            <a:off x="105696" y="2362200"/>
            <a:ext cx="8915400" cy="301853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控制器执行指定提交方式</a:t>
            </a:r>
            <a:endParaRPr lang="zh-CN" altLang="en-US" dirty="0"/>
          </a:p>
        </p:txBody>
      </p:sp>
      <p:sp>
        <p:nvSpPr>
          <p:cNvPr id="3" name="内容占位符 2"/>
          <p:cNvSpPr>
            <a:spLocks noGrp="1"/>
          </p:cNvSpPr>
          <p:nvPr>
            <p:ph idx="1"/>
          </p:nvPr>
        </p:nvSpPr>
        <p:spPr/>
        <p:txBody>
          <a:bodyPr/>
          <a:lstStyle/>
          <a:p>
            <a:r>
              <a:rPr lang="zh-CN" altLang="en-US" dirty="0" smtClean="0"/>
              <a:t>示例：</a:t>
            </a:r>
            <a:endParaRPr lang="en-US" altLang="zh-CN" dirty="0" smtClean="0"/>
          </a:p>
          <a:p>
            <a:pPr lvl="1"/>
            <a:r>
              <a:rPr lang="zh-CN" altLang="en-US" dirty="0" smtClean="0"/>
              <a:t>第五步：</a:t>
            </a:r>
            <a:r>
              <a:rPr lang="en-US" altLang="zh-CN" dirty="0" smtClean="0"/>
              <a:t> </a:t>
            </a:r>
            <a:r>
              <a:rPr lang="zh-CN" altLang="en-US" dirty="0" smtClean="0"/>
              <a:t>相关</a:t>
            </a:r>
            <a:r>
              <a:rPr lang="en-US" altLang="zh-CN" dirty="0" smtClean="0"/>
              <a:t>JSP</a:t>
            </a:r>
            <a:r>
              <a:rPr lang="zh-CN" altLang="en-US" dirty="0" smtClean="0"/>
              <a:t>页面</a:t>
            </a:r>
            <a:endParaRPr lang="en-US" altLang="zh-CN" dirty="0" smtClean="0"/>
          </a:p>
          <a:p>
            <a:pPr lvl="1"/>
            <a:r>
              <a:rPr lang="en-US" altLang="zh-CN" dirty="0" smtClean="0"/>
              <a:t>login.jsp</a:t>
            </a:r>
            <a:endParaRPr lang="en-US" altLang="zh-CN" dirty="0" smtClean="0"/>
          </a:p>
          <a:p>
            <a:pPr lvl="1"/>
            <a:r>
              <a:rPr lang="en-US" altLang="zh-CN" dirty="0" smtClean="0"/>
              <a:t>listUsername.jsp</a:t>
            </a:r>
            <a:endParaRPr lang="en-US" altLang="zh-CN" dirty="0" smtClean="0"/>
          </a:p>
          <a:p>
            <a:pPr lvl="1"/>
            <a:r>
              <a:rPr lang="en-US" altLang="zh-CN" dirty="0" smtClean="0"/>
              <a:t>test.jsp</a:t>
            </a:r>
            <a:endParaRPr lang="zh-CN" altLang="en-US" dirty="0"/>
          </a:p>
        </p:txBody>
      </p:sp>
      <p:pic>
        <p:nvPicPr>
          <p:cNvPr id="5122" name="Picture 2"/>
          <p:cNvPicPr>
            <a:picLocks noChangeAspect="1" noChangeArrowheads="1"/>
          </p:cNvPicPr>
          <p:nvPr/>
        </p:nvPicPr>
        <p:blipFill>
          <a:blip r:embed="rId1"/>
          <a:srcRect/>
          <a:stretch>
            <a:fillRect/>
          </a:stretch>
        </p:blipFill>
        <p:spPr bwMode="auto">
          <a:xfrm>
            <a:off x="0" y="3124200"/>
            <a:ext cx="9067800" cy="37338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2"/>
          <a:srcRect/>
          <a:stretch>
            <a:fillRect/>
          </a:stretch>
        </p:blipFill>
        <p:spPr bwMode="auto">
          <a:xfrm>
            <a:off x="9525" y="0"/>
            <a:ext cx="9134475" cy="3438525"/>
          </a:xfrm>
          <a:prstGeom prst="rect">
            <a:avLst/>
          </a:prstGeom>
          <a:noFill/>
          <a:ln w="9525">
            <a:noFill/>
            <a:miter lim="800000"/>
            <a:headEnd/>
            <a:tailEnd/>
          </a:ln>
          <a:effectLst/>
        </p:spPr>
      </p:pic>
      <p:pic>
        <p:nvPicPr>
          <p:cNvPr id="5124" name="Picture 4"/>
          <p:cNvPicPr>
            <a:picLocks noChangeAspect="1" noChangeArrowheads="1"/>
          </p:cNvPicPr>
          <p:nvPr/>
        </p:nvPicPr>
        <p:blipFill>
          <a:blip r:embed="rId3"/>
          <a:srcRect/>
          <a:stretch>
            <a:fillRect/>
          </a:stretch>
        </p:blipFill>
        <p:spPr bwMode="auto">
          <a:xfrm>
            <a:off x="0" y="2286000"/>
            <a:ext cx="9010650" cy="29241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linds(horizontal)">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blinds(horizontal)">
                                      <p:cBhvr>
                                        <p:cTn id="12" dur="500"/>
                                        <p:tgtEl>
                                          <p:spTgt spid="51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5123"/>
                                        </p:tgtEl>
                                      </p:cBhvr>
                                    </p:animEffect>
                                    <p:set>
                                      <p:cBhvr>
                                        <p:cTn id="17" dur="1" fill="hold">
                                          <p:stCondLst>
                                            <p:cond delay="499"/>
                                          </p:stCondLst>
                                        </p:cTn>
                                        <p:tgtEl>
                                          <p:spTgt spid="512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5122"/>
                                        </p:tgtEl>
                                      </p:cBhvr>
                                    </p:animEffect>
                                    <p:set>
                                      <p:cBhvr>
                                        <p:cTn id="22" dur="1" fill="hold">
                                          <p:stCondLst>
                                            <p:cond delay="499"/>
                                          </p:stCondLst>
                                        </p:cTn>
                                        <p:tgtEl>
                                          <p:spTgt spid="51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124"/>
                                        </p:tgtEl>
                                        <p:attrNameLst>
                                          <p:attrName>style.visibility</p:attrName>
                                        </p:attrNameLst>
                                      </p:cBhvr>
                                      <p:to>
                                        <p:strVal val="visible"/>
                                      </p:to>
                                    </p:set>
                                    <p:animEffect transition="in" filter="blinds(horizontal)">
                                      <p:cBhvr>
                                        <p:cTn id="2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控制器执行指定提交方式</a:t>
            </a:r>
            <a:endParaRPr lang="zh-CN" altLang="en-US" dirty="0"/>
          </a:p>
        </p:txBody>
      </p:sp>
      <p:sp>
        <p:nvSpPr>
          <p:cNvPr id="3" name="内容占位符 2"/>
          <p:cNvSpPr>
            <a:spLocks noGrp="1"/>
          </p:cNvSpPr>
          <p:nvPr>
            <p:ph idx="1"/>
          </p:nvPr>
        </p:nvSpPr>
        <p:spPr/>
        <p:txBody>
          <a:bodyPr/>
          <a:lstStyle/>
          <a:p>
            <a:r>
              <a:rPr lang="zh-CN" altLang="en-US" dirty="0" smtClean="0"/>
              <a:t>示例：</a:t>
            </a:r>
            <a:endParaRPr lang="en-US" altLang="zh-CN" dirty="0" smtClean="0"/>
          </a:p>
          <a:p>
            <a:pPr lvl="1"/>
            <a:r>
              <a:rPr lang="zh-CN" altLang="en-US" dirty="0" smtClean="0"/>
              <a:t>第六步：</a:t>
            </a:r>
            <a:r>
              <a:rPr lang="en-US" altLang="zh-CN" dirty="0" smtClean="0"/>
              <a:t> </a:t>
            </a:r>
            <a:r>
              <a:rPr lang="zh-CN" altLang="en-US" dirty="0" smtClean="0"/>
              <a:t>整个项目结构</a:t>
            </a:r>
            <a:endParaRPr lang="en-US" altLang="zh-CN" dirty="0" smtClean="0"/>
          </a:p>
        </p:txBody>
      </p:sp>
      <p:pic>
        <p:nvPicPr>
          <p:cNvPr id="6146" name="Picture 2"/>
          <p:cNvPicPr>
            <a:picLocks noChangeAspect="1" noChangeArrowheads="1"/>
          </p:cNvPicPr>
          <p:nvPr/>
        </p:nvPicPr>
        <p:blipFill>
          <a:blip r:embed="rId1"/>
          <a:srcRect/>
          <a:stretch>
            <a:fillRect/>
          </a:stretch>
        </p:blipFill>
        <p:spPr bwMode="auto">
          <a:xfrm>
            <a:off x="2743200" y="2362200"/>
            <a:ext cx="3581400" cy="3817536"/>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控制器执行指定提交方式</a:t>
            </a:r>
            <a:endParaRPr lang="zh-CN" altLang="en-US" dirty="0"/>
          </a:p>
        </p:txBody>
      </p:sp>
      <p:sp>
        <p:nvSpPr>
          <p:cNvPr id="3" name="内容占位符 2"/>
          <p:cNvSpPr>
            <a:spLocks noGrp="1"/>
          </p:cNvSpPr>
          <p:nvPr>
            <p:ph idx="1"/>
          </p:nvPr>
        </p:nvSpPr>
        <p:spPr/>
        <p:txBody>
          <a:bodyPr/>
          <a:lstStyle/>
          <a:p>
            <a:r>
              <a:rPr lang="zh-CN" altLang="en-US" dirty="0" smtClean="0"/>
              <a:t>示例：</a:t>
            </a:r>
            <a:endParaRPr lang="en-US" altLang="zh-CN" dirty="0" smtClean="0"/>
          </a:p>
          <a:p>
            <a:pPr lvl="1"/>
            <a:r>
              <a:rPr lang="zh-CN" altLang="en-US" dirty="0" smtClean="0"/>
              <a:t>第七步：</a:t>
            </a:r>
            <a:r>
              <a:rPr lang="en-US" altLang="zh-CN" dirty="0" smtClean="0"/>
              <a:t> </a:t>
            </a:r>
            <a:r>
              <a:rPr lang="zh-CN" altLang="en-US" dirty="0" smtClean="0"/>
              <a:t>测试运行</a:t>
            </a:r>
            <a:endParaRPr lang="en-US" altLang="zh-CN" dirty="0" smtClean="0"/>
          </a:p>
          <a:p>
            <a:pPr lvl="1"/>
            <a:r>
              <a:rPr lang="zh-CN" altLang="en-US" dirty="0" smtClean="0"/>
              <a:t>测试</a:t>
            </a:r>
            <a:r>
              <a:rPr lang="en-US" altLang="zh-CN" dirty="0" smtClean="0"/>
              <a:t>1</a:t>
            </a:r>
            <a:r>
              <a:rPr lang="zh-CN" altLang="en-US" dirty="0" smtClean="0"/>
              <a:t>：</a:t>
            </a:r>
            <a:r>
              <a:rPr lang="en-US" altLang="zh-CN" dirty="0" smtClean="0"/>
              <a:t>login.jsp</a:t>
            </a:r>
            <a:r>
              <a:rPr lang="zh-CN" altLang="en-US" dirty="0" smtClean="0"/>
              <a:t>表单提交方式是</a:t>
            </a:r>
            <a:r>
              <a:rPr lang="en-US" altLang="zh-CN" dirty="0" smtClean="0"/>
              <a:t>GET</a:t>
            </a:r>
            <a:endParaRPr lang="en-US" altLang="zh-CN" dirty="0" smtClean="0"/>
          </a:p>
          <a:p>
            <a:pPr lvl="1"/>
            <a:endParaRPr lang="en-US" altLang="zh-CN" dirty="0" smtClean="0"/>
          </a:p>
        </p:txBody>
      </p:sp>
      <p:pic>
        <p:nvPicPr>
          <p:cNvPr id="7170" name="Picture 2"/>
          <p:cNvPicPr>
            <a:picLocks noChangeAspect="1" noChangeArrowheads="1"/>
          </p:cNvPicPr>
          <p:nvPr/>
        </p:nvPicPr>
        <p:blipFill>
          <a:blip r:embed="rId1"/>
          <a:srcRect/>
          <a:stretch>
            <a:fillRect/>
          </a:stretch>
        </p:blipFill>
        <p:spPr bwMode="auto">
          <a:xfrm>
            <a:off x="0" y="2667000"/>
            <a:ext cx="4411980" cy="1600200"/>
          </a:xfrm>
          <a:prstGeom prst="rect">
            <a:avLst/>
          </a:prstGeom>
          <a:noFill/>
          <a:ln w="9525">
            <a:noFill/>
            <a:miter lim="800000"/>
            <a:headEnd/>
            <a:tailEnd/>
          </a:ln>
          <a:effectLst/>
        </p:spPr>
      </p:pic>
      <p:pic>
        <p:nvPicPr>
          <p:cNvPr id="7171" name="Picture 3"/>
          <p:cNvPicPr>
            <a:picLocks noChangeAspect="1" noChangeArrowheads="1"/>
          </p:cNvPicPr>
          <p:nvPr/>
        </p:nvPicPr>
        <p:blipFill>
          <a:blip r:embed="rId2"/>
          <a:srcRect/>
          <a:stretch>
            <a:fillRect/>
          </a:stretch>
        </p:blipFill>
        <p:spPr bwMode="auto">
          <a:xfrm>
            <a:off x="1289539" y="3962400"/>
            <a:ext cx="7854461" cy="28956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控制器执行指定提交方式</a:t>
            </a:r>
            <a:endParaRPr lang="zh-CN" altLang="en-US" dirty="0"/>
          </a:p>
        </p:txBody>
      </p:sp>
      <p:sp>
        <p:nvSpPr>
          <p:cNvPr id="3" name="内容占位符 2"/>
          <p:cNvSpPr>
            <a:spLocks noGrp="1"/>
          </p:cNvSpPr>
          <p:nvPr>
            <p:ph idx="1"/>
          </p:nvPr>
        </p:nvSpPr>
        <p:spPr/>
        <p:txBody>
          <a:bodyPr/>
          <a:lstStyle/>
          <a:p>
            <a:r>
              <a:rPr lang="zh-CN" altLang="en-US" dirty="0" smtClean="0"/>
              <a:t>示例：</a:t>
            </a:r>
            <a:endParaRPr lang="en-US" altLang="zh-CN" dirty="0" smtClean="0"/>
          </a:p>
          <a:p>
            <a:pPr lvl="1"/>
            <a:r>
              <a:rPr lang="zh-CN" altLang="en-US" dirty="0" smtClean="0"/>
              <a:t>第七步：</a:t>
            </a:r>
            <a:r>
              <a:rPr lang="en-US" altLang="zh-CN" dirty="0" smtClean="0"/>
              <a:t> </a:t>
            </a:r>
            <a:r>
              <a:rPr lang="zh-CN" altLang="en-US" dirty="0" smtClean="0"/>
              <a:t>测试运行</a:t>
            </a:r>
            <a:endParaRPr lang="en-US" altLang="zh-CN" dirty="0" smtClean="0"/>
          </a:p>
          <a:p>
            <a:pPr lvl="1"/>
            <a:r>
              <a:rPr lang="zh-CN" altLang="en-US" dirty="0" smtClean="0"/>
              <a:t>测试</a:t>
            </a:r>
            <a:r>
              <a:rPr lang="en-US" altLang="zh-CN" dirty="0" smtClean="0"/>
              <a:t>2</a:t>
            </a:r>
            <a:r>
              <a:rPr lang="zh-CN" altLang="en-US" dirty="0" smtClean="0"/>
              <a:t>：</a:t>
            </a:r>
            <a:r>
              <a:rPr lang="en-US" altLang="zh-CN" dirty="0" smtClean="0"/>
              <a:t>login.jsp</a:t>
            </a:r>
            <a:r>
              <a:rPr lang="zh-CN" altLang="en-US" dirty="0" smtClean="0"/>
              <a:t>表单提交方式是</a:t>
            </a:r>
            <a:r>
              <a:rPr lang="en-US" altLang="zh-CN" dirty="0" smtClean="0"/>
              <a:t>POST</a:t>
            </a:r>
            <a:endParaRPr lang="en-US" altLang="zh-CN" dirty="0" smtClean="0"/>
          </a:p>
          <a:p>
            <a:pPr lvl="1"/>
            <a:endParaRPr lang="en-US" altLang="zh-CN" dirty="0" smtClean="0"/>
          </a:p>
        </p:txBody>
      </p:sp>
      <p:pic>
        <p:nvPicPr>
          <p:cNvPr id="7170" name="Picture 2"/>
          <p:cNvPicPr>
            <a:picLocks noChangeAspect="1" noChangeArrowheads="1"/>
          </p:cNvPicPr>
          <p:nvPr/>
        </p:nvPicPr>
        <p:blipFill>
          <a:blip r:embed="rId1"/>
          <a:srcRect/>
          <a:stretch>
            <a:fillRect/>
          </a:stretch>
        </p:blipFill>
        <p:spPr bwMode="auto">
          <a:xfrm>
            <a:off x="0" y="2667000"/>
            <a:ext cx="4411980" cy="1600200"/>
          </a:xfrm>
          <a:prstGeom prst="rect">
            <a:avLst/>
          </a:prstGeom>
          <a:noFill/>
          <a:ln w="9525">
            <a:noFill/>
            <a:miter lim="800000"/>
            <a:headEnd/>
            <a:tailEnd/>
          </a:ln>
          <a:effectLst/>
        </p:spPr>
      </p:pic>
      <p:pic>
        <p:nvPicPr>
          <p:cNvPr id="8194" name="Picture 2"/>
          <p:cNvPicPr>
            <a:picLocks noChangeAspect="1" noChangeArrowheads="1"/>
          </p:cNvPicPr>
          <p:nvPr/>
        </p:nvPicPr>
        <p:blipFill>
          <a:blip r:embed="rId2"/>
          <a:srcRect/>
          <a:stretch>
            <a:fillRect/>
          </a:stretch>
        </p:blipFill>
        <p:spPr bwMode="auto">
          <a:xfrm>
            <a:off x="3567176" y="3505200"/>
            <a:ext cx="5576824" cy="3352800"/>
          </a:xfrm>
          <a:prstGeom prst="rect">
            <a:avLst/>
          </a:prstGeom>
          <a:noFill/>
          <a:ln w="9525">
            <a:noFill/>
            <a:miter lim="800000"/>
            <a:headEnd/>
            <a:tailEnd/>
          </a:ln>
          <a:effectLst/>
        </p:spPr>
      </p:pic>
      <p:sp>
        <p:nvSpPr>
          <p:cNvPr id="7" name="云形 6"/>
          <p:cNvSpPr/>
          <p:nvPr/>
        </p:nvSpPr>
        <p:spPr>
          <a:xfrm>
            <a:off x="1295400" y="2438400"/>
            <a:ext cx="6629400" cy="3200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Times New Roman" panose="02020603050405020304" pitchFamily="18" charset="0"/>
                <a:cs typeface="Times New Roman" panose="02020603050405020304" pitchFamily="18" charset="0"/>
              </a:rPr>
              <a:t>@</a:t>
            </a:r>
            <a:r>
              <a:rPr lang="en-US" altLang="zh-CN" sz="2400" dirty="0" err="1" smtClean="0">
                <a:latin typeface="Times New Roman" panose="02020603050405020304" pitchFamily="18" charset="0"/>
                <a:cs typeface="Times New Roman" panose="02020603050405020304" pitchFamily="18" charset="0"/>
              </a:rPr>
              <a:t>RequestMapping</a:t>
            </a:r>
            <a:r>
              <a:rPr lang="en-US" altLang="zh-CN" sz="2400" dirty="0" smtClean="0">
                <a:latin typeface="Times New Roman" panose="02020603050405020304" pitchFamily="18" charset="0"/>
                <a:cs typeface="Times New Roman" panose="02020603050405020304" pitchFamily="18" charset="0"/>
              </a:rPr>
              <a:t>(value = “/login”, method = RequestMethod.</a:t>
            </a:r>
            <a:r>
              <a:rPr lang="en-US" altLang="zh-CN" sz="2400" i="1" dirty="0" smtClean="0">
                <a:latin typeface="Times New Roman" panose="02020603050405020304" pitchFamily="18" charset="0"/>
                <a:cs typeface="Times New Roman" panose="02020603050405020304" pitchFamily="18" charset="0"/>
              </a:rPr>
              <a:t>POST)</a:t>
            </a:r>
            <a:r>
              <a:rPr lang="zh-CN" altLang="en-US" sz="2400" i="1" dirty="0" smtClean="0">
                <a:latin typeface="Times New Roman" panose="02020603050405020304" pitchFamily="18" charset="0"/>
                <a:cs typeface="Times New Roman" panose="02020603050405020304" pitchFamily="18" charset="0"/>
              </a:rPr>
              <a:t>可以限制接收的提交方式，有利于规范代码</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控制器执行指定提交方式</a:t>
            </a:r>
            <a:endParaRPr lang="zh-CN" altLang="en-US" dirty="0"/>
          </a:p>
        </p:txBody>
      </p:sp>
      <p:sp>
        <p:nvSpPr>
          <p:cNvPr id="3" name="内容占位符 2"/>
          <p:cNvSpPr>
            <a:spLocks noGrp="1"/>
          </p:cNvSpPr>
          <p:nvPr>
            <p:ph idx="1"/>
          </p:nvPr>
        </p:nvSpPr>
        <p:spPr/>
        <p:txBody>
          <a:bodyPr/>
          <a:lstStyle/>
          <a:p>
            <a:r>
              <a:rPr lang="zh-CN" altLang="en-US" dirty="0" smtClean="0"/>
              <a:t>示例：</a:t>
            </a:r>
            <a:endParaRPr lang="en-US" altLang="zh-CN" dirty="0" smtClean="0"/>
          </a:p>
          <a:p>
            <a:pPr lvl="1"/>
            <a:r>
              <a:rPr lang="zh-CN" altLang="en-US" dirty="0" smtClean="0"/>
              <a:t>第七步：</a:t>
            </a:r>
            <a:r>
              <a:rPr lang="en-US" altLang="zh-CN" dirty="0" smtClean="0"/>
              <a:t> </a:t>
            </a:r>
            <a:r>
              <a:rPr lang="zh-CN" altLang="en-US" dirty="0" smtClean="0"/>
              <a:t>测试运行</a:t>
            </a:r>
            <a:endParaRPr lang="en-US" altLang="zh-CN" dirty="0" smtClean="0"/>
          </a:p>
          <a:p>
            <a:pPr lvl="1"/>
            <a:r>
              <a:rPr lang="zh-CN" altLang="en-US" dirty="0" smtClean="0"/>
              <a:t>测试</a:t>
            </a:r>
            <a:r>
              <a:rPr lang="en-US" altLang="zh-CN" dirty="0" smtClean="0"/>
              <a:t>3</a:t>
            </a:r>
            <a:r>
              <a:rPr lang="zh-CN" altLang="en-US" dirty="0" smtClean="0"/>
              <a:t>：直接访问控制器</a:t>
            </a:r>
            <a:endParaRPr lang="en-US" altLang="zh-CN" dirty="0" smtClean="0"/>
          </a:p>
          <a:p>
            <a:pPr lvl="1"/>
            <a:endParaRPr lang="en-US" altLang="zh-CN" dirty="0" smtClean="0"/>
          </a:p>
        </p:txBody>
      </p:sp>
      <p:pic>
        <p:nvPicPr>
          <p:cNvPr id="9218" name="Picture 2"/>
          <p:cNvPicPr>
            <a:picLocks noChangeAspect="1" noChangeArrowheads="1"/>
          </p:cNvPicPr>
          <p:nvPr/>
        </p:nvPicPr>
        <p:blipFill>
          <a:blip r:embed="rId1"/>
          <a:srcRect/>
          <a:stretch>
            <a:fillRect/>
          </a:stretch>
        </p:blipFill>
        <p:spPr bwMode="auto">
          <a:xfrm>
            <a:off x="914400" y="2819400"/>
            <a:ext cx="7315755" cy="32766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9200" y="214314"/>
            <a:ext cx="7853394" cy="571480"/>
          </a:xfrm>
        </p:spPr>
        <p:txBody>
          <a:bodyPr/>
          <a:lstStyle/>
          <a:p>
            <a:r>
              <a:rPr lang="zh-CN" altLang="en-US" dirty="0" smtClean="0"/>
              <a:t>控制器重定向到控制器</a:t>
            </a:r>
            <a:r>
              <a:rPr lang="en-US" altLang="zh-CN" dirty="0" smtClean="0"/>
              <a:t>—</a:t>
            </a:r>
            <a:r>
              <a:rPr lang="zh-CN" altLang="en-US" dirty="0" smtClean="0"/>
              <a:t>无参数传递</a:t>
            </a:r>
            <a:endParaRPr lang="zh-CN" altLang="en-US" dirty="0"/>
          </a:p>
        </p:txBody>
      </p:sp>
      <p:sp>
        <p:nvSpPr>
          <p:cNvPr id="3" name="内容占位符 2"/>
          <p:cNvSpPr>
            <a:spLocks noGrp="1"/>
          </p:cNvSpPr>
          <p:nvPr>
            <p:ph idx="1"/>
          </p:nvPr>
        </p:nvSpPr>
        <p:spPr/>
        <p:txBody>
          <a:bodyPr/>
          <a:lstStyle/>
          <a:p>
            <a:r>
              <a:rPr lang="zh-CN" altLang="en-US" dirty="0" smtClean="0"/>
              <a:t>比如，用户登录成功后，需要重定向到</a:t>
            </a:r>
            <a:r>
              <a:rPr lang="en-US" altLang="zh-CN" dirty="0" smtClean="0"/>
              <a:t>List</a:t>
            </a:r>
            <a:r>
              <a:rPr lang="zh-CN" altLang="en-US" dirty="0" smtClean="0"/>
              <a:t>显示数据，此时需要用到控制器重定向到控制器。</a:t>
            </a:r>
            <a:endParaRPr lang="en-US" altLang="zh-CN" dirty="0" smtClean="0"/>
          </a:p>
          <a:p>
            <a:r>
              <a:rPr lang="zh-CN" altLang="en-US" dirty="0" smtClean="0"/>
              <a:t>示例：控制器</a:t>
            </a:r>
            <a:r>
              <a:rPr lang="en-US" altLang="zh-CN" dirty="0" smtClean="0"/>
              <a:t>-</a:t>
            </a:r>
            <a:r>
              <a:rPr lang="zh-CN" altLang="en-US" dirty="0" smtClean="0"/>
              <a:t>控制器</a:t>
            </a:r>
            <a:r>
              <a:rPr lang="en-US" altLang="zh-CN" dirty="0" smtClean="0"/>
              <a:t>【</a:t>
            </a:r>
            <a:r>
              <a:rPr lang="zh-CN" altLang="en-US" dirty="0" smtClean="0"/>
              <a:t>无参传递</a:t>
            </a:r>
            <a:r>
              <a:rPr lang="en-US" altLang="zh-CN" dirty="0" smtClean="0"/>
              <a:t>】</a:t>
            </a:r>
            <a:endParaRPr lang="zh-CN" altLang="en-US" dirty="0"/>
          </a:p>
        </p:txBody>
      </p:sp>
      <p:pic>
        <p:nvPicPr>
          <p:cNvPr id="10242" name="Picture 2"/>
          <p:cNvPicPr>
            <a:picLocks noChangeAspect="1" noChangeArrowheads="1"/>
          </p:cNvPicPr>
          <p:nvPr/>
        </p:nvPicPr>
        <p:blipFill>
          <a:blip r:embed="rId1"/>
          <a:srcRect/>
          <a:stretch>
            <a:fillRect/>
          </a:stretch>
        </p:blipFill>
        <p:spPr bwMode="auto">
          <a:xfrm>
            <a:off x="2743200" y="2743199"/>
            <a:ext cx="3886200" cy="402400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9200" y="214314"/>
            <a:ext cx="7853394" cy="571480"/>
          </a:xfrm>
        </p:spPr>
        <p:txBody>
          <a:bodyPr/>
          <a:lstStyle/>
          <a:p>
            <a:r>
              <a:rPr lang="zh-CN" altLang="en-US" dirty="0" smtClean="0"/>
              <a:t>控制器重定向到控制器</a:t>
            </a:r>
            <a:r>
              <a:rPr lang="en-US" altLang="zh-CN" dirty="0" smtClean="0"/>
              <a:t>—</a:t>
            </a:r>
            <a:r>
              <a:rPr lang="zh-CN" altLang="en-US" dirty="0" smtClean="0"/>
              <a:t>无参数传递</a:t>
            </a:r>
            <a:endParaRPr lang="zh-CN" altLang="en-US" dirty="0"/>
          </a:p>
        </p:txBody>
      </p:sp>
      <p:sp>
        <p:nvSpPr>
          <p:cNvPr id="3" name="内容占位符 2"/>
          <p:cNvSpPr>
            <a:spLocks noGrp="1"/>
          </p:cNvSpPr>
          <p:nvPr>
            <p:ph idx="1"/>
          </p:nvPr>
        </p:nvSpPr>
        <p:spPr/>
        <p:txBody>
          <a:bodyPr/>
          <a:lstStyle/>
          <a:p>
            <a:r>
              <a:rPr lang="zh-CN" altLang="en-US" dirty="0" smtClean="0"/>
              <a:t>示例：控制器</a:t>
            </a:r>
            <a:r>
              <a:rPr lang="en-US" altLang="zh-CN" dirty="0" smtClean="0"/>
              <a:t>-</a:t>
            </a:r>
            <a:r>
              <a:rPr lang="zh-CN" altLang="en-US" dirty="0" smtClean="0"/>
              <a:t>控制器</a:t>
            </a:r>
            <a:r>
              <a:rPr lang="en-US" altLang="zh-CN" dirty="0" smtClean="0"/>
              <a:t>【</a:t>
            </a:r>
            <a:r>
              <a:rPr lang="zh-CN" altLang="en-US" dirty="0" smtClean="0"/>
              <a:t>无参传递</a:t>
            </a:r>
            <a:r>
              <a:rPr lang="en-US" altLang="zh-CN" dirty="0" smtClean="0"/>
              <a:t>】</a:t>
            </a:r>
            <a:endParaRPr lang="en-US" altLang="zh-CN" dirty="0" smtClean="0"/>
          </a:p>
          <a:p>
            <a:r>
              <a:rPr lang="zh-CN" altLang="en-US" dirty="0" smtClean="0"/>
              <a:t>第一步：新建</a:t>
            </a:r>
            <a:r>
              <a:rPr lang="en-US" altLang="zh-CN" dirty="0" smtClean="0"/>
              <a:t>web</a:t>
            </a:r>
            <a:r>
              <a:rPr lang="zh-CN" altLang="en-US" dirty="0" smtClean="0"/>
              <a:t>项目</a:t>
            </a:r>
            <a:r>
              <a:rPr lang="en-US" altLang="zh-CN" dirty="0" smtClean="0"/>
              <a:t>c2cnoparam</a:t>
            </a:r>
            <a:r>
              <a:rPr lang="zh-CN" altLang="en-US" dirty="0" smtClean="0"/>
              <a:t>，将</a:t>
            </a:r>
            <a:r>
              <a:rPr lang="en-US" altLang="zh-CN" dirty="0" smtClean="0"/>
              <a:t>Spring4MVC</a:t>
            </a:r>
            <a:r>
              <a:rPr lang="zh-CN" altLang="en-US" dirty="0" smtClean="0"/>
              <a:t>相关</a:t>
            </a:r>
            <a:r>
              <a:rPr lang="en-US" altLang="zh-CN" dirty="0" smtClean="0"/>
              <a:t>JAR</a:t>
            </a:r>
            <a:r>
              <a:rPr lang="zh-CN" altLang="en-US" dirty="0" smtClean="0"/>
              <a:t>包拷贝到</a:t>
            </a:r>
            <a:r>
              <a:rPr lang="en-US" altLang="zh-CN" dirty="0" smtClean="0"/>
              <a:t>WEB-INF/lib</a:t>
            </a:r>
            <a:r>
              <a:rPr lang="zh-CN" altLang="en-US" dirty="0" smtClean="0"/>
              <a:t>下。</a:t>
            </a:r>
            <a:endParaRPr lang="en-US" altLang="zh-CN" dirty="0" smtClean="0"/>
          </a:p>
          <a:p>
            <a:r>
              <a:rPr lang="zh-CN" altLang="en-US" dirty="0" smtClean="0"/>
              <a:t>第二步：新建包</a:t>
            </a:r>
            <a:r>
              <a:rPr lang="en-US" altLang="zh-CN" dirty="0" smtClean="0"/>
              <a:t>controller</a:t>
            </a:r>
            <a:r>
              <a:rPr lang="zh-CN" altLang="en-US" dirty="0" smtClean="0"/>
              <a:t>，包下新建两个控制器</a:t>
            </a:r>
            <a:r>
              <a:rPr lang="en-US" altLang="zh-CN" dirty="0" smtClean="0"/>
              <a:t>ListUsername.java</a:t>
            </a:r>
            <a:r>
              <a:rPr lang="zh-CN" altLang="en-US" dirty="0" smtClean="0"/>
              <a:t>和</a:t>
            </a:r>
            <a:r>
              <a:rPr lang="en-US" altLang="zh-CN" dirty="0" smtClean="0"/>
              <a:t>Login.java</a:t>
            </a:r>
            <a:endParaRPr lang="en-US" altLang="zh-CN" dirty="0" smtClean="0"/>
          </a:p>
          <a:p>
            <a:r>
              <a:rPr lang="zh-CN" altLang="en-US" dirty="0" smtClean="0"/>
              <a:t>第三步：新建配置文件</a:t>
            </a:r>
            <a:r>
              <a:rPr lang="en-US" altLang="zh-CN" dirty="0" smtClean="0"/>
              <a:t>web.xml</a:t>
            </a:r>
            <a:r>
              <a:rPr lang="zh-CN" altLang="en-US" dirty="0" smtClean="0"/>
              <a:t>和</a:t>
            </a:r>
            <a:r>
              <a:rPr lang="en-US" altLang="zh-CN" dirty="0" smtClean="0"/>
              <a:t>SpringMVC-servlet.xml</a:t>
            </a:r>
            <a:endParaRPr lang="en-US" altLang="zh-CN" dirty="0" smtClean="0"/>
          </a:p>
          <a:p>
            <a:r>
              <a:rPr lang="zh-CN" altLang="en-US" dirty="0" smtClean="0"/>
              <a:t>第四步：新建相关</a:t>
            </a:r>
            <a:r>
              <a:rPr lang="en-US" altLang="zh-CN" dirty="0" smtClean="0"/>
              <a:t>JSP</a:t>
            </a:r>
            <a:r>
              <a:rPr lang="zh-CN" altLang="en-US" dirty="0" smtClean="0"/>
              <a:t>文件</a:t>
            </a:r>
            <a:endParaRPr lang="en-US" altLang="zh-CN" dirty="0" smtClean="0"/>
          </a:p>
          <a:p>
            <a:r>
              <a:rPr lang="zh-CN" altLang="en-US" dirty="0" smtClean="0"/>
              <a:t>第五步：测试运行</a:t>
            </a:r>
            <a:endParaRPr lang="zh-CN" altLang="en-US" dirty="0"/>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463550"/>
            <a:ext cx="8229600" cy="765175"/>
          </a:xfrm>
        </p:spPr>
        <p:txBody>
          <a:bodyPr>
            <a:spAutoFit/>
          </a:bodyPr>
          <a:lstStyle/>
          <a:p>
            <a:r>
              <a:rPr lang="en-US"/>
              <a:t>项目结构及测试</a:t>
            </a:r>
            <a:endParaRPr lang="en-US"/>
          </a:p>
        </p:txBody>
      </p:sp>
      <p:sp>
        <p:nvSpPr>
          <p:cNvPr id="17411" name="Rectangle 3"/>
          <p:cNvSpPr>
            <a:spLocks noGrp="1" noChangeArrowheads="1"/>
          </p:cNvSpPr>
          <p:nvPr>
            <p:ph idx="1"/>
          </p:nvPr>
        </p:nvSpPr>
        <p:spPr>
          <a:xfrm>
            <a:off x="457200" y="1600200"/>
            <a:ext cx="8229600" cy="2212975"/>
          </a:xfrm>
        </p:spPr>
        <p:txBody>
          <a:bodyPr>
            <a:spAutoFit/>
          </a:bodyPr>
          <a:lstStyle/>
          <a:p>
            <a:r>
              <a:rPr lang="en-US"/>
              <a:t>项目结构</a:t>
            </a:r>
            <a:endParaRPr lang="en-US"/>
          </a:p>
          <a:p>
            <a:r>
              <a:rPr lang="en-US"/>
              <a:t>测试</a:t>
            </a:r>
            <a:endParaRPr lang="en-US"/>
          </a:p>
          <a:p>
            <a:endParaRPr lang="en-US"/>
          </a:p>
          <a:p>
            <a:r>
              <a:rPr lang="en-US"/>
              <a:t>mybatis-3.2.2.jar</a:t>
            </a:r>
            <a:endParaRPr lang="en-US"/>
          </a:p>
          <a:p>
            <a:r>
              <a:rPr lang="en-US"/>
              <a:t>mysql-connector-java-5.1.30.jar</a:t>
            </a:r>
            <a:endParaRPr lang="en-US"/>
          </a:p>
        </p:txBody>
      </p:sp>
    </p:spTree>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9200" y="214314"/>
            <a:ext cx="7853394" cy="571480"/>
          </a:xfrm>
        </p:spPr>
        <p:txBody>
          <a:bodyPr/>
          <a:lstStyle/>
          <a:p>
            <a:r>
              <a:rPr lang="zh-CN" altLang="en-US" dirty="0" smtClean="0"/>
              <a:t>控制器重定向到控制器</a:t>
            </a:r>
            <a:r>
              <a:rPr lang="en-US" altLang="zh-CN" dirty="0" smtClean="0"/>
              <a:t>—</a:t>
            </a:r>
            <a:r>
              <a:rPr lang="zh-CN" altLang="en-US" dirty="0" smtClean="0"/>
              <a:t>无参数传递</a:t>
            </a:r>
            <a:endParaRPr lang="zh-CN" altLang="en-US" dirty="0"/>
          </a:p>
        </p:txBody>
      </p:sp>
      <p:sp>
        <p:nvSpPr>
          <p:cNvPr id="3" name="内容占位符 2"/>
          <p:cNvSpPr>
            <a:spLocks noGrp="1"/>
          </p:cNvSpPr>
          <p:nvPr>
            <p:ph idx="1"/>
          </p:nvPr>
        </p:nvSpPr>
        <p:spPr/>
        <p:txBody>
          <a:bodyPr/>
          <a:lstStyle/>
          <a:p>
            <a:r>
              <a:rPr lang="zh-CN" altLang="en-US" dirty="0" smtClean="0"/>
              <a:t>示例：控制器</a:t>
            </a:r>
            <a:r>
              <a:rPr lang="en-US" altLang="zh-CN" dirty="0" smtClean="0"/>
              <a:t>-</a:t>
            </a:r>
            <a:r>
              <a:rPr lang="zh-CN" altLang="en-US" dirty="0" smtClean="0"/>
              <a:t>控制器</a:t>
            </a:r>
            <a:r>
              <a:rPr lang="en-US" altLang="zh-CN" dirty="0" smtClean="0"/>
              <a:t>【</a:t>
            </a:r>
            <a:r>
              <a:rPr lang="zh-CN" altLang="en-US" dirty="0" smtClean="0"/>
              <a:t>无参传递</a:t>
            </a:r>
            <a:r>
              <a:rPr lang="en-US" altLang="zh-CN" dirty="0" smtClean="0"/>
              <a:t>】</a:t>
            </a:r>
            <a:endParaRPr lang="en-US" altLang="zh-CN" dirty="0" smtClean="0"/>
          </a:p>
          <a:p>
            <a:r>
              <a:rPr lang="zh-CN" altLang="en-US" dirty="0" smtClean="0"/>
              <a:t>第二步：新建包</a:t>
            </a:r>
            <a:r>
              <a:rPr lang="en-US" altLang="zh-CN" dirty="0" smtClean="0"/>
              <a:t>controller</a:t>
            </a:r>
            <a:r>
              <a:rPr lang="zh-CN" altLang="en-US" dirty="0" smtClean="0"/>
              <a:t>，包下新建两个控制器</a:t>
            </a:r>
            <a:r>
              <a:rPr lang="en-US" altLang="zh-CN" dirty="0" smtClean="0"/>
              <a:t>ListUsername.java</a:t>
            </a:r>
            <a:r>
              <a:rPr lang="zh-CN" altLang="en-US" dirty="0" smtClean="0"/>
              <a:t>和</a:t>
            </a:r>
            <a:r>
              <a:rPr lang="en-US" altLang="zh-CN" dirty="0" smtClean="0"/>
              <a:t>Login.java</a:t>
            </a:r>
            <a:endParaRPr lang="en-US" altLang="zh-CN" dirty="0" smtClean="0"/>
          </a:p>
        </p:txBody>
      </p:sp>
      <p:pic>
        <p:nvPicPr>
          <p:cNvPr id="11267" name="Picture 3"/>
          <p:cNvPicPr>
            <a:picLocks noChangeAspect="1" noChangeArrowheads="1"/>
          </p:cNvPicPr>
          <p:nvPr/>
        </p:nvPicPr>
        <p:blipFill>
          <a:blip r:embed="rId1"/>
          <a:srcRect/>
          <a:stretch>
            <a:fillRect/>
          </a:stretch>
        </p:blipFill>
        <p:spPr bwMode="auto">
          <a:xfrm>
            <a:off x="0" y="2438400"/>
            <a:ext cx="9144000" cy="3239791"/>
          </a:xfrm>
          <a:prstGeom prst="rect">
            <a:avLst/>
          </a:prstGeom>
          <a:noFill/>
          <a:ln w="9525">
            <a:noFill/>
            <a:miter lim="800000"/>
            <a:headEnd/>
            <a:tailEnd/>
          </a:ln>
          <a:effectLst/>
        </p:spPr>
      </p:pic>
      <p:pic>
        <p:nvPicPr>
          <p:cNvPr id="11266" name="Picture 2"/>
          <p:cNvPicPr>
            <a:picLocks noChangeAspect="1" noChangeArrowheads="1"/>
          </p:cNvPicPr>
          <p:nvPr/>
        </p:nvPicPr>
        <p:blipFill>
          <a:blip r:embed="rId2"/>
          <a:srcRect/>
          <a:stretch>
            <a:fillRect/>
          </a:stretch>
        </p:blipFill>
        <p:spPr bwMode="auto">
          <a:xfrm>
            <a:off x="609600" y="2129229"/>
            <a:ext cx="8001000" cy="4728771"/>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blinds(horizontal)">
                                      <p:cBhvr>
                                        <p:cTn id="7" dur="500"/>
                                        <p:tgtEl>
                                          <p:spTgt spid="1126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1267"/>
                                        </p:tgtEl>
                                      </p:cBhvr>
                                    </p:animEffect>
                                    <p:set>
                                      <p:cBhvr>
                                        <p:cTn id="12" dur="1" fill="hold">
                                          <p:stCondLst>
                                            <p:cond delay="499"/>
                                          </p:stCondLst>
                                        </p:cTn>
                                        <p:tgtEl>
                                          <p:spTgt spid="1126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Effect transition="in" filter="blinds(horizontal)">
                                      <p:cBhvr>
                                        <p:cTn id="1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9200" y="214314"/>
            <a:ext cx="7853394" cy="571480"/>
          </a:xfrm>
        </p:spPr>
        <p:txBody>
          <a:bodyPr/>
          <a:lstStyle/>
          <a:p>
            <a:r>
              <a:rPr lang="zh-CN" altLang="en-US" dirty="0" smtClean="0"/>
              <a:t>控制器重定向到控制器</a:t>
            </a:r>
            <a:r>
              <a:rPr lang="en-US" altLang="zh-CN" dirty="0" smtClean="0"/>
              <a:t>—</a:t>
            </a:r>
            <a:r>
              <a:rPr lang="zh-CN" altLang="en-US" dirty="0" smtClean="0"/>
              <a:t>无参数传递</a:t>
            </a:r>
            <a:endParaRPr lang="zh-CN" altLang="en-US" dirty="0"/>
          </a:p>
        </p:txBody>
      </p:sp>
      <p:sp>
        <p:nvSpPr>
          <p:cNvPr id="3" name="内容占位符 2"/>
          <p:cNvSpPr>
            <a:spLocks noGrp="1"/>
          </p:cNvSpPr>
          <p:nvPr>
            <p:ph idx="1"/>
          </p:nvPr>
        </p:nvSpPr>
        <p:spPr/>
        <p:txBody>
          <a:bodyPr/>
          <a:lstStyle/>
          <a:p>
            <a:r>
              <a:rPr lang="zh-CN" altLang="en-US" dirty="0" smtClean="0"/>
              <a:t>示例：控制器</a:t>
            </a:r>
            <a:r>
              <a:rPr lang="en-US" altLang="zh-CN" dirty="0" smtClean="0"/>
              <a:t>-</a:t>
            </a:r>
            <a:r>
              <a:rPr lang="zh-CN" altLang="en-US" dirty="0" smtClean="0"/>
              <a:t>控制器</a:t>
            </a:r>
            <a:r>
              <a:rPr lang="en-US" altLang="zh-CN" dirty="0" smtClean="0"/>
              <a:t>【</a:t>
            </a:r>
            <a:r>
              <a:rPr lang="zh-CN" altLang="en-US" dirty="0" smtClean="0"/>
              <a:t>无参传递</a:t>
            </a:r>
            <a:r>
              <a:rPr lang="en-US" altLang="zh-CN" dirty="0" smtClean="0"/>
              <a:t>】</a:t>
            </a:r>
            <a:endParaRPr lang="en-US" altLang="zh-CN" dirty="0" smtClean="0"/>
          </a:p>
          <a:p>
            <a:r>
              <a:rPr lang="zh-CN" altLang="en-US" dirty="0" smtClean="0"/>
              <a:t>第三步：新建配置文件</a:t>
            </a:r>
            <a:r>
              <a:rPr lang="en-US" altLang="zh-CN" dirty="0" smtClean="0"/>
              <a:t>web.xml</a:t>
            </a:r>
            <a:r>
              <a:rPr lang="zh-CN" altLang="en-US" dirty="0" smtClean="0"/>
              <a:t>和</a:t>
            </a:r>
            <a:r>
              <a:rPr lang="en-US" altLang="zh-CN" dirty="0" smtClean="0"/>
              <a:t>SpringMVC-servlet.xml</a:t>
            </a:r>
            <a:endParaRPr lang="en-US" altLang="zh-CN" dirty="0" smtClean="0"/>
          </a:p>
        </p:txBody>
      </p:sp>
      <p:pic>
        <p:nvPicPr>
          <p:cNvPr id="12290" name="Picture 2"/>
          <p:cNvPicPr>
            <a:picLocks noChangeAspect="1" noChangeArrowheads="1"/>
          </p:cNvPicPr>
          <p:nvPr/>
        </p:nvPicPr>
        <p:blipFill>
          <a:blip r:embed="rId1"/>
          <a:srcRect/>
          <a:stretch>
            <a:fillRect/>
          </a:stretch>
        </p:blipFill>
        <p:spPr bwMode="auto">
          <a:xfrm>
            <a:off x="76200" y="2791623"/>
            <a:ext cx="8991599" cy="4005417"/>
          </a:xfrm>
          <a:prstGeom prst="rect">
            <a:avLst/>
          </a:prstGeom>
          <a:noFill/>
          <a:ln w="9525">
            <a:noFill/>
            <a:miter lim="800000"/>
            <a:headEnd/>
            <a:tailEnd/>
          </a:ln>
          <a:effectLst/>
        </p:spPr>
      </p:pic>
      <p:pic>
        <p:nvPicPr>
          <p:cNvPr id="12291" name="Picture 3"/>
          <p:cNvPicPr>
            <a:picLocks noChangeAspect="1" noChangeArrowheads="1"/>
          </p:cNvPicPr>
          <p:nvPr/>
        </p:nvPicPr>
        <p:blipFill>
          <a:blip r:embed="rId2"/>
          <a:srcRect/>
          <a:stretch>
            <a:fillRect/>
          </a:stretch>
        </p:blipFill>
        <p:spPr bwMode="auto">
          <a:xfrm>
            <a:off x="-14612" y="2819400"/>
            <a:ext cx="9158612" cy="31242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blinds(horizontal)">
                                      <p:cBhvr>
                                        <p:cTn id="7" dur="5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2290"/>
                                        </p:tgtEl>
                                      </p:cBhvr>
                                    </p:animEffect>
                                    <p:set>
                                      <p:cBhvr>
                                        <p:cTn id="12" dur="1" fill="hold">
                                          <p:stCondLst>
                                            <p:cond delay="499"/>
                                          </p:stCondLst>
                                        </p:cTn>
                                        <p:tgtEl>
                                          <p:spTgt spid="1229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291"/>
                                        </p:tgtEl>
                                        <p:attrNameLst>
                                          <p:attrName>style.visibility</p:attrName>
                                        </p:attrNameLst>
                                      </p:cBhvr>
                                      <p:to>
                                        <p:strVal val="visible"/>
                                      </p:to>
                                    </p:set>
                                    <p:animEffect transition="in" filter="blinds(horizontal)">
                                      <p:cBhvr>
                                        <p:cTn id="17"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9200" y="214314"/>
            <a:ext cx="7853394" cy="571480"/>
          </a:xfrm>
        </p:spPr>
        <p:txBody>
          <a:bodyPr/>
          <a:lstStyle/>
          <a:p>
            <a:r>
              <a:rPr lang="zh-CN" altLang="en-US" dirty="0" smtClean="0"/>
              <a:t>控制器重定向到控制器</a:t>
            </a:r>
            <a:r>
              <a:rPr lang="en-US" altLang="zh-CN" dirty="0" smtClean="0"/>
              <a:t>—</a:t>
            </a:r>
            <a:r>
              <a:rPr lang="zh-CN" altLang="en-US" dirty="0" smtClean="0"/>
              <a:t>无参数传递</a:t>
            </a:r>
            <a:endParaRPr lang="zh-CN" altLang="en-US" dirty="0"/>
          </a:p>
        </p:txBody>
      </p:sp>
      <p:sp>
        <p:nvSpPr>
          <p:cNvPr id="3" name="内容占位符 2"/>
          <p:cNvSpPr>
            <a:spLocks noGrp="1"/>
          </p:cNvSpPr>
          <p:nvPr>
            <p:ph idx="1"/>
          </p:nvPr>
        </p:nvSpPr>
        <p:spPr/>
        <p:txBody>
          <a:bodyPr/>
          <a:lstStyle/>
          <a:p>
            <a:r>
              <a:rPr lang="zh-CN" altLang="en-US" dirty="0" smtClean="0"/>
              <a:t>示例：控制器</a:t>
            </a:r>
            <a:r>
              <a:rPr lang="en-US" altLang="zh-CN" dirty="0" smtClean="0"/>
              <a:t>-</a:t>
            </a:r>
            <a:r>
              <a:rPr lang="zh-CN" altLang="en-US" dirty="0" smtClean="0"/>
              <a:t>控制器</a:t>
            </a:r>
            <a:r>
              <a:rPr lang="en-US" altLang="zh-CN" dirty="0" smtClean="0"/>
              <a:t>【</a:t>
            </a:r>
            <a:r>
              <a:rPr lang="zh-CN" altLang="en-US" dirty="0" smtClean="0"/>
              <a:t>无参传递</a:t>
            </a:r>
            <a:r>
              <a:rPr lang="en-US" altLang="zh-CN" dirty="0" smtClean="0"/>
              <a:t>】</a:t>
            </a:r>
            <a:endParaRPr lang="en-US" altLang="zh-CN" dirty="0" smtClean="0"/>
          </a:p>
          <a:p>
            <a:r>
              <a:rPr lang="zh-CN" altLang="en-US" dirty="0" smtClean="0"/>
              <a:t>第四步：新建相关</a:t>
            </a:r>
            <a:r>
              <a:rPr lang="en-US" altLang="zh-CN" dirty="0" smtClean="0"/>
              <a:t>JSP</a:t>
            </a:r>
            <a:r>
              <a:rPr lang="zh-CN" altLang="en-US" dirty="0" smtClean="0"/>
              <a:t>文件</a:t>
            </a:r>
            <a:endParaRPr lang="en-US" altLang="zh-CN" dirty="0" smtClean="0"/>
          </a:p>
        </p:txBody>
      </p:sp>
      <p:pic>
        <p:nvPicPr>
          <p:cNvPr id="13314" name="Picture 2"/>
          <p:cNvPicPr>
            <a:picLocks noChangeAspect="1" noChangeArrowheads="1"/>
          </p:cNvPicPr>
          <p:nvPr/>
        </p:nvPicPr>
        <p:blipFill>
          <a:blip r:embed="rId1"/>
          <a:srcRect/>
          <a:stretch>
            <a:fillRect/>
          </a:stretch>
        </p:blipFill>
        <p:spPr bwMode="auto">
          <a:xfrm>
            <a:off x="77739" y="2438400"/>
            <a:ext cx="8963025" cy="3752850"/>
          </a:xfrm>
          <a:prstGeom prst="rect">
            <a:avLst/>
          </a:prstGeom>
          <a:noFill/>
          <a:ln w="9525">
            <a:noFill/>
            <a:miter lim="800000"/>
            <a:headEnd/>
            <a:tailEnd/>
          </a:ln>
          <a:effectLst/>
        </p:spPr>
      </p:pic>
      <p:pic>
        <p:nvPicPr>
          <p:cNvPr id="13315" name="Picture 3"/>
          <p:cNvPicPr>
            <a:picLocks noChangeAspect="1" noChangeArrowheads="1"/>
          </p:cNvPicPr>
          <p:nvPr/>
        </p:nvPicPr>
        <p:blipFill>
          <a:blip r:embed="rId2"/>
          <a:srcRect/>
          <a:stretch>
            <a:fillRect/>
          </a:stretch>
        </p:blipFill>
        <p:spPr bwMode="auto">
          <a:xfrm>
            <a:off x="95250" y="2438400"/>
            <a:ext cx="8972550" cy="35814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blinds(horizontal)">
                                      <p:cBhvr>
                                        <p:cTn id="7" dur="500"/>
                                        <p:tgtEl>
                                          <p:spTgt spid="133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3314"/>
                                        </p:tgtEl>
                                      </p:cBhvr>
                                    </p:animEffect>
                                    <p:set>
                                      <p:cBhvr>
                                        <p:cTn id="12" dur="1" fill="hold">
                                          <p:stCondLst>
                                            <p:cond delay="499"/>
                                          </p:stCondLst>
                                        </p:cTn>
                                        <p:tgtEl>
                                          <p:spTgt spid="133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315"/>
                                        </p:tgtEl>
                                        <p:attrNameLst>
                                          <p:attrName>style.visibility</p:attrName>
                                        </p:attrNameLst>
                                      </p:cBhvr>
                                      <p:to>
                                        <p:strVal val="visible"/>
                                      </p:to>
                                    </p:set>
                                    <p:animEffect transition="in" filter="blinds(horizontal)">
                                      <p:cBhvr>
                                        <p:cTn id="17"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9200" y="214314"/>
            <a:ext cx="7853394" cy="571480"/>
          </a:xfrm>
        </p:spPr>
        <p:txBody>
          <a:bodyPr/>
          <a:lstStyle/>
          <a:p>
            <a:r>
              <a:rPr lang="zh-CN" altLang="en-US" dirty="0" smtClean="0"/>
              <a:t>控制器重定向到控制器</a:t>
            </a:r>
            <a:r>
              <a:rPr lang="en-US" altLang="zh-CN" dirty="0" smtClean="0"/>
              <a:t>—</a:t>
            </a:r>
            <a:r>
              <a:rPr lang="zh-CN" altLang="en-US" dirty="0" smtClean="0"/>
              <a:t>无参数传递</a:t>
            </a:r>
            <a:endParaRPr lang="zh-CN" altLang="en-US" dirty="0"/>
          </a:p>
        </p:txBody>
      </p:sp>
      <p:sp>
        <p:nvSpPr>
          <p:cNvPr id="3" name="内容占位符 2"/>
          <p:cNvSpPr>
            <a:spLocks noGrp="1"/>
          </p:cNvSpPr>
          <p:nvPr>
            <p:ph idx="1"/>
          </p:nvPr>
        </p:nvSpPr>
        <p:spPr/>
        <p:txBody>
          <a:bodyPr/>
          <a:lstStyle/>
          <a:p>
            <a:r>
              <a:rPr lang="zh-CN" altLang="en-US" dirty="0" smtClean="0"/>
              <a:t>示例：控制器</a:t>
            </a:r>
            <a:r>
              <a:rPr lang="en-US" altLang="zh-CN" dirty="0" smtClean="0"/>
              <a:t>-</a:t>
            </a:r>
            <a:r>
              <a:rPr lang="zh-CN" altLang="en-US" dirty="0" smtClean="0"/>
              <a:t>控制器</a:t>
            </a:r>
            <a:r>
              <a:rPr lang="en-US" altLang="zh-CN" dirty="0" smtClean="0"/>
              <a:t>【</a:t>
            </a:r>
            <a:r>
              <a:rPr lang="zh-CN" altLang="en-US" dirty="0" smtClean="0"/>
              <a:t>无参传递</a:t>
            </a:r>
            <a:r>
              <a:rPr lang="en-US" altLang="zh-CN" dirty="0" smtClean="0"/>
              <a:t>】</a:t>
            </a:r>
            <a:endParaRPr lang="en-US" altLang="zh-CN" dirty="0" smtClean="0"/>
          </a:p>
          <a:p>
            <a:r>
              <a:rPr lang="zh-CN" altLang="en-US" dirty="0" smtClean="0"/>
              <a:t>第五步：测试运行</a:t>
            </a:r>
            <a:endParaRPr lang="zh-CN" altLang="en-US" dirty="0"/>
          </a:p>
        </p:txBody>
      </p:sp>
      <p:pic>
        <p:nvPicPr>
          <p:cNvPr id="14339" name="Picture 3"/>
          <p:cNvPicPr>
            <a:picLocks noChangeAspect="1" noChangeArrowheads="1"/>
          </p:cNvPicPr>
          <p:nvPr/>
        </p:nvPicPr>
        <p:blipFill>
          <a:blip r:embed="rId1"/>
          <a:srcRect/>
          <a:stretch>
            <a:fillRect/>
          </a:stretch>
        </p:blipFill>
        <p:spPr bwMode="auto">
          <a:xfrm>
            <a:off x="0" y="2362200"/>
            <a:ext cx="4117898" cy="1295400"/>
          </a:xfrm>
          <a:prstGeom prst="rect">
            <a:avLst/>
          </a:prstGeom>
          <a:noFill/>
          <a:ln w="9525">
            <a:noFill/>
            <a:miter lim="800000"/>
            <a:headEnd/>
            <a:tailEnd/>
          </a:ln>
          <a:effectLst/>
        </p:spPr>
      </p:pic>
      <p:pic>
        <p:nvPicPr>
          <p:cNvPr id="14338" name="Picture 2"/>
          <p:cNvPicPr>
            <a:picLocks noChangeAspect="1" noChangeArrowheads="1"/>
          </p:cNvPicPr>
          <p:nvPr/>
        </p:nvPicPr>
        <p:blipFill>
          <a:blip r:embed="rId2"/>
          <a:srcRect/>
          <a:stretch>
            <a:fillRect/>
          </a:stretch>
        </p:blipFill>
        <p:spPr bwMode="auto">
          <a:xfrm>
            <a:off x="3181350" y="2638425"/>
            <a:ext cx="5962650" cy="4219575"/>
          </a:xfrm>
          <a:prstGeom prst="rect">
            <a:avLst/>
          </a:prstGeom>
          <a:noFill/>
          <a:ln w="9525">
            <a:noFill/>
            <a:miter lim="800000"/>
            <a:headEnd/>
            <a:tailEnd/>
          </a:ln>
          <a:effectLst/>
        </p:spPr>
      </p:pic>
      <p:sp>
        <p:nvSpPr>
          <p:cNvPr id="6" name="云形 5"/>
          <p:cNvSpPr/>
          <p:nvPr/>
        </p:nvSpPr>
        <p:spPr>
          <a:xfrm>
            <a:off x="838200" y="2667000"/>
            <a:ext cx="6858000" cy="2895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点击“提交”后，地址栏发生了变化，证明成功重定向到其他控制器</a:t>
            </a:r>
            <a:endParaRPr lang="zh-CN" altLang="en-US" sz="2800" b="1"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9200" y="214314"/>
            <a:ext cx="7853394" cy="571480"/>
          </a:xfrm>
        </p:spPr>
        <p:txBody>
          <a:bodyPr/>
          <a:lstStyle/>
          <a:p>
            <a:r>
              <a:rPr lang="zh-CN" altLang="en-US" dirty="0" smtClean="0"/>
              <a:t>控制器重定向到控制器</a:t>
            </a:r>
            <a:r>
              <a:rPr lang="en-US" altLang="zh-CN" dirty="0" smtClean="0"/>
              <a:t>—</a:t>
            </a:r>
            <a:r>
              <a:rPr lang="zh-CN" altLang="en-US" dirty="0" smtClean="0"/>
              <a:t>有参数传递</a:t>
            </a:r>
            <a:endParaRPr lang="zh-CN" altLang="en-US" dirty="0"/>
          </a:p>
        </p:txBody>
      </p:sp>
      <p:sp>
        <p:nvSpPr>
          <p:cNvPr id="3" name="内容占位符 2"/>
          <p:cNvSpPr>
            <a:spLocks noGrp="1"/>
          </p:cNvSpPr>
          <p:nvPr>
            <p:ph idx="1"/>
          </p:nvPr>
        </p:nvSpPr>
        <p:spPr/>
        <p:txBody>
          <a:bodyPr/>
          <a:lstStyle/>
          <a:p>
            <a:r>
              <a:rPr lang="zh-CN" altLang="en-US" dirty="0" smtClean="0"/>
              <a:t>控制器重定向到控制器，但需要传递参数</a:t>
            </a:r>
            <a:endParaRPr lang="en-US" altLang="zh-CN" dirty="0" smtClean="0"/>
          </a:p>
          <a:p>
            <a:r>
              <a:rPr lang="zh-CN" altLang="en-US" dirty="0" smtClean="0"/>
              <a:t>示例：上一例子程序进行修改</a:t>
            </a:r>
            <a:endParaRPr lang="zh-CN" altLang="en-US" dirty="0"/>
          </a:p>
        </p:txBody>
      </p:sp>
    </p:spTree>
  </p:cSld>
  <p:clrMapOvr>
    <a:masterClrMapping/>
  </p:clrMapOvr>
  <p:transition>
    <p:fad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9200" y="214314"/>
            <a:ext cx="7853394" cy="571480"/>
          </a:xfrm>
        </p:spPr>
        <p:txBody>
          <a:bodyPr/>
          <a:lstStyle/>
          <a:p>
            <a:r>
              <a:rPr lang="zh-CN" altLang="en-US" dirty="0" smtClean="0"/>
              <a:t>控制器重定向到控制器</a:t>
            </a:r>
            <a:r>
              <a:rPr lang="en-US" altLang="zh-CN" dirty="0" smtClean="0"/>
              <a:t>—</a:t>
            </a:r>
            <a:r>
              <a:rPr lang="zh-CN" altLang="en-US" dirty="0" smtClean="0"/>
              <a:t>有参数传递</a:t>
            </a:r>
            <a:endParaRPr lang="zh-CN" altLang="en-US" dirty="0"/>
          </a:p>
        </p:txBody>
      </p:sp>
      <p:sp>
        <p:nvSpPr>
          <p:cNvPr id="3" name="内容占位符 2"/>
          <p:cNvSpPr>
            <a:spLocks noGrp="1"/>
          </p:cNvSpPr>
          <p:nvPr>
            <p:ph idx="1"/>
          </p:nvPr>
        </p:nvSpPr>
        <p:spPr/>
        <p:txBody>
          <a:bodyPr/>
          <a:lstStyle/>
          <a:p>
            <a:r>
              <a:rPr lang="zh-CN" altLang="en-US" dirty="0" smtClean="0"/>
              <a:t>修改</a:t>
            </a:r>
            <a:r>
              <a:rPr lang="en-US" altLang="zh-CN" dirty="0" smtClean="0"/>
              <a:t>Login.java</a:t>
            </a:r>
            <a:r>
              <a:rPr lang="zh-CN" altLang="en-US" dirty="0" smtClean="0"/>
              <a:t>代码</a:t>
            </a:r>
            <a:endParaRPr lang="zh-CN" altLang="en-US" dirty="0"/>
          </a:p>
        </p:txBody>
      </p:sp>
      <p:pic>
        <p:nvPicPr>
          <p:cNvPr id="1026" name="Picture 2"/>
          <p:cNvPicPr>
            <a:picLocks noChangeAspect="1" noChangeArrowheads="1"/>
          </p:cNvPicPr>
          <p:nvPr/>
        </p:nvPicPr>
        <p:blipFill>
          <a:blip r:embed="rId1"/>
          <a:srcRect/>
          <a:stretch>
            <a:fillRect/>
          </a:stretch>
        </p:blipFill>
        <p:spPr bwMode="auto">
          <a:xfrm>
            <a:off x="0" y="2286000"/>
            <a:ext cx="9144000" cy="3192023"/>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9200" y="214314"/>
            <a:ext cx="7853394" cy="571480"/>
          </a:xfrm>
        </p:spPr>
        <p:txBody>
          <a:bodyPr/>
          <a:lstStyle/>
          <a:p>
            <a:r>
              <a:rPr lang="zh-CN" altLang="en-US" dirty="0" smtClean="0"/>
              <a:t>控制器重定向到控制器</a:t>
            </a:r>
            <a:r>
              <a:rPr lang="en-US" altLang="zh-CN" dirty="0" smtClean="0"/>
              <a:t>—</a:t>
            </a:r>
            <a:r>
              <a:rPr lang="zh-CN" altLang="en-US" dirty="0" smtClean="0"/>
              <a:t>有参数传递</a:t>
            </a:r>
            <a:endParaRPr lang="zh-CN" altLang="en-US" dirty="0"/>
          </a:p>
        </p:txBody>
      </p:sp>
      <p:sp>
        <p:nvSpPr>
          <p:cNvPr id="3" name="内容占位符 2"/>
          <p:cNvSpPr>
            <a:spLocks noGrp="1"/>
          </p:cNvSpPr>
          <p:nvPr>
            <p:ph idx="1"/>
          </p:nvPr>
        </p:nvSpPr>
        <p:spPr/>
        <p:txBody>
          <a:bodyPr/>
          <a:lstStyle/>
          <a:p>
            <a:r>
              <a:rPr lang="zh-CN" altLang="en-US" dirty="0" smtClean="0"/>
              <a:t>修改</a:t>
            </a:r>
            <a:r>
              <a:rPr lang="en-US" altLang="zh-CN" dirty="0" smtClean="0"/>
              <a:t>ListUsername.java</a:t>
            </a:r>
            <a:r>
              <a:rPr lang="zh-CN" altLang="en-US" dirty="0" smtClean="0"/>
              <a:t>代码</a:t>
            </a:r>
            <a:endParaRPr lang="zh-CN" altLang="en-US" dirty="0"/>
          </a:p>
        </p:txBody>
      </p:sp>
      <p:pic>
        <p:nvPicPr>
          <p:cNvPr id="2050" name="Picture 2"/>
          <p:cNvPicPr>
            <a:picLocks noChangeAspect="1" noChangeArrowheads="1"/>
          </p:cNvPicPr>
          <p:nvPr/>
        </p:nvPicPr>
        <p:blipFill>
          <a:blip r:embed="rId1"/>
          <a:srcRect/>
          <a:stretch>
            <a:fillRect/>
          </a:stretch>
        </p:blipFill>
        <p:spPr bwMode="auto">
          <a:xfrm>
            <a:off x="105696" y="1968462"/>
            <a:ext cx="8915400" cy="4737138"/>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9200" y="214314"/>
            <a:ext cx="7853394" cy="571480"/>
          </a:xfrm>
        </p:spPr>
        <p:txBody>
          <a:bodyPr/>
          <a:lstStyle/>
          <a:p>
            <a:r>
              <a:rPr lang="zh-CN" altLang="en-US" dirty="0" smtClean="0"/>
              <a:t>控制器重定向到控制器</a:t>
            </a:r>
            <a:r>
              <a:rPr lang="en-US" altLang="zh-CN" dirty="0" smtClean="0"/>
              <a:t>—</a:t>
            </a:r>
            <a:r>
              <a:rPr lang="zh-CN" altLang="en-US" dirty="0" smtClean="0"/>
              <a:t>有参数传递</a:t>
            </a:r>
            <a:endParaRPr lang="zh-CN" altLang="en-US" dirty="0"/>
          </a:p>
        </p:txBody>
      </p:sp>
      <p:sp>
        <p:nvSpPr>
          <p:cNvPr id="3" name="内容占位符 2"/>
          <p:cNvSpPr>
            <a:spLocks noGrp="1"/>
          </p:cNvSpPr>
          <p:nvPr>
            <p:ph idx="1"/>
          </p:nvPr>
        </p:nvSpPr>
        <p:spPr/>
        <p:txBody>
          <a:bodyPr/>
          <a:lstStyle/>
          <a:p>
            <a:r>
              <a:rPr lang="zh-CN" altLang="en-US" dirty="0" smtClean="0"/>
              <a:t>测试运行：</a:t>
            </a:r>
            <a:endParaRPr lang="zh-CN" altLang="en-US" dirty="0"/>
          </a:p>
        </p:txBody>
      </p:sp>
      <p:pic>
        <p:nvPicPr>
          <p:cNvPr id="3074" name="Picture 2"/>
          <p:cNvPicPr>
            <a:picLocks noChangeAspect="1" noChangeArrowheads="1"/>
          </p:cNvPicPr>
          <p:nvPr/>
        </p:nvPicPr>
        <p:blipFill>
          <a:blip r:embed="rId1"/>
          <a:srcRect/>
          <a:stretch>
            <a:fillRect/>
          </a:stretch>
        </p:blipFill>
        <p:spPr bwMode="auto">
          <a:xfrm>
            <a:off x="2133600" y="1981200"/>
            <a:ext cx="5057422" cy="18288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2"/>
          <a:srcRect/>
          <a:stretch>
            <a:fillRect/>
          </a:stretch>
        </p:blipFill>
        <p:spPr bwMode="auto">
          <a:xfrm>
            <a:off x="1524000" y="1933575"/>
            <a:ext cx="6515100" cy="492442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linds(horizontal)">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blinds(horizontal)">
                                      <p:cBhvr>
                                        <p:cTn id="12"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匹配</a:t>
            </a:r>
            <a:r>
              <a:rPr lang="en-US" altLang="zh-CN" dirty="0" smtClean="0"/>
              <a:t>URL</a:t>
            </a:r>
            <a:r>
              <a:rPr lang="zh-CN" altLang="en-US" dirty="0" smtClean="0"/>
              <a:t>路径执行指定控制器</a:t>
            </a:r>
            <a:endParaRPr lang="zh-CN" altLang="en-US" dirty="0"/>
          </a:p>
        </p:txBody>
      </p:sp>
      <p:sp>
        <p:nvSpPr>
          <p:cNvPr id="3" name="内容占位符 2"/>
          <p:cNvSpPr>
            <a:spLocks noGrp="1"/>
          </p:cNvSpPr>
          <p:nvPr>
            <p:ph idx="1"/>
          </p:nvPr>
        </p:nvSpPr>
        <p:spPr/>
        <p:txBody>
          <a:bodyPr/>
          <a:lstStyle/>
          <a:p>
            <a:r>
              <a:rPr lang="zh-CN" altLang="en-US" dirty="0" smtClean="0"/>
              <a:t>将指定</a:t>
            </a:r>
            <a:r>
              <a:rPr lang="en-US" altLang="zh-CN" dirty="0" smtClean="0"/>
              <a:t>URL</a:t>
            </a:r>
            <a:r>
              <a:rPr lang="zh-CN" altLang="en-US" dirty="0" smtClean="0"/>
              <a:t>模式的地址与指定访问控制器的路径进行关联与匹配，如果某一个访问控制器的</a:t>
            </a:r>
            <a:r>
              <a:rPr lang="en-US" altLang="zh-CN" dirty="0" smtClean="0"/>
              <a:t>URL</a:t>
            </a:r>
            <a:r>
              <a:rPr lang="zh-CN" altLang="en-US" dirty="0" smtClean="0"/>
              <a:t>与该</a:t>
            </a:r>
            <a:r>
              <a:rPr lang="en-US" altLang="zh-CN" dirty="0" smtClean="0"/>
              <a:t>URL</a:t>
            </a:r>
            <a:r>
              <a:rPr lang="zh-CN" altLang="en-US" dirty="0" smtClean="0"/>
              <a:t>模式进行匹配，则调用匹配的控制器。</a:t>
            </a:r>
            <a:endParaRPr lang="en-US" altLang="zh-CN" dirty="0" smtClean="0"/>
          </a:p>
          <a:p>
            <a:r>
              <a:rPr lang="zh-CN" altLang="en-US" dirty="0" smtClean="0"/>
              <a:t>示例：</a:t>
            </a:r>
            <a:r>
              <a:rPr lang="en-US" altLang="zh-CN" dirty="0" smtClean="0"/>
              <a:t>URL</a:t>
            </a:r>
            <a:r>
              <a:rPr lang="zh-CN" altLang="en-US" dirty="0" smtClean="0"/>
              <a:t>模式地址匹配执行指定控制器</a:t>
            </a:r>
            <a:endParaRPr lang="en-US" altLang="zh-CN" dirty="0" smtClean="0"/>
          </a:p>
          <a:p>
            <a:r>
              <a:rPr lang="zh-CN" altLang="en-US" dirty="0" smtClean="0"/>
              <a:t>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err="1" smtClean="0"/>
              <a:t>urlmatch</a:t>
            </a:r>
            <a:r>
              <a:rPr lang="zh-CN" altLang="en-US" dirty="0" smtClean="0"/>
              <a:t>，将</a:t>
            </a:r>
            <a:r>
              <a:rPr lang="en-US" altLang="zh-CN" dirty="0" smtClean="0"/>
              <a:t>Spring4MVC</a:t>
            </a:r>
            <a:r>
              <a:rPr lang="zh-CN" altLang="en-US" dirty="0" smtClean="0"/>
              <a:t>相关</a:t>
            </a:r>
            <a:r>
              <a:rPr lang="en-US" altLang="zh-CN" dirty="0" smtClean="0"/>
              <a:t>jar</a:t>
            </a:r>
            <a:r>
              <a:rPr lang="zh-CN" altLang="en-US" dirty="0" smtClean="0"/>
              <a:t>包拷贝到</a:t>
            </a:r>
            <a:r>
              <a:rPr lang="en-US" altLang="zh-CN" dirty="0" smtClean="0"/>
              <a:t>WEB-INF/lib</a:t>
            </a:r>
            <a:r>
              <a:rPr lang="zh-CN" altLang="en-US" dirty="0" smtClean="0"/>
              <a:t>下面；</a:t>
            </a:r>
            <a:endParaRPr lang="en-US" altLang="zh-CN" dirty="0" smtClean="0"/>
          </a:p>
          <a:p>
            <a:pPr lvl="1"/>
            <a:r>
              <a:rPr lang="zh-CN" altLang="en-US" dirty="0" smtClean="0"/>
              <a:t>第二步：新建包</a:t>
            </a:r>
            <a:r>
              <a:rPr lang="en-US" altLang="zh-CN" dirty="0" smtClean="0"/>
              <a:t>controller</a:t>
            </a:r>
            <a:r>
              <a:rPr lang="zh-CN" altLang="en-US" dirty="0" smtClean="0"/>
              <a:t>，包下新建</a:t>
            </a:r>
            <a:r>
              <a:rPr lang="en-US" altLang="zh-CN" dirty="0" smtClean="0"/>
              <a:t>2</a:t>
            </a:r>
            <a:r>
              <a:rPr lang="zh-CN" altLang="en-US" dirty="0" smtClean="0"/>
              <a:t>个测试控制器类</a:t>
            </a:r>
            <a:r>
              <a:rPr lang="en-US" altLang="zh-CN" dirty="0" smtClean="0"/>
              <a:t>URLMatchTest.java</a:t>
            </a:r>
            <a:r>
              <a:rPr lang="zh-CN" altLang="en-US" dirty="0" smtClean="0"/>
              <a:t>和</a:t>
            </a:r>
            <a:r>
              <a:rPr lang="en-US" altLang="zh-CN" dirty="0" smtClean="0"/>
              <a:t>URLMatchTest2.java</a:t>
            </a:r>
            <a:r>
              <a:rPr lang="zh-CN" altLang="en-US" dirty="0" smtClean="0"/>
              <a:t>；</a:t>
            </a:r>
            <a:endParaRPr lang="en-US" altLang="zh-CN" dirty="0" smtClean="0"/>
          </a:p>
          <a:p>
            <a:pPr lvl="1"/>
            <a:r>
              <a:rPr lang="zh-CN" altLang="en-US" dirty="0" smtClean="0"/>
              <a:t>第三步：配置</a:t>
            </a:r>
            <a:r>
              <a:rPr lang="en-US" altLang="zh-CN" dirty="0" smtClean="0"/>
              <a:t>web.xml</a:t>
            </a:r>
            <a:r>
              <a:rPr lang="zh-CN" altLang="en-US" dirty="0" smtClean="0"/>
              <a:t>和</a:t>
            </a:r>
            <a:r>
              <a:rPr lang="en-US" altLang="zh-CN" dirty="0" smtClean="0"/>
              <a:t>springMVC-servlet.xml</a:t>
            </a:r>
            <a:r>
              <a:rPr lang="zh-CN" altLang="en-US" dirty="0" smtClean="0"/>
              <a:t>文件；</a:t>
            </a:r>
            <a:endParaRPr lang="en-US" altLang="zh-CN" dirty="0" smtClean="0"/>
          </a:p>
          <a:p>
            <a:pPr lvl="1"/>
            <a:r>
              <a:rPr lang="zh-CN" altLang="en-US" dirty="0" smtClean="0"/>
              <a:t>第四步：测试运行。</a:t>
            </a:r>
            <a:endParaRPr lang="zh-CN" altLang="en-US" dirty="0"/>
          </a:p>
        </p:txBody>
      </p:sp>
    </p:spTree>
  </p:cSld>
  <p:clrMapOvr>
    <a:masterClrMapping/>
  </p:clrMapOvr>
  <p:transition>
    <p:fad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匹配</a:t>
            </a:r>
            <a:r>
              <a:rPr lang="en-US" altLang="zh-CN" dirty="0" smtClean="0"/>
              <a:t>URL</a:t>
            </a:r>
            <a:r>
              <a:rPr lang="zh-CN" altLang="en-US" dirty="0" smtClean="0"/>
              <a:t>路径执行指定控制器</a:t>
            </a:r>
            <a:endParaRPr lang="zh-CN" altLang="en-US" dirty="0"/>
          </a:p>
        </p:txBody>
      </p:sp>
      <p:sp>
        <p:nvSpPr>
          <p:cNvPr id="3" name="内容占位符 2"/>
          <p:cNvSpPr>
            <a:spLocks noGrp="1"/>
          </p:cNvSpPr>
          <p:nvPr>
            <p:ph idx="1"/>
          </p:nvPr>
        </p:nvSpPr>
        <p:spPr/>
        <p:txBody>
          <a:bodyPr/>
          <a:lstStyle/>
          <a:p>
            <a:r>
              <a:rPr lang="zh-CN" altLang="en-US" dirty="0" smtClean="0"/>
              <a:t>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err="1" smtClean="0"/>
              <a:t>urlmatch</a:t>
            </a:r>
            <a:r>
              <a:rPr lang="zh-CN" altLang="en-US" dirty="0" smtClean="0"/>
              <a:t>，将</a:t>
            </a:r>
            <a:r>
              <a:rPr lang="en-US" altLang="zh-CN" dirty="0" smtClean="0"/>
              <a:t>Spring4MVC</a:t>
            </a:r>
            <a:r>
              <a:rPr lang="zh-CN" altLang="en-US" dirty="0" smtClean="0"/>
              <a:t>相关</a:t>
            </a:r>
            <a:r>
              <a:rPr lang="en-US" altLang="zh-CN" dirty="0" smtClean="0"/>
              <a:t>jar</a:t>
            </a:r>
            <a:r>
              <a:rPr lang="zh-CN" altLang="en-US" dirty="0" smtClean="0"/>
              <a:t>包拷贝到</a:t>
            </a:r>
            <a:r>
              <a:rPr lang="en-US" altLang="zh-CN" dirty="0" smtClean="0"/>
              <a:t>WEB-INF/lib</a:t>
            </a:r>
            <a:r>
              <a:rPr lang="zh-CN" altLang="en-US" dirty="0" smtClean="0"/>
              <a:t>下面；</a:t>
            </a:r>
            <a:endParaRPr lang="en-US" altLang="zh-CN" dirty="0" smtClean="0"/>
          </a:p>
        </p:txBody>
      </p:sp>
      <p:pic>
        <p:nvPicPr>
          <p:cNvPr id="4098" name="Picture 2"/>
          <p:cNvPicPr>
            <a:picLocks noChangeAspect="1" noChangeArrowheads="1"/>
          </p:cNvPicPr>
          <p:nvPr/>
        </p:nvPicPr>
        <p:blipFill>
          <a:blip r:embed="rId1"/>
          <a:srcRect/>
          <a:stretch>
            <a:fillRect/>
          </a:stretch>
        </p:blipFill>
        <p:spPr bwMode="auto">
          <a:xfrm>
            <a:off x="2590800" y="605868"/>
            <a:ext cx="2895600" cy="625213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linds(horizontal)">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463550"/>
            <a:ext cx="8229600" cy="765175"/>
          </a:xfrm>
        </p:spPr>
        <p:txBody>
          <a:bodyPr>
            <a:spAutoFit/>
          </a:bodyPr>
          <a:lstStyle/>
          <a:p>
            <a:r>
              <a:rPr lang="en-US"/>
              <a:t>项目结构</a:t>
            </a:r>
            <a:endParaRPr lang="en-US"/>
          </a:p>
        </p:txBody>
      </p:sp>
      <p:sp>
        <p:nvSpPr>
          <p:cNvPr id="18435" name="Rectangle 3"/>
          <p:cNvSpPr>
            <a:spLocks noGrp="1" noChangeArrowheads="1"/>
          </p:cNvSpPr>
          <p:nvPr>
            <p:ph idx="1"/>
          </p:nvPr>
        </p:nvSpPr>
        <p:spPr/>
        <p:txBody>
          <a:bodyPr/>
          <a:lstStyle/>
          <a:p>
            <a:r>
              <a:rPr lang="en-US"/>
              <a:t> </a:t>
            </a:r>
            <a:endParaRPr lang="ru-RU" altLang="en-US"/>
          </a:p>
        </p:txBody>
      </p:sp>
      <p:pic>
        <p:nvPicPr>
          <p:cNvPr id="18436" name="Picture 4" descr="Cover"/>
          <p:cNvPicPr>
            <a:picLocks noChangeAspect="1" noChangeArrowheads="1"/>
          </p:cNvPicPr>
          <p:nvPr/>
        </p:nvPicPr>
        <p:blipFill>
          <a:blip r:embed="rId1"/>
          <a:srcRect/>
          <a:stretch>
            <a:fillRect/>
          </a:stretch>
        </p:blipFill>
        <p:spPr bwMode="auto">
          <a:xfrm>
            <a:off x="900113" y="1600200"/>
            <a:ext cx="7343775" cy="4524375"/>
          </a:xfrm>
          <a:prstGeom prst="rect">
            <a:avLst/>
          </a:prstGeom>
          <a:noFill/>
          <a:ln w="9525">
            <a:noFill/>
            <a:miter lim="800000"/>
            <a:headEnd/>
            <a:tailEnd/>
          </a:ln>
        </p:spPr>
      </p:pic>
    </p:spTree>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匹配</a:t>
            </a:r>
            <a:r>
              <a:rPr lang="en-US" altLang="zh-CN" dirty="0" smtClean="0"/>
              <a:t>URL</a:t>
            </a:r>
            <a:r>
              <a:rPr lang="zh-CN" altLang="en-US" dirty="0" smtClean="0"/>
              <a:t>路径执行指定控制器</a:t>
            </a:r>
            <a:endParaRPr lang="zh-CN" altLang="en-US" dirty="0"/>
          </a:p>
        </p:txBody>
      </p:sp>
      <p:sp>
        <p:nvSpPr>
          <p:cNvPr id="3" name="内容占位符 2"/>
          <p:cNvSpPr>
            <a:spLocks noGrp="1"/>
          </p:cNvSpPr>
          <p:nvPr>
            <p:ph idx="1"/>
          </p:nvPr>
        </p:nvSpPr>
        <p:spPr/>
        <p:txBody>
          <a:bodyPr/>
          <a:lstStyle/>
          <a:p>
            <a:r>
              <a:rPr lang="zh-CN" altLang="en-US" dirty="0" smtClean="0"/>
              <a:t>步骤：</a:t>
            </a:r>
            <a:endParaRPr lang="en-US" altLang="zh-CN" dirty="0" smtClean="0"/>
          </a:p>
          <a:p>
            <a:pPr lvl="1"/>
            <a:r>
              <a:rPr lang="zh-CN" altLang="en-US" dirty="0" smtClean="0"/>
              <a:t>第二步：新建包</a:t>
            </a:r>
            <a:r>
              <a:rPr lang="en-US" altLang="zh-CN" dirty="0" smtClean="0"/>
              <a:t>controller</a:t>
            </a:r>
            <a:r>
              <a:rPr lang="zh-CN" altLang="en-US" dirty="0" smtClean="0"/>
              <a:t>，包下新建</a:t>
            </a:r>
            <a:r>
              <a:rPr lang="en-US" altLang="zh-CN" dirty="0" smtClean="0"/>
              <a:t>2</a:t>
            </a:r>
            <a:r>
              <a:rPr lang="zh-CN" altLang="en-US" dirty="0" smtClean="0"/>
              <a:t>个测试控制器类</a:t>
            </a:r>
            <a:r>
              <a:rPr lang="en-US" altLang="zh-CN" dirty="0" smtClean="0"/>
              <a:t>URLMatchTest.java</a:t>
            </a:r>
            <a:r>
              <a:rPr lang="zh-CN" altLang="en-US" dirty="0" smtClean="0"/>
              <a:t>和</a:t>
            </a:r>
            <a:r>
              <a:rPr lang="en-US" altLang="zh-CN" dirty="0" smtClean="0"/>
              <a:t>URLMatchTest2.java</a:t>
            </a:r>
            <a:r>
              <a:rPr lang="zh-CN" altLang="en-US" dirty="0" smtClean="0"/>
              <a:t>；</a:t>
            </a:r>
            <a:endParaRPr lang="en-US" altLang="zh-CN" dirty="0" smtClean="0"/>
          </a:p>
        </p:txBody>
      </p:sp>
      <p:grpSp>
        <p:nvGrpSpPr>
          <p:cNvPr id="8" name="组合 7"/>
          <p:cNvGrpSpPr/>
          <p:nvPr/>
        </p:nvGrpSpPr>
        <p:grpSpPr>
          <a:xfrm>
            <a:off x="609600" y="76200"/>
            <a:ext cx="7924800" cy="6553199"/>
            <a:chOff x="0" y="1"/>
            <a:chExt cx="7924800" cy="6553199"/>
          </a:xfrm>
        </p:grpSpPr>
        <p:pic>
          <p:nvPicPr>
            <p:cNvPr id="5123" name="Picture 3"/>
            <p:cNvPicPr>
              <a:picLocks noChangeAspect="1" noChangeArrowheads="1"/>
            </p:cNvPicPr>
            <p:nvPr/>
          </p:nvPicPr>
          <p:blipFill>
            <a:blip r:embed="rId1"/>
            <a:srcRect/>
            <a:stretch>
              <a:fillRect/>
            </a:stretch>
          </p:blipFill>
          <p:spPr bwMode="auto">
            <a:xfrm>
              <a:off x="0" y="1"/>
              <a:ext cx="7924800" cy="4570510"/>
            </a:xfrm>
            <a:prstGeom prst="rect">
              <a:avLst/>
            </a:prstGeom>
            <a:noFill/>
            <a:ln w="9525">
              <a:noFill/>
              <a:miter lim="800000"/>
              <a:headEnd/>
              <a:tailEnd/>
            </a:ln>
            <a:effectLst/>
          </p:spPr>
        </p:pic>
        <p:pic>
          <p:nvPicPr>
            <p:cNvPr id="5124" name="Picture 4"/>
            <p:cNvPicPr>
              <a:picLocks noChangeAspect="1" noChangeArrowheads="1"/>
            </p:cNvPicPr>
            <p:nvPr/>
          </p:nvPicPr>
          <p:blipFill>
            <a:blip r:embed="rId2"/>
            <a:srcRect/>
            <a:stretch>
              <a:fillRect/>
            </a:stretch>
          </p:blipFill>
          <p:spPr bwMode="auto">
            <a:xfrm>
              <a:off x="0" y="4572000"/>
              <a:ext cx="7924800" cy="1981200"/>
            </a:xfrm>
            <a:prstGeom prst="rect">
              <a:avLst/>
            </a:prstGeom>
            <a:noFill/>
            <a:ln w="9525">
              <a:noFill/>
              <a:miter lim="800000"/>
              <a:headEnd/>
              <a:tailEnd/>
            </a:ln>
            <a:effectLst/>
          </p:spPr>
        </p:pic>
      </p:grpSp>
      <p:pic>
        <p:nvPicPr>
          <p:cNvPr id="5125" name="Picture 5"/>
          <p:cNvPicPr>
            <a:picLocks noChangeAspect="1" noChangeArrowheads="1"/>
          </p:cNvPicPr>
          <p:nvPr/>
        </p:nvPicPr>
        <p:blipFill>
          <a:blip r:embed="rId3"/>
          <a:srcRect/>
          <a:stretch>
            <a:fillRect/>
          </a:stretch>
        </p:blipFill>
        <p:spPr bwMode="auto">
          <a:xfrm>
            <a:off x="57448" y="2631358"/>
            <a:ext cx="9010352" cy="422664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125"/>
                                        </p:tgtEl>
                                        <p:attrNameLst>
                                          <p:attrName>style.visibility</p:attrName>
                                        </p:attrNameLst>
                                      </p:cBhvr>
                                      <p:to>
                                        <p:strVal val="visible"/>
                                      </p:to>
                                    </p:set>
                                    <p:animEffect transition="in" filter="blinds(horizontal)">
                                      <p:cBhvr>
                                        <p:cTn id="17"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匹配</a:t>
            </a:r>
            <a:r>
              <a:rPr lang="en-US" altLang="zh-CN" dirty="0" smtClean="0"/>
              <a:t>URL</a:t>
            </a:r>
            <a:r>
              <a:rPr lang="zh-CN" altLang="en-US" dirty="0" smtClean="0"/>
              <a:t>路径执行指定控制器</a:t>
            </a:r>
            <a:endParaRPr lang="zh-CN" altLang="en-US" dirty="0"/>
          </a:p>
        </p:txBody>
      </p:sp>
      <p:sp>
        <p:nvSpPr>
          <p:cNvPr id="3" name="内容占位符 2"/>
          <p:cNvSpPr>
            <a:spLocks noGrp="1"/>
          </p:cNvSpPr>
          <p:nvPr>
            <p:ph idx="1"/>
          </p:nvPr>
        </p:nvSpPr>
        <p:spPr/>
        <p:txBody>
          <a:bodyPr/>
          <a:lstStyle/>
          <a:p>
            <a:r>
              <a:rPr lang="zh-CN" altLang="en-US" dirty="0" smtClean="0"/>
              <a:t>步骤：</a:t>
            </a:r>
            <a:endParaRPr lang="en-US" altLang="zh-CN" dirty="0" smtClean="0"/>
          </a:p>
          <a:p>
            <a:pPr lvl="1"/>
            <a:r>
              <a:rPr lang="zh-CN" altLang="en-US" dirty="0" smtClean="0"/>
              <a:t>第三步：配置</a:t>
            </a:r>
            <a:r>
              <a:rPr lang="en-US" altLang="zh-CN" dirty="0" smtClean="0"/>
              <a:t>web.xml</a:t>
            </a:r>
            <a:r>
              <a:rPr lang="zh-CN" altLang="en-US" dirty="0" smtClean="0"/>
              <a:t>和</a:t>
            </a:r>
            <a:r>
              <a:rPr lang="en-US" altLang="zh-CN" dirty="0" smtClean="0"/>
              <a:t>springMVC-servlet.xml</a:t>
            </a:r>
            <a:r>
              <a:rPr lang="zh-CN" altLang="en-US" dirty="0" smtClean="0"/>
              <a:t>文件；</a:t>
            </a:r>
            <a:endParaRPr lang="en-US" altLang="zh-CN" dirty="0" smtClean="0"/>
          </a:p>
        </p:txBody>
      </p:sp>
      <p:pic>
        <p:nvPicPr>
          <p:cNvPr id="6146" name="Picture 2"/>
          <p:cNvPicPr>
            <a:picLocks noChangeAspect="1" noChangeArrowheads="1"/>
          </p:cNvPicPr>
          <p:nvPr/>
        </p:nvPicPr>
        <p:blipFill>
          <a:blip r:embed="rId1"/>
          <a:srcRect/>
          <a:stretch>
            <a:fillRect/>
          </a:stretch>
        </p:blipFill>
        <p:spPr bwMode="auto">
          <a:xfrm>
            <a:off x="0" y="2362200"/>
            <a:ext cx="9143999" cy="4102979"/>
          </a:xfrm>
          <a:prstGeom prst="rect">
            <a:avLst/>
          </a:prstGeom>
          <a:noFill/>
          <a:ln w="9525">
            <a:noFill/>
            <a:miter lim="800000"/>
            <a:headEnd/>
            <a:tailEnd/>
          </a:ln>
          <a:effectLst/>
        </p:spPr>
      </p:pic>
      <p:pic>
        <p:nvPicPr>
          <p:cNvPr id="6147" name="Picture 3"/>
          <p:cNvPicPr>
            <a:picLocks noChangeAspect="1" noChangeArrowheads="1"/>
          </p:cNvPicPr>
          <p:nvPr/>
        </p:nvPicPr>
        <p:blipFill>
          <a:blip r:embed="rId2"/>
          <a:srcRect/>
          <a:stretch>
            <a:fillRect/>
          </a:stretch>
        </p:blipFill>
        <p:spPr bwMode="auto">
          <a:xfrm>
            <a:off x="0" y="2362200"/>
            <a:ext cx="9144000" cy="3161944"/>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blinds(horizontal)">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6146"/>
                                        </p:tgtEl>
                                      </p:cBhvr>
                                    </p:animEffect>
                                    <p:set>
                                      <p:cBhvr>
                                        <p:cTn id="12" dur="1" fill="hold">
                                          <p:stCondLst>
                                            <p:cond delay="499"/>
                                          </p:stCondLst>
                                        </p:cTn>
                                        <p:tgtEl>
                                          <p:spTgt spid="61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147"/>
                                        </p:tgtEl>
                                        <p:attrNameLst>
                                          <p:attrName>style.visibility</p:attrName>
                                        </p:attrNameLst>
                                      </p:cBhvr>
                                      <p:to>
                                        <p:strVal val="visible"/>
                                      </p:to>
                                    </p:set>
                                    <p:animEffect transition="in" filter="blinds(horizontal)">
                                      <p:cBhvr>
                                        <p:cTn id="17"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匹配</a:t>
            </a:r>
            <a:r>
              <a:rPr lang="en-US" altLang="zh-CN" dirty="0" smtClean="0"/>
              <a:t>URL</a:t>
            </a:r>
            <a:r>
              <a:rPr lang="zh-CN" altLang="en-US" dirty="0" smtClean="0"/>
              <a:t>路径执行指定控制器</a:t>
            </a:r>
            <a:endParaRPr lang="zh-CN" altLang="en-US" dirty="0"/>
          </a:p>
        </p:txBody>
      </p:sp>
      <p:sp>
        <p:nvSpPr>
          <p:cNvPr id="3" name="内容占位符 2"/>
          <p:cNvSpPr>
            <a:spLocks noGrp="1"/>
          </p:cNvSpPr>
          <p:nvPr>
            <p:ph idx="1"/>
          </p:nvPr>
        </p:nvSpPr>
        <p:spPr/>
        <p:txBody>
          <a:bodyPr/>
          <a:lstStyle/>
          <a:p>
            <a:r>
              <a:rPr lang="zh-CN" altLang="en-US" dirty="0" smtClean="0"/>
              <a:t>步骤：</a:t>
            </a:r>
            <a:endParaRPr lang="en-US" altLang="zh-CN" dirty="0" smtClean="0"/>
          </a:p>
          <a:p>
            <a:pPr lvl="1"/>
            <a:r>
              <a:rPr lang="zh-CN" altLang="en-US" dirty="0" smtClean="0"/>
              <a:t>第四步：测试运行</a:t>
            </a:r>
            <a:endParaRPr lang="zh-CN" altLang="en-US" dirty="0"/>
          </a:p>
        </p:txBody>
      </p:sp>
      <p:pic>
        <p:nvPicPr>
          <p:cNvPr id="7170" name="Picture 2"/>
          <p:cNvPicPr>
            <a:picLocks noChangeAspect="1" noChangeArrowheads="1"/>
          </p:cNvPicPr>
          <p:nvPr/>
        </p:nvPicPr>
        <p:blipFill>
          <a:blip r:embed="rId1"/>
          <a:srcRect/>
          <a:stretch>
            <a:fillRect/>
          </a:stretch>
        </p:blipFill>
        <p:spPr bwMode="auto">
          <a:xfrm>
            <a:off x="990600" y="2286000"/>
            <a:ext cx="6747120" cy="3962400"/>
          </a:xfrm>
          <a:prstGeom prst="rect">
            <a:avLst/>
          </a:prstGeom>
          <a:noFill/>
          <a:ln w="9525">
            <a:noFill/>
            <a:miter lim="800000"/>
            <a:headEnd/>
            <a:tailEnd/>
          </a:ln>
          <a:effectLst/>
        </p:spPr>
      </p:pic>
      <p:pic>
        <p:nvPicPr>
          <p:cNvPr id="7171" name="Picture 3"/>
          <p:cNvPicPr>
            <a:picLocks noChangeAspect="1" noChangeArrowheads="1"/>
          </p:cNvPicPr>
          <p:nvPr/>
        </p:nvPicPr>
        <p:blipFill>
          <a:blip r:embed="rId2"/>
          <a:srcRect/>
          <a:stretch>
            <a:fillRect/>
          </a:stretch>
        </p:blipFill>
        <p:spPr bwMode="auto">
          <a:xfrm>
            <a:off x="914400" y="2285999"/>
            <a:ext cx="6858000" cy="4226733"/>
          </a:xfrm>
          <a:prstGeom prst="rect">
            <a:avLst/>
          </a:prstGeom>
          <a:noFill/>
          <a:ln w="9525">
            <a:noFill/>
            <a:miter lim="800000"/>
            <a:headEnd/>
            <a:tailEnd/>
          </a:ln>
          <a:effectLst/>
        </p:spPr>
      </p:pic>
      <p:pic>
        <p:nvPicPr>
          <p:cNvPr id="7172" name="Picture 4"/>
          <p:cNvPicPr>
            <a:picLocks noChangeAspect="1" noChangeArrowheads="1"/>
          </p:cNvPicPr>
          <p:nvPr/>
        </p:nvPicPr>
        <p:blipFill>
          <a:blip r:embed="rId3"/>
          <a:srcRect/>
          <a:stretch>
            <a:fillRect/>
          </a:stretch>
        </p:blipFill>
        <p:spPr bwMode="auto">
          <a:xfrm>
            <a:off x="914400" y="2230444"/>
            <a:ext cx="6858000" cy="4398956"/>
          </a:xfrm>
          <a:prstGeom prst="rect">
            <a:avLst/>
          </a:prstGeom>
          <a:noFill/>
          <a:ln w="9525">
            <a:noFill/>
            <a:miter lim="800000"/>
            <a:headEnd/>
            <a:tailEnd/>
          </a:ln>
          <a:effectLst/>
        </p:spPr>
      </p:pic>
      <p:pic>
        <p:nvPicPr>
          <p:cNvPr id="7173" name="Picture 5"/>
          <p:cNvPicPr>
            <a:picLocks noChangeAspect="1" noChangeArrowheads="1"/>
          </p:cNvPicPr>
          <p:nvPr/>
        </p:nvPicPr>
        <p:blipFill>
          <a:blip r:embed="rId4"/>
          <a:srcRect/>
          <a:stretch>
            <a:fillRect/>
          </a:stretch>
        </p:blipFill>
        <p:spPr bwMode="auto">
          <a:xfrm>
            <a:off x="914400" y="2209799"/>
            <a:ext cx="6858000" cy="438689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linds(horizontal)">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blinds(horizontal)">
                                      <p:cBhvr>
                                        <p:cTn id="12" dur="500"/>
                                        <p:tgtEl>
                                          <p:spTgt spid="717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blinds(horizontal)">
                                      <p:cBhvr>
                                        <p:cTn id="17" dur="500"/>
                                        <p:tgtEl>
                                          <p:spTgt spid="717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73"/>
                                        </p:tgtEl>
                                        <p:attrNameLst>
                                          <p:attrName>style.visibility</p:attrName>
                                        </p:attrNameLst>
                                      </p:cBhvr>
                                      <p:to>
                                        <p:strVal val="visible"/>
                                      </p:to>
                                    </p:set>
                                    <p:animEffect transition="in" filter="blinds(horizontal)">
                                      <p:cBhvr>
                                        <p:cTn id="22"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服务器端获取</a:t>
            </a:r>
            <a:r>
              <a:rPr lang="en-US" altLang="zh-CN" dirty="0" smtClean="0"/>
              <a:t>JSON</a:t>
            </a:r>
            <a:r>
              <a:rPr lang="zh-CN" altLang="en-US" dirty="0" smtClean="0"/>
              <a:t>字符串</a:t>
            </a:r>
            <a:r>
              <a:rPr lang="en-US" altLang="zh-CN" dirty="0" smtClean="0"/>
              <a:t>-</a:t>
            </a:r>
            <a:r>
              <a:rPr lang="zh-CN" altLang="en-US" dirty="0" smtClean="0"/>
              <a:t>方式</a:t>
            </a:r>
            <a:r>
              <a:rPr lang="en-US" altLang="zh-CN" dirty="0" smtClean="0"/>
              <a:t>1</a:t>
            </a:r>
            <a:endParaRPr lang="zh-CN" altLang="en-US" dirty="0"/>
          </a:p>
        </p:txBody>
      </p:sp>
      <p:sp>
        <p:nvSpPr>
          <p:cNvPr id="3" name="内容占位符 2"/>
          <p:cNvSpPr>
            <a:spLocks noGrp="1"/>
          </p:cNvSpPr>
          <p:nvPr>
            <p:ph idx="1"/>
          </p:nvPr>
        </p:nvSpPr>
        <p:spPr>
          <a:xfrm>
            <a:off x="457200" y="1295400"/>
            <a:ext cx="8229600" cy="4929222"/>
          </a:xfrm>
        </p:spPr>
        <p:txBody>
          <a:bodyPr>
            <a:normAutofit lnSpcReduction="10000"/>
          </a:bodyPr>
          <a:lstStyle/>
          <a:p>
            <a:r>
              <a:rPr lang="zh-CN" altLang="en-US" dirty="0" smtClean="0"/>
              <a:t>服务器端获取来自客户端发送的</a:t>
            </a:r>
            <a:r>
              <a:rPr lang="en-US" altLang="zh-CN" dirty="0" smtClean="0"/>
              <a:t>JSON</a:t>
            </a:r>
            <a:r>
              <a:rPr lang="zh-CN" altLang="en-US" dirty="0" smtClean="0"/>
              <a:t>字符串，如何将</a:t>
            </a:r>
            <a:r>
              <a:rPr lang="en-US" altLang="zh-CN" dirty="0" smtClean="0"/>
              <a:t>JSON</a:t>
            </a:r>
            <a:r>
              <a:rPr lang="zh-CN" altLang="en-US" dirty="0" smtClean="0"/>
              <a:t>字符串转换为</a:t>
            </a:r>
            <a:r>
              <a:rPr lang="en-US" altLang="zh-CN" dirty="0" smtClean="0"/>
              <a:t>JSON</a:t>
            </a:r>
            <a:r>
              <a:rPr lang="zh-CN" altLang="en-US" dirty="0" smtClean="0"/>
              <a:t>对象并获取其中属性值。</a:t>
            </a:r>
            <a:endParaRPr lang="en-US" altLang="zh-CN" dirty="0" smtClean="0"/>
          </a:p>
          <a:p>
            <a:r>
              <a:rPr lang="zh-CN" altLang="en-US" dirty="0" smtClean="0"/>
              <a:t>示例：</a:t>
            </a:r>
            <a:r>
              <a:rPr lang="en-US" altLang="zh-CN" dirty="0" smtClean="0"/>
              <a:t>JSON</a:t>
            </a:r>
            <a:r>
              <a:rPr lang="zh-CN" altLang="en-US" dirty="0" smtClean="0"/>
              <a:t>字符串</a:t>
            </a:r>
            <a:r>
              <a:rPr lang="en-US" altLang="zh-CN" dirty="0" smtClean="0"/>
              <a:t>-</a:t>
            </a:r>
            <a:r>
              <a:rPr lang="zh-CN" altLang="en-US" dirty="0" smtClean="0"/>
              <a:t>对象</a:t>
            </a:r>
            <a:r>
              <a:rPr lang="en-US" altLang="zh-CN" dirty="0" smtClean="0"/>
              <a:t>-</a:t>
            </a:r>
            <a:r>
              <a:rPr lang="zh-CN" altLang="en-US" dirty="0" smtClean="0"/>
              <a:t>属性</a:t>
            </a:r>
            <a:endParaRPr lang="en-US" altLang="zh-CN" dirty="0" smtClean="0"/>
          </a:p>
          <a:p>
            <a:r>
              <a:rPr lang="zh-CN" altLang="en-US" dirty="0" smtClean="0"/>
              <a:t>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err="1" smtClean="0"/>
              <a:t>serverGetJSON</a:t>
            </a:r>
            <a:r>
              <a:rPr lang="zh-CN" altLang="en-US" dirty="0" smtClean="0"/>
              <a:t>，并添加依赖</a:t>
            </a:r>
            <a:r>
              <a:rPr lang="en-US" altLang="zh-CN" dirty="0" smtClean="0"/>
              <a:t>jar</a:t>
            </a:r>
            <a:r>
              <a:rPr lang="zh-CN" altLang="en-US" dirty="0" smtClean="0"/>
              <a:t>包；</a:t>
            </a:r>
            <a:endParaRPr lang="en-US" altLang="zh-CN" dirty="0" smtClean="0"/>
          </a:p>
          <a:p>
            <a:pPr lvl="1"/>
            <a:r>
              <a:rPr lang="zh-CN" altLang="en-US" dirty="0" smtClean="0"/>
              <a:t>第二步：配置文件</a:t>
            </a:r>
            <a:r>
              <a:rPr lang="en-US" altLang="zh-CN" dirty="0" smtClean="0"/>
              <a:t>web.xml</a:t>
            </a:r>
            <a:r>
              <a:rPr lang="zh-CN" altLang="en-US" dirty="0" smtClean="0"/>
              <a:t>和</a:t>
            </a:r>
            <a:r>
              <a:rPr lang="en-US" altLang="zh-CN" dirty="0" smtClean="0"/>
              <a:t>springMVC-servlet.xml</a:t>
            </a:r>
            <a:r>
              <a:rPr lang="zh-CN" altLang="en-US" dirty="0" smtClean="0"/>
              <a:t>；</a:t>
            </a:r>
            <a:endParaRPr lang="en-US" altLang="zh-CN" dirty="0" smtClean="0"/>
          </a:p>
          <a:p>
            <a:pPr lvl="1"/>
            <a:r>
              <a:rPr lang="zh-CN" altLang="en-US" dirty="0" smtClean="0"/>
              <a:t>第三步：新建</a:t>
            </a:r>
            <a:r>
              <a:rPr lang="en-US" altLang="zh-CN" dirty="0" err="1" smtClean="0"/>
              <a:t>jsp</a:t>
            </a:r>
            <a:r>
              <a:rPr lang="zh-CN" altLang="en-US" dirty="0" smtClean="0"/>
              <a:t>文件和引入</a:t>
            </a:r>
            <a:r>
              <a:rPr lang="en-US" altLang="zh-CN" dirty="0" smtClean="0"/>
              <a:t>2</a:t>
            </a:r>
            <a:r>
              <a:rPr lang="zh-CN" altLang="en-US" dirty="0" smtClean="0"/>
              <a:t>个</a:t>
            </a:r>
            <a:r>
              <a:rPr lang="en-US" altLang="zh-CN" dirty="0" err="1" smtClean="0"/>
              <a:t>js</a:t>
            </a:r>
            <a:r>
              <a:rPr lang="zh-CN" altLang="en-US" dirty="0" smtClean="0"/>
              <a:t>文件；</a:t>
            </a:r>
            <a:endParaRPr lang="en-US" altLang="zh-CN" dirty="0" smtClean="0"/>
          </a:p>
          <a:p>
            <a:pPr lvl="1"/>
            <a:r>
              <a:rPr lang="zh-CN" altLang="en-US" dirty="0" smtClean="0"/>
              <a:t>第四步：编写控制器</a:t>
            </a:r>
            <a:endParaRPr lang="en-US" altLang="zh-CN" dirty="0" smtClean="0"/>
          </a:p>
          <a:p>
            <a:pPr lvl="1"/>
            <a:r>
              <a:rPr lang="zh-CN" altLang="en-US" dirty="0" smtClean="0"/>
              <a:t>第五步：测试运行。</a:t>
            </a:r>
            <a:endParaRPr lang="zh-CN" altLang="en-US" dirty="0"/>
          </a:p>
        </p:txBody>
      </p:sp>
    </p:spTree>
  </p:cSld>
  <p:clrMapOvr>
    <a:masterClrMapping/>
  </p:clrMapOvr>
  <p:transition>
    <p:fad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服务器端获取</a:t>
            </a:r>
            <a:r>
              <a:rPr lang="en-US" altLang="zh-CN" dirty="0" smtClean="0"/>
              <a:t>JSON</a:t>
            </a:r>
            <a:r>
              <a:rPr lang="zh-CN" altLang="en-US" dirty="0" smtClean="0"/>
              <a:t>字符串</a:t>
            </a:r>
            <a:r>
              <a:rPr lang="en-US" altLang="zh-CN" dirty="0" smtClean="0"/>
              <a:t>-</a:t>
            </a:r>
            <a:r>
              <a:rPr lang="zh-CN" altLang="en-US" dirty="0" smtClean="0"/>
              <a:t>方式</a:t>
            </a:r>
            <a:r>
              <a:rPr lang="en-US" altLang="zh-CN" dirty="0" smtClean="0"/>
              <a:t>1</a:t>
            </a:r>
            <a:endParaRPr lang="zh-CN" altLang="en-US" dirty="0"/>
          </a:p>
        </p:txBody>
      </p:sp>
      <p:sp>
        <p:nvSpPr>
          <p:cNvPr id="3" name="内容占位符 2"/>
          <p:cNvSpPr>
            <a:spLocks noGrp="1"/>
          </p:cNvSpPr>
          <p:nvPr>
            <p:ph idx="1"/>
          </p:nvPr>
        </p:nvSpPr>
        <p:spPr/>
        <p:txBody>
          <a:bodyPr/>
          <a:lstStyle/>
          <a:p>
            <a:r>
              <a:rPr lang="zh-CN" altLang="en-US" dirty="0" smtClean="0"/>
              <a:t>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err="1" smtClean="0"/>
              <a:t>serverGetJSON</a:t>
            </a:r>
            <a:r>
              <a:rPr lang="zh-CN" altLang="en-US" dirty="0" smtClean="0"/>
              <a:t>，并添加依赖</a:t>
            </a:r>
            <a:r>
              <a:rPr lang="en-US" altLang="zh-CN" dirty="0" smtClean="0"/>
              <a:t>jar</a:t>
            </a:r>
            <a:r>
              <a:rPr lang="zh-CN" altLang="en-US" dirty="0" smtClean="0"/>
              <a:t>包；</a:t>
            </a:r>
            <a:endParaRPr lang="en-US" altLang="zh-CN" dirty="0" smtClean="0"/>
          </a:p>
          <a:p>
            <a:pPr lvl="1"/>
            <a:r>
              <a:rPr lang="zh-CN" altLang="en-US" dirty="0" smtClean="0"/>
              <a:t>注意：</a:t>
            </a:r>
            <a:r>
              <a:rPr lang="en-US" altLang="zh-CN" dirty="0" smtClean="0"/>
              <a:t>json-lib-2.3-jdk15.jar</a:t>
            </a:r>
            <a:r>
              <a:rPr lang="zh-CN" altLang="en-US" dirty="0" smtClean="0"/>
              <a:t>必须要引入，否则无法使用</a:t>
            </a:r>
            <a:r>
              <a:rPr lang="en-US" altLang="zh-CN" dirty="0" smtClean="0"/>
              <a:t>JSON</a:t>
            </a:r>
            <a:r>
              <a:rPr lang="zh-CN" altLang="en-US" dirty="0" smtClean="0"/>
              <a:t>类库。</a:t>
            </a:r>
            <a:endParaRPr lang="en-US" altLang="zh-CN" dirty="0" smtClean="0"/>
          </a:p>
          <a:p>
            <a:endParaRPr lang="zh-CN" altLang="en-US" dirty="0"/>
          </a:p>
        </p:txBody>
      </p:sp>
      <p:pic>
        <p:nvPicPr>
          <p:cNvPr id="8194" name="Picture 2"/>
          <p:cNvPicPr>
            <a:picLocks noChangeAspect="1" noChangeArrowheads="1"/>
          </p:cNvPicPr>
          <p:nvPr/>
        </p:nvPicPr>
        <p:blipFill>
          <a:blip r:embed="rId1"/>
          <a:srcRect/>
          <a:stretch>
            <a:fillRect/>
          </a:stretch>
        </p:blipFill>
        <p:spPr bwMode="auto">
          <a:xfrm>
            <a:off x="3048000" y="304800"/>
            <a:ext cx="3429000" cy="6445577"/>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linds(horizontal)">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服务器端获取</a:t>
            </a:r>
            <a:r>
              <a:rPr lang="en-US" altLang="zh-CN" dirty="0" smtClean="0"/>
              <a:t>JSON</a:t>
            </a:r>
            <a:r>
              <a:rPr lang="zh-CN" altLang="en-US" dirty="0" smtClean="0"/>
              <a:t>字符串</a:t>
            </a:r>
            <a:r>
              <a:rPr lang="en-US" altLang="zh-CN" dirty="0" smtClean="0"/>
              <a:t>-</a:t>
            </a:r>
            <a:r>
              <a:rPr lang="zh-CN" altLang="en-US" dirty="0" smtClean="0"/>
              <a:t>方式</a:t>
            </a:r>
            <a:r>
              <a:rPr lang="en-US" altLang="zh-CN" dirty="0" smtClean="0"/>
              <a:t>1</a:t>
            </a:r>
            <a:endParaRPr lang="zh-CN" altLang="en-US" dirty="0"/>
          </a:p>
        </p:txBody>
      </p:sp>
      <p:sp>
        <p:nvSpPr>
          <p:cNvPr id="3" name="内容占位符 2"/>
          <p:cNvSpPr>
            <a:spLocks noGrp="1"/>
          </p:cNvSpPr>
          <p:nvPr>
            <p:ph idx="1"/>
          </p:nvPr>
        </p:nvSpPr>
        <p:spPr/>
        <p:txBody>
          <a:bodyPr/>
          <a:lstStyle/>
          <a:p>
            <a:r>
              <a:rPr lang="zh-CN" altLang="en-US" dirty="0" smtClean="0"/>
              <a:t>步骤：</a:t>
            </a:r>
            <a:endParaRPr lang="en-US" altLang="zh-CN" dirty="0" smtClean="0"/>
          </a:p>
          <a:p>
            <a:pPr lvl="1"/>
            <a:r>
              <a:rPr lang="zh-CN" altLang="en-US" dirty="0" smtClean="0"/>
              <a:t>第二步：配置文件</a:t>
            </a:r>
            <a:r>
              <a:rPr lang="en-US" altLang="zh-CN" dirty="0" smtClean="0"/>
              <a:t>web.xml</a:t>
            </a:r>
            <a:r>
              <a:rPr lang="zh-CN" altLang="en-US" dirty="0" smtClean="0"/>
              <a:t>和</a:t>
            </a:r>
            <a:r>
              <a:rPr lang="en-US" altLang="zh-CN" dirty="0" smtClean="0"/>
              <a:t>springMVC-servlet.xml</a:t>
            </a:r>
            <a:r>
              <a:rPr lang="zh-CN" altLang="en-US" dirty="0" smtClean="0"/>
              <a:t>；</a:t>
            </a:r>
            <a:endParaRPr lang="en-US" altLang="zh-CN" dirty="0" smtClean="0"/>
          </a:p>
          <a:p>
            <a:endParaRPr lang="zh-CN" altLang="en-US" dirty="0"/>
          </a:p>
        </p:txBody>
      </p:sp>
      <p:grpSp>
        <p:nvGrpSpPr>
          <p:cNvPr id="6" name="组合 5"/>
          <p:cNvGrpSpPr/>
          <p:nvPr/>
        </p:nvGrpSpPr>
        <p:grpSpPr>
          <a:xfrm>
            <a:off x="152400" y="0"/>
            <a:ext cx="8839200" cy="6705600"/>
            <a:chOff x="0" y="0"/>
            <a:chExt cx="8839200" cy="6705600"/>
          </a:xfrm>
        </p:grpSpPr>
        <p:pic>
          <p:nvPicPr>
            <p:cNvPr id="9218" name="Picture 2"/>
            <p:cNvPicPr>
              <a:picLocks noChangeAspect="1" noChangeArrowheads="1"/>
            </p:cNvPicPr>
            <p:nvPr/>
          </p:nvPicPr>
          <p:blipFill>
            <a:blip r:embed="rId1"/>
            <a:srcRect/>
            <a:stretch>
              <a:fillRect/>
            </a:stretch>
          </p:blipFill>
          <p:spPr bwMode="auto">
            <a:xfrm>
              <a:off x="0" y="0"/>
              <a:ext cx="8839200" cy="3815790"/>
            </a:xfrm>
            <a:prstGeom prst="rect">
              <a:avLst/>
            </a:prstGeom>
            <a:noFill/>
            <a:ln w="9525">
              <a:noFill/>
              <a:miter lim="800000"/>
              <a:headEnd/>
              <a:tailEnd/>
            </a:ln>
            <a:effectLst/>
          </p:spPr>
        </p:pic>
        <p:pic>
          <p:nvPicPr>
            <p:cNvPr id="9219" name="Picture 3"/>
            <p:cNvPicPr>
              <a:picLocks noChangeAspect="1" noChangeArrowheads="1"/>
            </p:cNvPicPr>
            <p:nvPr/>
          </p:nvPicPr>
          <p:blipFill>
            <a:blip r:embed="rId2"/>
            <a:srcRect/>
            <a:stretch>
              <a:fillRect/>
            </a:stretch>
          </p:blipFill>
          <p:spPr bwMode="auto">
            <a:xfrm>
              <a:off x="0" y="3788664"/>
              <a:ext cx="8839200" cy="2916936"/>
            </a:xfrm>
            <a:prstGeom prst="rect">
              <a:avLst/>
            </a:prstGeom>
            <a:noFill/>
            <a:ln w="9525">
              <a:noFill/>
              <a:miter lim="800000"/>
              <a:headEnd/>
              <a:tailEnd/>
            </a:ln>
            <a:effectLst/>
          </p:spPr>
        </p:pic>
      </p:grpSp>
      <p:pic>
        <p:nvPicPr>
          <p:cNvPr id="9220" name="Picture 4"/>
          <p:cNvPicPr>
            <a:picLocks noChangeAspect="1" noChangeArrowheads="1"/>
          </p:cNvPicPr>
          <p:nvPr/>
        </p:nvPicPr>
        <p:blipFill>
          <a:blip r:embed="rId3"/>
          <a:srcRect/>
          <a:stretch>
            <a:fillRect/>
          </a:stretch>
        </p:blipFill>
        <p:spPr bwMode="auto">
          <a:xfrm>
            <a:off x="0" y="2514600"/>
            <a:ext cx="9009375" cy="314907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nodeType="clickEffect">
                                  <p:stCondLst>
                                    <p:cond delay="0"/>
                                  </p:stCondLst>
                                  <p:childTnLst>
                                    <p:animEffect transition="out" filter="box(in)">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220"/>
                                        </p:tgtEl>
                                        <p:attrNameLst>
                                          <p:attrName>style.visibility</p:attrName>
                                        </p:attrNameLst>
                                      </p:cBhvr>
                                      <p:to>
                                        <p:strVal val="visible"/>
                                      </p:to>
                                    </p:set>
                                    <p:animEffect transition="in" filter="blinds(horizontal)">
                                      <p:cBhvr>
                                        <p:cTn id="1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服务器端获取</a:t>
            </a:r>
            <a:r>
              <a:rPr lang="en-US" altLang="zh-CN" dirty="0" smtClean="0"/>
              <a:t>JSON</a:t>
            </a:r>
            <a:r>
              <a:rPr lang="zh-CN" altLang="en-US" dirty="0" smtClean="0"/>
              <a:t>字符串</a:t>
            </a:r>
            <a:r>
              <a:rPr lang="en-US" altLang="zh-CN" dirty="0" smtClean="0"/>
              <a:t>-</a:t>
            </a:r>
            <a:r>
              <a:rPr lang="zh-CN" altLang="en-US" dirty="0" smtClean="0"/>
              <a:t>方式</a:t>
            </a:r>
            <a:r>
              <a:rPr lang="en-US" altLang="zh-CN" dirty="0" smtClean="0"/>
              <a:t>1</a:t>
            </a:r>
            <a:endParaRPr lang="zh-CN" altLang="en-US" dirty="0"/>
          </a:p>
        </p:txBody>
      </p:sp>
      <p:sp>
        <p:nvSpPr>
          <p:cNvPr id="3" name="内容占位符 2"/>
          <p:cNvSpPr>
            <a:spLocks noGrp="1"/>
          </p:cNvSpPr>
          <p:nvPr>
            <p:ph idx="1"/>
          </p:nvPr>
        </p:nvSpPr>
        <p:spPr/>
        <p:txBody>
          <a:bodyPr/>
          <a:lstStyle/>
          <a:p>
            <a:r>
              <a:rPr lang="zh-CN" altLang="en-US" dirty="0" smtClean="0"/>
              <a:t>步骤：</a:t>
            </a:r>
            <a:endParaRPr lang="en-US" altLang="zh-CN" dirty="0" smtClean="0"/>
          </a:p>
          <a:p>
            <a:pPr lvl="1"/>
            <a:r>
              <a:rPr lang="zh-CN" altLang="en-US" dirty="0" smtClean="0"/>
              <a:t>第三步：新建</a:t>
            </a:r>
            <a:r>
              <a:rPr lang="en-US" altLang="zh-CN" dirty="0" err="1" smtClean="0"/>
              <a:t>jsp</a:t>
            </a:r>
            <a:r>
              <a:rPr lang="zh-CN" altLang="en-US" dirty="0" smtClean="0"/>
              <a:t>文件和引入</a:t>
            </a:r>
            <a:r>
              <a:rPr lang="en-US" altLang="zh-CN" dirty="0" smtClean="0"/>
              <a:t>2</a:t>
            </a:r>
            <a:r>
              <a:rPr lang="zh-CN" altLang="en-US" dirty="0" smtClean="0"/>
              <a:t>个</a:t>
            </a:r>
            <a:r>
              <a:rPr lang="en-US" altLang="zh-CN" dirty="0" err="1" smtClean="0"/>
              <a:t>js</a:t>
            </a:r>
            <a:r>
              <a:rPr lang="zh-CN" altLang="en-US" dirty="0" smtClean="0"/>
              <a:t>文件；</a:t>
            </a:r>
            <a:endParaRPr lang="en-US" altLang="zh-CN" dirty="0" smtClean="0"/>
          </a:p>
          <a:p>
            <a:pPr lvl="1"/>
            <a:r>
              <a:rPr lang="zh-CN" altLang="en-US" dirty="0" smtClean="0"/>
              <a:t>下载：</a:t>
            </a:r>
            <a:r>
              <a:rPr lang="en-US" altLang="zh-CN" dirty="0" smtClean="0"/>
              <a:t>jquery-1.3.2.js</a:t>
            </a:r>
            <a:r>
              <a:rPr lang="zh-CN" altLang="en-US" dirty="0" smtClean="0"/>
              <a:t>和</a:t>
            </a:r>
            <a:r>
              <a:rPr lang="en-US" altLang="zh-CN" dirty="0" smtClean="0"/>
              <a:t>json2.js</a:t>
            </a:r>
            <a:r>
              <a:rPr lang="zh-CN" altLang="en-US" dirty="0" smtClean="0"/>
              <a:t>放入</a:t>
            </a:r>
            <a:r>
              <a:rPr lang="en-US" altLang="zh-CN" dirty="0" smtClean="0"/>
              <a:t>JSP</a:t>
            </a:r>
            <a:r>
              <a:rPr lang="zh-CN" altLang="en-US" dirty="0" smtClean="0"/>
              <a:t>相同目录下即可。</a:t>
            </a:r>
            <a:endParaRPr lang="zh-CN" altLang="en-US" dirty="0"/>
          </a:p>
        </p:txBody>
      </p:sp>
      <p:grpSp>
        <p:nvGrpSpPr>
          <p:cNvPr id="6" name="组合 5"/>
          <p:cNvGrpSpPr/>
          <p:nvPr/>
        </p:nvGrpSpPr>
        <p:grpSpPr>
          <a:xfrm>
            <a:off x="152400" y="228600"/>
            <a:ext cx="8763000" cy="6411083"/>
            <a:chOff x="152400" y="76200"/>
            <a:chExt cx="8763000" cy="6411083"/>
          </a:xfrm>
        </p:grpSpPr>
        <p:pic>
          <p:nvPicPr>
            <p:cNvPr id="10242" name="Picture 2"/>
            <p:cNvPicPr>
              <a:picLocks noChangeAspect="1" noChangeArrowheads="1"/>
            </p:cNvPicPr>
            <p:nvPr/>
          </p:nvPicPr>
          <p:blipFill>
            <a:blip r:embed="rId1"/>
            <a:srcRect/>
            <a:stretch>
              <a:fillRect/>
            </a:stretch>
          </p:blipFill>
          <p:spPr bwMode="auto">
            <a:xfrm>
              <a:off x="152400" y="76200"/>
              <a:ext cx="8733680" cy="5010150"/>
            </a:xfrm>
            <a:prstGeom prst="rect">
              <a:avLst/>
            </a:prstGeom>
            <a:noFill/>
            <a:ln w="9525">
              <a:noFill/>
              <a:miter lim="800000"/>
              <a:headEnd/>
              <a:tailEnd/>
            </a:ln>
            <a:effectLst/>
          </p:spPr>
        </p:pic>
        <p:pic>
          <p:nvPicPr>
            <p:cNvPr id="10243" name="Picture 3"/>
            <p:cNvPicPr>
              <a:picLocks noChangeAspect="1" noChangeArrowheads="1"/>
            </p:cNvPicPr>
            <p:nvPr/>
          </p:nvPicPr>
          <p:blipFill>
            <a:blip r:embed="rId2"/>
            <a:srcRect/>
            <a:stretch>
              <a:fillRect/>
            </a:stretch>
          </p:blipFill>
          <p:spPr bwMode="auto">
            <a:xfrm>
              <a:off x="152400" y="5090653"/>
              <a:ext cx="8763000" cy="1396630"/>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服务器端获取</a:t>
            </a:r>
            <a:r>
              <a:rPr lang="en-US" altLang="zh-CN" dirty="0" smtClean="0"/>
              <a:t>JSON</a:t>
            </a:r>
            <a:r>
              <a:rPr lang="zh-CN" altLang="en-US" dirty="0" smtClean="0"/>
              <a:t>字符串</a:t>
            </a:r>
            <a:r>
              <a:rPr lang="en-US" altLang="zh-CN" dirty="0" smtClean="0"/>
              <a:t>-</a:t>
            </a:r>
            <a:r>
              <a:rPr lang="zh-CN" altLang="en-US" dirty="0" smtClean="0"/>
              <a:t>方式</a:t>
            </a:r>
            <a:r>
              <a:rPr lang="en-US" altLang="zh-CN" dirty="0" smtClean="0"/>
              <a:t>1</a:t>
            </a:r>
            <a:endParaRPr lang="zh-CN" altLang="en-US" dirty="0"/>
          </a:p>
        </p:txBody>
      </p:sp>
      <p:sp>
        <p:nvSpPr>
          <p:cNvPr id="3" name="内容占位符 2"/>
          <p:cNvSpPr>
            <a:spLocks noGrp="1"/>
          </p:cNvSpPr>
          <p:nvPr>
            <p:ph idx="1"/>
          </p:nvPr>
        </p:nvSpPr>
        <p:spPr/>
        <p:txBody>
          <a:bodyPr/>
          <a:lstStyle/>
          <a:p>
            <a:r>
              <a:rPr lang="zh-CN" altLang="en-US" dirty="0" smtClean="0"/>
              <a:t>步骤：</a:t>
            </a:r>
            <a:endParaRPr lang="en-US" altLang="zh-CN" dirty="0" smtClean="0"/>
          </a:p>
          <a:p>
            <a:pPr lvl="1"/>
            <a:r>
              <a:rPr lang="zh-CN" altLang="en-US" dirty="0" smtClean="0"/>
              <a:t>第四步：编写控制器</a:t>
            </a:r>
            <a:endParaRPr lang="zh-CN" altLang="en-US" dirty="0" smtClean="0"/>
          </a:p>
        </p:txBody>
      </p:sp>
      <p:pic>
        <p:nvPicPr>
          <p:cNvPr id="1026" name="Picture 2"/>
          <p:cNvPicPr>
            <a:picLocks noChangeAspect="1" noChangeArrowheads="1"/>
          </p:cNvPicPr>
          <p:nvPr/>
        </p:nvPicPr>
        <p:blipFill>
          <a:blip r:embed="rId1"/>
          <a:srcRect/>
          <a:stretch>
            <a:fillRect/>
          </a:stretch>
        </p:blipFill>
        <p:spPr bwMode="auto">
          <a:xfrm>
            <a:off x="609600" y="1676400"/>
            <a:ext cx="7772400" cy="492992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服务器端获取</a:t>
            </a:r>
            <a:r>
              <a:rPr lang="en-US" altLang="zh-CN" dirty="0" smtClean="0"/>
              <a:t>JSON</a:t>
            </a:r>
            <a:r>
              <a:rPr lang="zh-CN" altLang="en-US" dirty="0" smtClean="0"/>
              <a:t>字符串</a:t>
            </a:r>
            <a:r>
              <a:rPr lang="en-US" altLang="zh-CN" dirty="0" smtClean="0"/>
              <a:t>-</a:t>
            </a:r>
            <a:r>
              <a:rPr lang="zh-CN" altLang="en-US" dirty="0" smtClean="0"/>
              <a:t>方式</a:t>
            </a:r>
            <a:r>
              <a:rPr lang="en-US" altLang="zh-CN" dirty="0" smtClean="0"/>
              <a:t>1</a:t>
            </a:r>
            <a:endParaRPr lang="zh-CN" altLang="en-US" dirty="0"/>
          </a:p>
        </p:txBody>
      </p:sp>
      <p:sp>
        <p:nvSpPr>
          <p:cNvPr id="3" name="内容占位符 2"/>
          <p:cNvSpPr>
            <a:spLocks noGrp="1"/>
          </p:cNvSpPr>
          <p:nvPr>
            <p:ph idx="1"/>
          </p:nvPr>
        </p:nvSpPr>
        <p:spPr/>
        <p:txBody>
          <a:bodyPr/>
          <a:lstStyle/>
          <a:p>
            <a:r>
              <a:rPr lang="zh-CN" altLang="en-US" dirty="0" smtClean="0"/>
              <a:t>步骤：</a:t>
            </a:r>
            <a:endParaRPr lang="en-US" altLang="zh-CN" dirty="0" smtClean="0"/>
          </a:p>
          <a:p>
            <a:pPr lvl="1"/>
            <a:r>
              <a:rPr lang="zh-CN" altLang="en-US" dirty="0" smtClean="0"/>
              <a:t>第五步：测试运行。</a:t>
            </a:r>
            <a:endParaRPr lang="zh-CN" altLang="en-US" dirty="0" smtClean="0"/>
          </a:p>
          <a:p>
            <a:endParaRPr lang="zh-CN" altLang="en-US" dirty="0"/>
          </a:p>
        </p:txBody>
      </p:sp>
      <p:pic>
        <p:nvPicPr>
          <p:cNvPr id="11266" name="Picture 2"/>
          <p:cNvPicPr>
            <a:picLocks noChangeAspect="1" noChangeArrowheads="1"/>
          </p:cNvPicPr>
          <p:nvPr/>
        </p:nvPicPr>
        <p:blipFill>
          <a:blip r:embed="rId1"/>
          <a:srcRect/>
          <a:stretch>
            <a:fillRect/>
          </a:stretch>
        </p:blipFill>
        <p:spPr bwMode="auto">
          <a:xfrm>
            <a:off x="1600200" y="2438400"/>
            <a:ext cx="6018362" cy="39624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服务器端获取</a:t>
            </a:r>
            <a:r>
              <a:rPr lang="en-US" altLang="zh-CN" dirty="0" smtClean="0"/>
              <a:t>JSON</a:t>
            </a:r>
            <a:r>
              <a:rPr lang="zh-CN" altLang="en-US" dirty="0" smtClean="0"/>
              <a:t>字符串</a:t>
            </a:r>
            <a:r>
              <a:rPr lang="en-US" altLang="zh-CN" dirty="0" smtClean="0"/>
              <a:t>-</a:t>
            </a:r>
            <a:r>
              <a:rPr lang="zh-CN" altLang="en-US" dirty="0" smtClean="0"/>
              <a:t>方式</a:t>
            </a:r>
            <a:r>
              <a:rPr lang="en-US" altLang="zh-CN" dirty="0" smtClean="0"/>
              <a:t>2</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前面通过接收</a:t>
            </a:r>
            <a:r>
              <a:rPr lang="en-US" altLang="zh-CN" dirty="0" smtClean="0"/>
              <a:t>JSON</a:t>
            </a:r>
            <a:r>
              <a:rPr lang="zh-CN" altLang="en-US" dirty="0" smtClean="0"/>
              <a:t>字符串并控制器内部转换为</a:t>
            </a:r>
            <a:r>
              <a:rPr lang="en-US" altLang="zh-CN" dirty="0" smtClean="0"/>
              <a:t>JSON</a:t>
            </a:r>
            <a:r>
              <a:rPr lang="zh-CN" altLang="en-US" dirty="0" smtClean="0"/>
              <a:t>对象，解析</a:t>
            </a:r>
            <a:r>
              <a:rPr lang="en-US" altLang="zh-CN" dirty="0" smtClean="0"/>
              <a:t>JSON</a:t>
            </a:r>
            <a:r>
              <a:rPr lang="zh-CN" altLang="en-US" dirty="0" smtClean="0"/>
              <a:t>字符串需要用到</a:t>
            </a:r>
            <a:r>
              <a:rPr lang="en-US" altLang="zh-CN" dirty="0" smtClean="0"/>
              <a:t>json-lib-2.3-jdk15.jar</a:t>
            </a:r>
            <a:r>
              <a:rPr lang="zh-CN" altLang="en-US" dirty="0" smtClean="0"/>
              <a:t>，而实际上</a:t>
            </a:r>
            <a:r>
              <a:rPr lang="en-US" altLang="zh-CN" dirty="0" smtClean="0"/>
              <a:t>Spring4MVC</a:t>
            </a:r>
            <a:r>
              <a:rPr lang="zh-CN" altLang="en-US" dirty="0" smtClean="0"/>
              <a:t>中已经提供了一种从</a:t>
            </a:r>
            <a:r>
              <a:rPr lang="en-US" altLang="zh-CN" dirty="0" smtClean="0"/>
              <a:t>JSON</a:t>
            </a:r>
            <a:r>
              <a:rPr lang="zh-CN" altLang="en-US" dirty="0" smtClean="0"/>
              <a:t>字符串自动转成实体的技术。</a:t>
            </a:r>
            <a:endParaRPr lang="en-US" altLang="zh-CN" dirty="0" smtClean="0"/>
          </a:p>
          <a:p>
            <a:r>
              <a:rPr lang="zh-CN" altLang="en-US" dirty="0" smtClean="0"/>
              <a:t>示例：</a:t>
            </a:r>
            <a:r>
              <a:rPr lang="en-US" altLang="zh-CN" dirty="0" smtClean="0"/>
              <a:t>JSON</a:t>
            </a:r>
            <a:r>
              <a:rPr lang="zh-CN" altLang="en-US" dirty="0" smtClean="0"/>
              <a:t>字符串自动转实体</a:t>
            </a:r>
            <a:endParaRPr lang="en-US" altLang="zh-CN" dirty="0" smtClean="0"/>
          </a:p>
          <a:p>
            <a:r>
              <a:rPr lang="zh-CN" altLang="en-US" dirty="0" smtClean="0"/>
              <a:t>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smtClean="0"/>
              <a:t>jsonString2JSON</a:t>
            </a:r>
            <a:r>
              <a:rPr lang="zh-CN" altLang="en-US" dirty="0" smtClean="0"/>
              <a:t>，并添加依赖</a:t>
            </a:r>
            <a:r>
              <a:rPr lang="en-US" altLang="zh-CN" dirty="0" smtClean="0"/>
              <a:t>JAR</a:t>
            </a:r>
            <a:r>
              <a:rPr lang="zh-CN" altLang="en-US" dirty="0" smtClean="0"/>
              <a:t>包；</a:t>
            </a:r>
            <a:endParaRPr lang="en-US" altLang="zh-CN" dirty="0" smtClean="0"/>
          </a:p>
          <a:p>
            <a:pPr lvl="1"/>
            <a:r>
              <a:rPr lang="zh-CN" altLang="en-US" dirty="0" smtClean="0"/>
              <a:t>第二步：新建包</a:t>
            </a:r>
            <a:r>
              <a:rPr lang="en-US" altLang="zh-CN" dirty="0" smtClean="0"/>
              <a:t>controller</a:t>
            </a:r>
            <a:r>
              <a:rPr lang="zh-CN" altLang="en-US" dirty="0" smtClean="0"/>
              <a:t>，包下新建</a:t>
            </a:r>
            <a:r>
              <a:rPr lang="en-US" altLang="zh-CN" dirty="0" smtClean="0"/>
              <a:t>GetJSONStringToObject.java</a:t>
            </a:r>
            <a:r>
              <a:rPr lang="zh-CN" altLang="en-US" dirty="0" smtClean="0"/>
              <a:t>，新建包</a:t>
            </a:r>
            <a:r>
              <a:rPr lang="en-US" altLang="zh-CN" dirty="0" smtClean="0"/>
              <a:t>entity</a:t>
            </a:r>
            <a:r>
              <a:rPr lang="zh-CN" altLang="en-US" dirty="0" smtClean="0"/>
              <a:t>，包下新建</a:t>
            </a:r>
            <a:r>
              <a:rPr lang="en-US" altLang="zh-CN" dirty="0" smtClean="0"/>
              <a:t>Userinfo.java</a:t>
            </a:r>
            <a:r>
              <a:rPr lang="zh-CN" altLang="en-US" dirty="0" smtClean="0"/>
              <a:t>；</a:t>
            </a:r>
            <a:endParaRPr lang="en-US" altLang="zh-CN" dirty="0" smtClean="0"/>
          </a:p>
          <a:p>
            <a:pPr lvl="1"/>
            <a:r>
              <a:rPr lang="zh-CN" altLang="en-US" dirty="0" smtClean="0"/>
              <a:t>第三步：配置文件</a:t>
            </a:r>
            <a:r>
              <a:rPr lang="en-US" altLang="zh-CN" dirty="0" smtClean="0"/>
              <a:t>web.xml</a:t>
            </a:r>
            <a:r>
              <a:rPr lang="zh-CN" altLang="en-US" dirty="0" smtClean="0"/>
              <a:t>和</a:t>
            </a:r>
            <a:r>
              <a:rPr lang="en-US" altLang="zh-CN" dirty="0" smtClean="0"/>
              <a:t>springMVC-servlet.xml</a:t>
            </a:r>
            <a:r>
              <a:rPr lang="zh-CN" altLang="en-US" dirty="0" smtClean="0"/>
              <a:t>；</a:t>
            </a:r>
            <a:endParaRPr lang="en-US" altLang="zh-CN" dirty="0" smtClean="0"/>
          </a:p>
          <a:p>
            <a:pPr lvl="1"/>
            <a:r>
              <a:rPr lang="zh-CN" altLang="en-US" dirty="0" smtClean="0"/>
              <a:t>第四步：新建</a:t>
            </a:r>
            <a:r>
              <a:rPr lang="en-US" altLang="zh-CN" dirty="0" err="1" smtClean="0"/>
              <a:t>jsp</a:t>
            </a:r>
            <a:r>
              <a:rPr lang="zh-CN" altLang="en-US" dirty="0" smtClean="0"/>
              <a:t>文件和引入</a:t>
            </a:r>
            <a:r>
              <a:rPr lang="en-US" altLang="zh-CN" dirty="0" smtClean="0"/>
              <a:t>2</a:t>
            </a:r>
            <a:r>
              <a:rPr lang="zh-CN" altLang="en-US" dirty="0" smtClean="0"/>
              <a:t>个</a:t>
            </a:r>
            <a:r>
              <a:rPr lang="en-US" altLang="zh-CN" dirty="0" err="1" smtClean="0"/>
              <a:t>js</a:t>
            </a:r>
            <a:r>
              <a:rPr lang="zh-CN" altLang="en-US" dirty="0" smtClean="0"/>
              <a:t>文件；</a:t>
            </a:r>
            <a:endParaRPr lang="en-US" altLang="zh-CN" dirty="0" smtClean="0"/>
          </a:p>
          <a:p>
            <a:pPr lvl="1"/>
            <a:r>
              <a:rPr lang="zh-CN" altLang="en-US" dirty="0" smtClean="0"/>
              <a:t>第五步：测试运行。</a:t>
            </a:r>
            <a:endParaRPr lang="en-US" altLang="zh-CN" dirty="0" smtClean="0"/>
          </a:p>
          <a:p>
            <a:endParaRPr lang="zh-CN" altLang="en-US" dirty="0"/>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463550"/>
            <a:ext cx="8229600" cy="765175"/>
          </a:xfrm>
        </p:spPr>
        <p:txBody>
          <a:bodyPr>
            <a:spAutoFit/>
          </a:bodyPr>
          <a:lstStyle/>
          <a:p>
            <a:r>
              <a:rPr lang="en-US"/>
              <a:t>测试</a:t>
            </a:r>
            <a:endParaRPr lang="en-US"/>
          </a:p>
        </p:txBody>
      </p:sp>
      <p:sp>
        <p:nvSpPr>
          <p:cNvPr id="19459" name="Rectangle 3"/>
          <p:cNvSpPr>
            <a:spLocks noGrp="1" noChangeArrowheads="1"/>
          </p:cNvSpPr>
          <p:nvPr>
            <p:ph idx="1"/>
          </p:nvPr>
        </p:nvSpPr>
        <p:spPr/>
        <p:txBody>
          <a:bodyPr/>
          <a:lstStyle/>
          <a:p>
            <a:r>
              <a:rPr lang="en-US"/>
              <a:t> </a:t>
            </a:r>
            <a:endParaRPr lang="ru-RU" altLang="en-US"/>
          </a:p>
        </p:txBody>
      </p:sp>
      <p:pic>
        <p:nvPicPr>
          <p:cNvPr id="19460" name="Picture 4" descr="Cover"/>
          <p:cNvPicPr>
            <a:picLocks noChangeAspect="1" noChangeArrowheads="1"/>
          </p:cNvPicPr>
          <p:nvPr/>
        </p:nvPicPr>
        <p:blipFill>
          <a:blip r:embed="rId1"/>
          <a:srcRect/>
          <a:stretch>
            <a:fillRect/>
          </a:stretch>
        </p:blipFill>
        <p:spPr bwMode="auto">
          <a:xfrm>
            <a:off x="850900" y="1600200"/>
            <a:ext cx="7442200" cy="4524375"/>
          </a:xfrm>
          <a:prstGeom prst="rect">
            <a:avLst/>
          </a:prstGeom>
          <a:noFill/>
          <a:ln w="9525">
            <a:noFill/>
            <a:miter lim="800000"/>
            <a:headEnd/>
            <a:tailEnd/>
          </a:ln>
        </p:spPr>
      </p:pic>
    </p:spTree>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服务器端获取</a:t>
            </a:r>
            <a:r>
              <a:rPr lang="en-US" altLang="zh-CN" dirty="0" smtClean="0"/>
              <a:t>JSON</a:t>
            </a:r>
            <a:r>
              <a:rPr lang="zh-CN" altLang="en-US" dirty="0" smtClean="0"/>
              <a:t>字符串</a:t>
            </a:r>
            <a:r>
              <a:rPr lang="en-US" altLang="zh-CN" dirty="0" smtClean="0"/>
              <a:t>-</a:t>
            </a:r>
            <a:r>
              <a:rPr lang="zh-CN" altLang="en-US" dirty="0" smtClean="0"/>
              <a:t>方式</a:t>
            </a:r>
            <a:r>
              <a:rPr lang="en-US" altLang="zh-CN" dirty="0" smtClean="0"/>
              <a:t>2</a:t>
            </a:r>
            <a:endParaRPr lang="zh-CN" altLang="en-US"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smtClean="0"/>
              <a:t>jsonString2JSON</a:t>
            </a:r>
            <a:r>
              <a:rPr lang="zh-CN" altLang="en-US" dirty="0" smtClean="0"/>
              <a:t>，并添加依赖</a:t>
            </a:r>
            <a:r>
              <a:rPr lang="en-US" altLang="zh-CN" dirty="0" smtClean="0"/>
              <a:t>JAR</a:t>
            </a:r>
            <a:r>
              <a:rPr lang="zh-CN" altLang="en-US" dirty="0" smtClean="0"/>
              <a:t>包；</a:t>
            </a:r>
            <a:endParaRPr lang="en-US" altLang="zh-CN" dirty="0" smtClean="0"/>
          </a:p>
          <a:p>
            <a:endParaRPr lang="zh-CN" altLang="en-US" dirty="0"/>
          </a:p>
        </p:txBody>
      </p:sp>
      <p:pic>
        <p:nvPicPr>
          <p:cNvPr id="12290" name="Picture 2"/>
          <p:cNvPicPr>
            <a:picLocks noChangeAspect="1" noChangeArrowheads="1"/>
          </p:cNvPicPr>
          <p:nvPr/>
        </p:nvPicPr>
        <p:blipFill>
          <a:blip r:embed="rId1"/>
          <a:srcRect/>
          <a:stretch>
            <a:fillRect/>
          </a:stretch>
        </p:blipFill>
        <p:spPr bwMode="auto">
          <a:xfrm>
            <a:off x="2590800" y="152400"/>
            <a:ext cx="3716371" cy="65532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服务器端获取</a:t>
            </a:r>
            <a:r>
              <a:rPr lang="en-US" altLang="zh-CN" dirty="0" smtClean="0"/>
              <a:t>JSON</a:t>
            </a:r>
            <a:r>
              <a:rPr lang="zh-CN" altLang="en-US" dirty="0" smtClean="0"/>
              <a:t>字符串</a:t>
            </a:r>
            <a:r>
              <a:rPr lang="en-US" altLang="zh-CN" dirty="0" smtClean="0"/>
              <a:t>-</a:t>
            </a:r>
            <a:r>
              <a:rPr lang="zh-CN" altLang="en-US" dirty="0" smtClean="0"/>
              <a:t>方式</a:t>
            </a:r>
            <a:r>
              <a:rPr lang="en-US" altLang="zh-CN" dirty="0" smtClean="0"/>
              <a:t>2</a:t>
            </a:r>
            <a:endParaRPr lang="zh-CN" altLang="en-US"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第二步：新建包</a:t>
            </a:r>
            <a:r>
              <a:rPr lang="en-US" altLang="zh-CN" dirty="0" smtClean="0"/>
              <a:t>controller</a:t>
            </a:r>
            <a:r>
              <a:rPr lang="zh-CN" altLang="en-US" dirty="0" smtClean="0"/>
              <a:t>，包下新建</a:t>
            </a:r>
            <a:r>
              <a:rPr lang="en-US" altLang="zh-CN" dirty="0" smtClean="0"/>
              <a:t>GetJSONStringToObject.java</a:t>
            </a:r>
            <a:r>
              <a:rPr lang="zh-CN" altLang="en-US" dirty="0" smtClean="0"/>
              <a:t>，新建包</a:t>
            </a:r>
            <a:r>
              <a:rPr lang="en-US" altLang="zh-CN" dirty="0" smtClean="0"/>
              <a:t>entity</a:t>
            </a:r>
            <a:r>
              <a:rPr lang="zh-CN" altLang="en-US" dirty="0" smtClean="0"/>
              <a:t>，包下新建</a:t>
            </a:r>
            <a:r>
              <a:rPr lang="en-US" altLang="zh-CN" dirty="0" smtClean="0"/>
              <a:t>Userinfo.java</a:t>
            </a:r>
            <a:r>
              <a:rPr lang="zh-CN" altLang="en-US" dirty="0" smtClean="0"/>
              <a:t>；</a:t>
            </a:r>
            <a:endParaRPr lang="en-US" altLang="zh-CN" dirty="0" smtClean="0"/>
          </a:p>
          <a:p>
            <a:endParaRPr lang="zh-CN" altLang="en-US" dirty="0"/>
          </a:p>
        </p:txBody>
      </p:sp>
      <p:pic>
        <p:nvPicPr>
          <p:cNvPr id="13314" name="Picture 2"/>
          <p:cNvPicPr>
            <a:picLocks noChangeAspect="1" noChangeArrowheads="1"/>
          </p:cNvPicPr>
          <p:nvPr/>
        </p:nvPicPr>
        <p:blipFill>
          <a:blip r:embed="rId1"/>
          <a:srcRect/>
          <a:stretch>
            <a:fillRect/>
          </a:stretch>
        </p:blipFill>
        <p:spPr bwMode="auto">
          <a:xfrm>
            <a:off x="0" y="2650587"/>
            <a:ext cx="9144000" cy="4207413"/>
          </a:xfrm>
          <a:prstGeom prst="rect">
            <a:avLst/>
          </a:prstGeom>
          <a:noFill/>
          <a:ln w="9525">
            <a:noFill/>
            <a:miter lim="800000"/>
            <a:headEnd/>
            <a:tailEnd/>
          </a:ln>
          <a:effectLst/>
        </p:spPr>
      </p:pic>
      <p:pic>
        <p:nvPicPr>
          <p:cNvPr id="13315" name="Picture 3"/>
          <p:cNvPicPr>
            <a:picLocks noChangeAspect="1" noChangeArrowheads="1"/>
          </p:cNvPicPr>
          <p:nvPr/>
        </p:nvPicPr>
        <p:blipFill>
          <a:blip r:embed="rId2"/>
          <a:srcRect/>
          <a:stretch>
            <a:fillRect/>
          </a:stretch>
        </p:blipFill>
        <p:spPr bwMode="auto">
          <a:xfrm>
            <a:off x="422317" y="0"/>
            <a:ext cx="8569283" cy="68580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blinds(horizontal)">
                                      <p:cBhvr>
                                        <p:cTn id="7" dur="500"/>
                                        <p:tgtEl>
                                          <p:spTgt spid="133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3314"/>
                                        </p:tgtEl>
                                      </p:cBhvr>
                                    </p:animEffect>
                                    <p:set>
                                      <p:cBhvr>
                                        <p:cTn id="12" dur="1" fill="hold">
                                          <p:stCondLst>
                                            <p:cond delay="499"/>
                                          </p:stCondLst>
                                        </p:cTn>
                                        <p:tgtEl>
                                          <p:spTgt spid="133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315"/>
                                        </p:tgtEl>
                                        <p:attrNameLst>
                                          <p:attrName>style.visibility</p:attrName>
                                        </p:attrNameLst>
                                      </p:cBhvr>
                                      <p:to>
                                        <p:strVal val="visible"/>
                                      </p:to>
                                    </p:set>
                                    <p:animEffect transition="in" filter="blinds(horizontal)">
                                      <p:cBhvr>
                                        <p:cTn id="17"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服务器端获取</a:t>
            </a:r>
            <a:r>
              <a:rPr lang="en-US" altLang="zh-CN" dirty="0" smtClean="0"/>
              <a:t>JSON</a:t>
            </a:r>
            <a:r>
              <a:rPr lang="zh-CN" altLang="en-US" dirty="0" smtClean="0"/>
              <a:t>字符串</a:t>
            </a:r>
            <a:r>
              <a:rPr lang="en-US" altLang="zh-CN" dirty="0" smtClean="0"/>
              <a:t>-</a:t>
            </a:r>
            <a:r>
              <a:rPr lang="zh-CN" altLang="en-US" dirty="0" smtClean="0"/>
              <a:t>方式</a:t>
            </a:r>
            <a:r>
              <a:rPr lang="en-US" altLang="zh-CN" dirty="0" smtClean="0"/>
              <a:t>2</a:t>
            </a:r>
            <a:endParaRPr lang="zh-CN" altLang="en-US"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第三步：配置文件</a:t>
            </a:r>
            <a:r>
              <a:rPr lang="en-US" altLang="zh-CN" dirty="0" smtClean="0"/>
              <a:t>web.xml</a:t>
            </a:r>
            <a:r>
              <a:rPr lang="zh-CN" altLang="en-US" dirty="0" smtClean="0"/>
              <a:t>和</a:t>
            </a:r>
            <a:r>
              <a:rPr lang="en-US" altLang="zh-CN" dirty="0" smtClean="0"/>
              <a:t>springMVC-servlet.xml</a:t>
            </a:r>
            <a:r>
              <a:rPr lang="zh-CN" altLang="en-US" dirty="0" smtClean="0"/>
              <a:t>；</a:t>
            </a:r>
            <a:endParaRPr lang="en-US" altLang="zh-CN" dirty="0" smtClean="0"/>
          </a:p>
          <a:p>
            <a:endParaRPr lang="zh-CN" altLang="en-US" dirty="0"/>
          </a:p>
        </p:txBody>
      </p:sp>
      <p:pic>
        <p:nvPicPr>
          <p:cNvPr id="14338" name="Picture 2"/>
          <p:cNvPicPr>
            <a:picLocks noChangeAspect="1" noChangeArrowheads="1"/>
          </p:cNvPicPr>
          <p:nvPr/>
        </p:nvPicPr>
        <p:blipFill>
          <a:blip r:embed="rId1"/>
          <a:srcRect/>
          <a:stretch>
            <a:fillRect/>
          </a:stretch>
        </p:blipFill>
        <p:spPr bwMode="auto">
          <a:xfrm>
            <a:off x="0" y="2362200"/>
            <a:ext cx="9144000" cy="3448114"/>
          </a:xfrm>
          <a:prstGeom prst="rect">
            <a:avLst/>
          </a:prstGeom>
          <a:noFill/>
          <a:ln w="9525">
            <a:noFill/>
            <a:miter lim="800000"/>
            <a:headEnd/>
            <a:tailEnd/>
          </a:ln>
          <a:effectLst/>
        </p:spPr>
      </p:pic>
      <p:pic>
        <p:nvPicPr>
          <p:cNvPr id="14339" name="Picture 3"/>
          <p:cNvPicPr>
            <a:picLocks noChangeAspect="1" noChangeArrowheads="1"/>
          </p:cNvPicPr>
          <p:nvPr/>
        </p:nvPicPr>
        <p:blipFill>
          <a:blip r:embed="rId2"/>
          <a:srcRect/>
          <a:stretch>
            <a:fillRect/>
          </a:stretch>
        </p:blipFill>
        <p:spPr bwMode="auto">
          <a:xfrm>
            <a:off x="0" y="2362200"/>
            <a:ext cx="9144000" cy="412954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blinds(horizontal)">
                                      <p:cBhvr>
                                        <p:cTn id="7" dur="5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339"/>
                                        </p:tgtEl>
                                        <p:attrNameLst>
                                          <p:attrName>style.visibility</p:attrName>
                                        </p:attrNameLst>
                                      </p:cBhvr>
                                      <p:to>
                                        <p:strVal val="visible"/>
                                      </p:to>
                                    </p:set>
                                    <p:animEffect transition="in" filter="blinds(horizontal)">
                                      <p:cBhvr>
                                        <p:cTn id="12" dur="500"/>
                                        <p:tgtEl>
                                          <p:spTgt spid="14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服务器端获取</a:t>
            </a:r>
            <a:r>
              <a:rPr lang="en-US" altLang="zh-CN" dirty="0" smtClean="0"/>
              <a:t>JSON</a:t>
            </a:r>
            <a:r>
              <a:rPr lang="zh-CN" altLang="en-US" dirty="0" smtClean="0"/>
              <a:t>字符串</a:t>
            </a:r>
            <a:r>
              <a:rPr lang="en-US" altLang="zh-CN" dirty="0" smtClean="0"/>
              <a:t>-</a:t>
            </a:r>
            <a:r>
              <a:rPr lang="zh-CN" altLang="en-US" dirty="0" smtClean="0"/>
              <a:t>方式</a:t>
            </a:r>
            <a:r>
              <a:rPr lang="en-US" altLang="zh-CN" dirty="0" smtClean="0"/>
              <a:t>2</a:t>
            </a:r>
            <a:endParaRPr lang="zh-CN" altLang="en-US"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第四步：新建</a:t>
            </a:r>
            <a:r>
              <a:rPr lang="en-US" altLang="zh-CN" dirty="0" err="1" smtClean="0"/>
              <a:t>jsp</a:t>
            </a:r>
            <a:r>
              <a:rPr lang="zh-CN" altLang="en-US" dirty="0" smtClean="0"/>
              <a:t>文件和引入</a:t>
            </a:r>
            <a:r>
              <a:rPr lang="en-US" altLang="zh-CN" dirty="0" smtClean="0"/>
              <a:t>2</a:t>
            </a:r>
            <a:r>
              <a:rPr lang="zh-CN" altLang="en-US" dirty="0" smtClean="0"/>
              <a:t>个</a:t>
            </a:r>
            <a:r>
              <a:rPr lang="en-US" altLang="zh-CN" dirty="0" err="1" smtClean="0"/>
              <a:t>js</a:t>
            </a:r>
            <a:r>
              <a:rPr lang="zh-CN" altLang="en-US" dirty="0" smtClean="0"/>
              <a:t>文件；</a:t>
            </a:r>
            <a:endParaRPr lang="en-US" altLang="zh-CN" dirty="0" smtClean="0"/>
          </a:p>
          <a:p>
            <a:pPr lvl="1"/>
            <a:r>
              <a:rPr lang="zh-CN" altLang="en-US" dirty="0" smtClean="0"/>
              <a:t>下载</a:t>
            </a:r>
            <a:r>
              <a:rPr lang="en-US" altLang="zh-CN" dirty="0" smtClean="0"/>
              <a:t>jquery-1.3.2.js</a:t>
            </a:r>
            <a:r>
              <a:rPr lang="zh-CN" altLang="en-US" dirty="0" smtClean="0"/>
              <a:t>和</a:t>
            </a:r>
            <a:r>
              <a:rPr lang="en-US" altLang="zh-CN" dirty="0" smtClean="0"/>
              <a:t>json2.js</a:t>
            </a:r>
            <a:r>
              <a:rPr lang="zh-CN" altLang="en-US" dirty="0" smtClean="0"/>
              <a:t>，放入</a:t>
            </a:r>
            <a:r>
              <a:rPr lang="en-US" altLang="zh-CN" dirty="0" smtClean="0"/>
              <a:t>JSP</a:t>
            </a:r>
            <a:r>
              <a:rPr lang="zh-CN" altLang="en-US" dirty="0" smtClean="0"/>
              <a:t>同一目录下即可。</a:t>
            </a:r>
            <a:endParaRPr lang="en-US" altLang="zh-CN" dirty="0" smtClean="0"/>
          </a:p>
          <a:p>
            <a:endParaRPr lang="zh-CN" altLang="en-US" dirty="0"/>
          </a:p>
        </p:txBody>
      </p:sp>
      <p:grpSp>
        <p:nvGrpSpPr>
          <p:cNvPr id="6" name="组合 5"/>
          <p:cNvGrpSpPr/>
          <p:nvPr/>
        </p:nvGrpSpPr>
        <p:grpSpPr>
          <a:xfrm>
            <a:off x="214712" y="0"/>
            <a:ext cx="8776888" cy="6858000"/>
            <a:chOff x="0" y="0"/>
            <a:chExt cx="8776888" cy="6858000"/>
          </a:xfrm>
        </p:grpSpPr>
        <p:pic>
          <p:nvPicPr>
            <p:cNvPr id="15362" name="Picture 2"/>
            <p:cNvPicPr>
              <a:picLocks noChangeAspect="1" noChangeArrowheads="1"/>
            </p:cNvPicPr>
            <p:nvPr/>
          </p:nvPicPr>
          <p:blipFill>
            <a:blip r:embed="rId1"/>
            <a:srcRect/>
            <a:stretch>
              <a:fillRect/>
            </a:stretch>
          </p:blipFill>
          <p:spPr bwMode="auto">
            <a:xfrm>
              <a:off x="0" y="0"/>
              <a:ext cx="8776888" cy="3276600"/>
            </a:xfrm>
            <a:prstGeom prst="rect">
              <a:avLst/>
            </a:prstGeom>
            <a:noFill/>
            <a:ln w="9525">
              <a:noFill/>
              <a:miter lim="800000"/>
              <a:headEnd/>
              <a:tailEnd/>
            </a:ln>
            <a:effectLst/>
          </p:spPr>
        </p:pic>
        <p:pic>
          <p:nvPicPr>
            <p:cNvPr id="15363" name="Picture 3"/>
            <p:cNvPicPr>
              <a:picLocks noChangeAspect="1" noChangeArrowheads="1"/>
            </p:cNvPicPr>
            <p:nvPr/>
          </p:nvPicPr>
          <p:blipFill>
            <a:blip r:embed="rId2"/>
            <a:srcRect/>
            <a:stretch>
              <a:fillRect/>
            </a:stretch>
          </p:blipFill>
          <p:spPr bwMode="auto">
            <a:xfrm>
              <a:off x="2461" y="3276600"/>
              <a:ext cx="8762999" cy="3581400"/>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服务器端获取</a:t>
            </a:r>
            <a:r>
              <a:rPr lang="en-US" altLang="zh-CN" dirty="0" smtClean="0"/>
              <a:t>JSON</a:t>
            </a:r>
            <a:r>
              <a:rPr lang="zh-CN" altLang="en-US" dirty="0" smtClean="0"/>
              <a:t>字符串</a:t>
            </a:r>
            <a:r>
              <a:rPr lang="en-US" altLang="zh-CN" dirty="0" smtClean="0"/>
              <a:t>-</a:t>
            </a:r>
            <a:r>
              <a:rPr lang="zh-CN" altLang="en-US" dirty="0" smtClean="0"/>
              <a:t>方式</a:t>
            </a:r>
            <a:r>
              <a:rPr lang="en-US" altLang="zh-CN" dirty="0" smtClean="0"/>
              <a:t>2</a:t>
            </a:r>
            <a:endParaRPr lang="zh-CN" altLang="en-US"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第五步：测试运行。</a:t>
            </a:r>
            <a:endParaRPr lang="en-US" altLang="zh-CN" dirty="0" smtClean="0"/>
          </a:p>
          <a:p>
            <a:endParaRPr lang="zh-CN" altLang="en-US" dirty="0"/>
          </a:p>
        </p:txBody>
      </p:sp>
      <p:pic>
        <p:nvPicPr>
          <p:cNvPr id="16386" name="Picture 2"/>
          <p:cNvPicPr>
            <a:picLocks noChangeAspect="1" noChangeArrowheads="1"/>
          </p:cNvPicPr>
          <p:nvPr/>
        </p:nvPicPr>
        <p:blipFill>
          <a:blip r:embed="rId1"/>
          <a:srcRect/>
          <a:stretch>
            <a:fillRect/>
          </a:stretch>
        </p:blipFill>
        <p:spPr bwMode="auto">
          <a:xfrm>
            <a:off x="1600200" y="2286000"/>
            <a:ext cx="5952067" cy="43434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pPr>
              <a:buNone/>
            </a:pPr>
            <a:r>
              <a:rPr lang="en-US" altLang="zh-CN" dirty="0" smtClean="0"/>
              <a:t>---------</a:t>
            </a:r>
            <a:r>
              <a:rPr lang="zh-CN" altLang="en-US" dirty="0" smtClean="0"/>
              <a:t> （我是漂亮的分割线） </a:t>
            </a:r>
            <a:r>
              <a:rPr lang="en-US" altLang="zh-CN" dirty="0" smtClean="0"/>
              <a:t>-----------</a:t>
            </a:r>
            <a:endParaRPr lang="zh-CN" altLang="en-US" dirty="0"/>
          </a:p>
        </p:txBody>
      </p:sp>
    </p:spTree>
  </p:cSld>
  <p:clrMapOvr>
    <a:masterClrMapping/>
  </p:clrMapOvr>
  <p:transition>
    <p:fade/>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将</a:t>
            </a:r>
            <a:r>
              <a:rPr lang="en-US" altLang="zh-CN" dirty="0" smtClean="0"/>
              <a:t>URL</a:t>
            </a:r>
            <a:r>
              <a:rPr lang="zh-CN" altLang="en-US" dirty="0" smtClean="0"/>
              <a:t>中的参数转为实体</a:t>
            </a:r>
            <a:endParaRPr lang="zh-CN" altLang="en-US" dirty="0"/>
          </a:p>
        </p:txBody>
      </p:sp>
      <p:sp>
        <p:nvSpPr>
          <p:cNvPr id="3" name="内容占位符 2"/>
          <p:cNvSpPr>
            <a:spLocks noGrp="1"/>
          </p:cNvSpPr>
          <p:nvPr>
            <p:ph idx="1"/>
          </p:nvPr>
        </p:nvSpPr>
        <p:spPr/>
        <p:txBody>
          <a:bodyPr>
            <a:normAutofit/>
          </a:bodyPr>
          <a:lstStyle/>
          <a:p>
            <a:r>
              <a:rPr lang="zh-CN" altLang="en-US" dirty="0" smtClean="0"/>
              <a:t>在</a:t>
            </a:r>
            <a:r>
              <a:rPr lang="en-US" altLang="zh-CN" dirty="0" err="1" smtClean="0"/>
              <a:t>SpringMVC</a:t>
            </a:r>
            <a:r>
              <a:rPr lang="zh-CN" altLang="en-US" dirty="0" smtClean="0"/>
              <a:t>中可以将</a:t>
            </a:r>
            <a:r>
              <a:rPr lang="en-US" altLang="zh-CN" dirty="0" smtClean="0"/>
              <a:t>URL</a:t>
            </a:r>
            <a:r>
              <a:rPr lang="zh-CN" altLang="en-US" dirty="0" smtClean="0"/>
              <a:t>中的参数转换为实体。</a:t>
            </a:r>
            <a:endParaRPr lang="en-US" altLang="zh-CN" dirty="0" smtClean="0"/>
          </a:p>
          <a:p>
            <a:r>
              <a:rPr lang="zh-CN" altLang="en-US" dirty="0" smtClean="0"/>
              <a:t>示例：</a:t>
            </a:r>
            <a:r>
              <a:rPr lang="en-US" altLang="zh-CN" dirty="0" err="1" smtClean="0"/>
              <a:t>url</a:t>
            </a:r>
            <a:r>
              <a:rPr lang="zh-CN" altLang="en-US" dirty="0" smtClean="0"/>
              <a:t>参数转实体</a:t>
            </a:r>
            <a:endParaRPr lang="en-US" altLang="zh-CN" dirty="0" smtClean="0"/>
          </a:p>
          <a:p>
            <a:r>
              <a:rPr lang="zh-CN" altLang="en-US" dirty="0" smtClean="0"/>
              <a:t>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smtClean="0"/>
              <a:t>param2Bean </a:t>
            </a:r>
            <a:r>
              <a:rPr lang="zh-CN" altLang="en-US" dirty="0" smtClean="0"/>
              <a:t>，并添加依赖</a:t>
            </a:r>
            <a:r>
              <a:rPr lang="en-US" altLang="zh-CN" dirty="0" smtClean="0"/>
              <a:t>jar</a:t>
            </a:r>
            <a:r>
              <a:rPr lang="zh-CN" altLang="en-US" dirty="0" smtClean="0"/>
              <a:t>包；</a:t>
            </a:r>
            <a:endParaRPr lang="en-US" altLang="zh-CN" dirty="0" smtClean="0"/>
          </a:p>
          <a:p>
            <a:pPr lvl="1"/>
            <a:r>
              <a:rPr lang="zh-CN" altLang="en-US" dirty="0" smtClean="0"/>
              <a:t>第二步：配置文件</a:t>
            </a:r>
            <a:r>
              <a:rPr lang="en-US" altLang="zh-CN" dirty="0" smtClean="0"/>
              <a:t>web.xml</a:t>
            </a:r>
            <a:r>
              <a:rPr lang="zh-CN" altLang="en-US" dirty="0" smtClean="0"/>
              <a:t>和</a:t>
            </a:r>
            <a:r>
              <a:rPr lang="en-US" altLang="zh-CN" dirty="0" smtClean="0"/>
              <a:t>springMVC-servlet.xml</a:t>
            </a:r>
            <a:r>
              <a:rPr lang="zh-CN" altLang="en-US" dirty="0" smtClean="0"/>
              <a:t>；</a:t>
            </a:r>
            <a:endParaRPr lang="en-US" altLang="zh-CN" dirty="0" smtClean="0"/>
          </a:p>
          <a:p>
            <a:pPr lvl="1"/>
            <a:r>
              <a:rPr lang="zh-CN" altLang="en-US" dirty="0" smtClean="0"/>
              <a:t>第三步：新建</a:t>
            </a:r>
            <a:r>
              <a:rPr lang="en-US" altLang="zh-CN" dirty="0" err="1" smtClean="0"/>
              <a:t>jsp</a:t>
            </a:r>
            <a:r>
              <a:rPr lang="zh-CN" altLang="en-US" dirty="0" smtClean="0"/>
              <a:t>文件；</a:t>
            </a:r>
            <a:endParaRPr lang="en-US" altLang="zh-CN" dirty="0" smtClean="0"/>
          </a:p>
          <a:p>
            <a:pPr lvl="1"/>
            <a:r>
              <a:rPr lang="zh-CN" altLang="en-US" dirty="0" smtClean="0"/>
              <a:t>第四步：编写控制器和实体类</a:t>
            </a:r>
            <a:endParaRPr lang="en-US" altLang="zh-CN" dirty="0" smtClean="0"/>
          </a:p>
          <a:p>
            <a:pPr lvl="1"/>
            <a:r>
              <a:rPr lang="zh-CN" altLang="en-US" dirty="0" smtClean="0"/>
              <a:t>第五步：测试运行。</a:t>
            </a:r>
            <a:endParaRPr lang="zh-CN" altLang="en-US" dirty="0" smtClean="0"/>
          </a:p>
          <a:p>
            <a:pPr lvl="1">
              <a:buNone/>
            </a:pPr>
            <a:endParaRPr lang="zh-CN" altLang="en-US" dirty="0"/>
          </a:p>
        </p:txBody>
      </p:sp>
    </p:spTree>
  </p:cSld>
  <p:clrMapOvr>
    <a:masterClrMapping/>
  </p:clrMapOvr>
  <p:transition>
    <p:fade/>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将</a:t>
            </a:r>
            <a:r>
              <a:rPr lang="en-US" altLang="zh-CN" dirty="0" smtClean="0"/>
              <a:t>URL</a:t>
            </a:r>
            <a:r>
              <a:rPr lang="zh-CN" altLang="en-US" dirty="0" smtClean="0"/>
              <a:t>中的参数转为实体</a:t>
            </a:r>
            <a:endParaRPr lang="zh-CN" altLang="en-US"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smtClean="0"/>
              <a:t>param2Bean </a:t>
            </a:r>
            <a:r>
              <a:rPr lang="zh-CN" altLang="en-US" dirty="0" smtClean="0"/>
              <a:t>，并添加依赖</a:t>
            </a:r>
            <a:r>
              <a:rPr lang="en-US" altLang="zh-CN" dirty="0" smtClean="0"/>
              <a:t>jar</a:t>
            </a:r>
            <a:r>
              <a:rPr lang="zh-CN" altLang="en-US" dirty="0" smtClean="0"/>
              <a:t>包；</a:t>
            </a:r>
            <a:endParaRPr lang="en-US" altLang="zh-CN" dirty="0" smtClean="0"/>
          </a:p>
          <a:p>
            <a:pPr lvl="1">
              <a:buNone/>
            </a:pPr>
            <a:endParaRPr lang="zh-CN" altLang="en-US" dirty="0"/>
          </a:p>
        </p:txBody>
      </p:sp>
      <p:pic>
        <p:nvPicPr>
          <p:cNvPr id="1026" name="Picture 2"/>
          <p:cNvPicPr>
            <a:picLocks noChangeAspect="1" noChangeArrowheads="1"/>
          </p:cNvPicPr>
          <p:nvPr/>
        </p:nvPicPr>
        <p:blipFill>
          <a:blip r:embed="rId1"/>
          <a:srcRect/>
          <a:stretch>
            <a:fillRect/>
          </a:stretch>
        </p:blipFill>
        <p:spPr bwMode="auto">
          <a:xfrm>
            <a:off x="2971800" y="838200"/>
            <a:ext cx="3124200" cy="5670637"/>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服务器端获取</a:t>
            </a:r>
            <a:r>
              <a:rPr lang="en-US" altLang="zh-CN" dirty="0" smtClean="0"/>
              <a:t>JSON</a:t>
            </a:r>
            <a:r>
              <a:rPr lang="zh-CN" altLang="en-US" dirty="0" smtClean="0"/>
              <a:t>字符串</a:t>
            </a:r>
            <a:r>
              <a:rPr lang="en-US" altLang="zh-CN" dirty="0" smtClean="0"/>
              <a:t>-</a:t>
            </a:r>
            <a:r>
              <a:rPr lang="zh-CN" altLang="en-US" dirty="0" smtClean="0"/>
              <a:t>方式</a:t>
            </a:r>
            <a:r>
              <a:rPr lang="en-US" altLang="zh-CN" dirty="0" smtClean="0"/>
              <a:t>1</a:t>
            </a:r>
            <a:endParaRPr lang="zh-CN" altLang="en-US" dirty="0"/>
          </a:p>
        </p:txBody>
      </p:sp>
      <p:sp>
        <p:nvSpPr>
          <p:cNvPr id="3" name="内容占位符 2"/>
          <p:cNvSpPr>
            <a:spLocks noGrp="1"/>
          </p:cNvSpPr>
          <p:nvPr>
            <p:ph idx="1"/>
          </p:nvPr>
        </p:nvSpPr>
        <p:spPr/>
        <p:txBody>
          <a:bodyPr/>
          <a:lstStyle/>
          <a:p>
            <a:r>
              <a:rPr lang="zh-CN" altLang="en-US" dirty="0" smtClean="0"/>
              <a:t>步骤：</a:t>
            </a:r>
            <a:endParaRPr lang="en-US" altLang="zh-CN" dirty="0" smtClean="0"/>
          </a:p>
          <a:p>
            <a:pPr lvl="1"/>
            <a:r>
              <a:rPr lang="zh-CN" altLang="en-US" dirty="0" smtClean="0"/>
              <a:t>第二步：配置文件</a:t>
            </a:r>
            <a:r>
              <a:rPr lang="en-US" altLang="zh-CN" dirty="0" smtClean="0"/>
              <a:t>web.xml</a:t>
            </a:r>
            <a:r>
              <a:rPr lang="zh-CN" altLang="en-US" dirty="0" smtClean="0"/>
              <a:t>和</a:t>
            </a:r>
            <a:r>
              <a:rPr lang="en-US" altLang="zh-CN" dirty="0" smtClean="0"/>
              <a:t>springMVC-servlet.xml</a:t>
            </a:r>
            <a:r>
              <a:rPr lang="zh-CN" altLang="en-US" dirty="0" smtClean="0"/>
              <a:t>；</a:t>
            </a:r>
            <a:endParaRPr lang="en-US" altLang="zh-CN" dirty="0" smtClean="0"/>
          </a:p>
          <a:p>
            <a:endParaRPr lang="zh-CN" altLang="en-US" dirty="0"/>
          </a:p>
        </p:txBody>
      </p:sp>
      <p:grpSp>
        <p:nvGrpSpPr>
          <p:cNvPr id="4" name="组合 5"/>
          <p:cNvGrpSpPr/>
          <p:nvPr/>
        </p:nvGrpSpPr>
        <p:grpSpPr>
          <a:xfrm>
            <a:off x="152400" y="0"/>
            <a:ext cx="8839200" cy="6705600"/>
            <a:chOff x="0" y="0"/>
            <a:chExt cx="8839200" cy="6705600"/>
          </a:xfrm>
        </p:grpSpPr>
        <p:pic>
          <p:nvPicPr>
            <p:cNvPr id="9218" name="Picture 2"/>
            <p:cNvPicPr>
              <a:picLocks noChangeAspect="1" noChangeArrowheads="1"/>
            </p:cNvPicPr>
            <p:nvPr/>
          </p:nvPicPr>
          <p:blipFill>
            <a:blip r:embed="rId1"/>
            <a:srcRect/>
            <a:stretch>
              <a:fillRect/>
            </a:stretch>
          </p:blipFill>
          <p:spPr bwMode="auto">
            <a:xfrm>
              <a:off x="0" y="0"/>
              <a:ext cx="8839200" cy="3815790"/>
            </a:xfrm>
            <a:prstGeom prst="rect">
              <a:avLst/>
            </a:prstGeom>
            <a:noFill/>
            <a:ln w="9525">
              <a:noFill/>
              <a:miter lim="800000"/>
              <a:headEnd/>
              <a:tailEnd/>
            </a:ln>
            <a:effectLst/>
          </p:spPr>
        </p:pic>
        <p:pic>
          <p:nvPicPr>
            <p:cNvPr id="9219" name="Picture 3"/>
            <p:cNvPicPr>
              <a:picLocks noChangeAspect="1" noChangeArrowheads="1"/>
            </p:cNvPicPr>
            <p:nvPr/>
          </p:nvPicPr>
          <p:blipFill>
            <a:blip r:embed="rId2"/>
            <a:srcRect/>
            <a:stretch>
              <a:fillRect/>
            </a:stretch>
          </p:blipFill>
          <p:spPr bwMode="auto">
            <a:xfrm>
              <a:off x="0" y="3788664"/>
              <a:ext cx="8839200" cy="2916936"/>
            </a:xfrm>
            <a:prstGeom prst="rect">
              <a:avLst/>
            </a:prstGeom>
            <a:noFill/>
            <a:ln w="9525">
              <a:noFill/>
              <a:miter lim="800000"/>
              <a:headEnd/>
              <a:tailEnd/>
            </a:ln>
            <a:effectLst/>
          </p:spPr>
        </p:pic>
      </p:grpSp>
      <p:pic>
        <p:nvPicPr>
          <p:cNvPr id="9220" name="Picture 4"/>
          <p:cNvPicPr>
            <a:picLocks noChangeAspect="1" noChangeArrowheads="1"/>
          </p:cNvPicPr>
          <p:nvPr/>
        </p:nvPicPr>
        <p:blipFill>
          <a:blip r:embed="rId3"/>
          <a:srcRect/>
          <a:stretch>
            <a:fillRect/>
          </a:stretch>
        </p:blipFill>
        <p:spPr bwMode="auto">
          <a:xfrm>
            <a:off x="0" y="2514600"/>
            <a:ext cx="9009375" cy="314907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nodeType="clickEffect">
                                  <p:stCondLst>
                                    <p:cond delay="0"/>
                                  </p:stCondLst>
                                  <p:childTnLst>
                                    <p:animEffect transition="out" filter="box(in)">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220"/>
                                        </p:tgtEl>
                                        <p:attrNameLst>
                                          <p:attrName>style.visibility</p:attrName>
                                        </p:attrNameLst>
                                      </p:cBhvr>
                                      <p:to>
                                        <p:strVal val="visible"/>
                                      </p:to>
                                    </p:set>
                                    <p:animEffect transition="in" filter="blinds(horizontal)">
                                      <p:cBhvr>
                                        <p:cTn id="1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将</a:t>
            </a:r>
            <a:r>
              <a:rPr lang="en-US" altLang="zh-CN" dirty="0" smtClean="0"/>
              <a:t>URL</a:t>
            </a:r>
            <a:r>
              <a:rPr lang="zh-CN" altLang="en-US" dirty="0" smtClean="0"/>
              <a:t>中的参数转为实体</a:t>
            </a:r>
            <a:endParaRPr lang="zh-CN" altLang="en-US"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第三步：新建</a:t>
            </a:r>
            <a:r>
              <a:rPr lang="en-US" altLang="zh-CN" dirty="0" err="1" smtClean="0"/>
              <a:t>jsp</a:t>
            </a:r>
            <a:r>
              <a:rPr lang="zh-CN" altLang="en-US" dirty="0" smtClean="0"/>
              <a:t>文件；</a:t>
            </a:r>
            <a:endParaRPr lang="en-US" altLang="zh-CN" dirty="0" smtClean="0"/>
          </a:p>
          <a:p>
            <a:pPr lvl="1">
              <a:buNone/>
            </a:pPr>
            <a:endParaRPr lang="zh-CN" altLang="en-US" dirty="0"/>
          </a:p>
        </p:txBody>
      </p:sp>
      <p:pic>
        <p:nvPicPr>
          <p:cNvPr id="2050" name="Picture 2"/>
          <p:cNvPicPr>
            <a:picLocks noChangeAspect="1" noChangeArrowheads="1"/>
          </p:cNvPicPr>
          <p:nvPr/>
        </p:nvPicPr>
        <p:blipFill>
          <a:blip r:embed="rId1"/>
          <a:srcRect/>
          <a:stretch>
            <a:fillRect/>
          </a:stretch>
        </p:blipFill>
        <p:spPr bwMode="auto">
          <a:xfrm>
            <a:off x="314325" y="2228850"/>
            <a:ext cx="8601075" cy="4578727"/>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463550"/>
            <a:ext cx="8229600" cy="765175"/>
          </a:xfrm>
        </p:spPr>
        <p:txBody>
          <a:bodyPr>
            <a:spAutoFit/>
          </a:bodyPr>
          <a:lstStyle/>
          <a:p>
            <a:r>
              <a:rPr lang="en-US"/>
              <a:t>测试</a:t>
            </a:r>
            <a:endParaRPr lang="en-US"/>
          </a:p>
        </p:txBody>
      </p:sp>
      <p:sp>
        <p:nvSpPr>
          <p:cNvPr id="20483" name="Text Box 3"/>
          <p:cNvSpPr txBox="1">
            <a:spLocks noChangeArrowheads="1"/>
          </p:cNvSpPr>
          <p:nvPr/>
        </p:nvSpPr>
        <p:spPr bwMode="auto">
          <a:xfrm>
            <a:off x="228600" y="1447800"/>
            <a:ext cx="8686800" cy="4968875"/>
          </a:xfrm>
          <a:prstGeom prst="rect">
            <a:avLst/>
          </a:prstGeom>
          <a:noFill/>
          <a:ln w="9525">
            <a:noFill/>
            <a:miter lim="800000"/>
          </a:ln>
        </p:spPr>
        <p:txBody>
          <a:bodyPr>
            <a:spAutoFit/>
          </a:bodyPr>
          <a:lstStyle/>
          <a:p>
            <a:r>
              <a:rPr lang="zh-CN" altLang="en-US" sz="2000"/>
              <a:t>public static void main(String[] args) {</a:t>
            </a:r>
            <a:endParaRPr lang="zh-CN" altLang="en-US" sz="2000"/>
          </a:p>
          <a:p>
            <a:r>
              <a:rPr lang="zh-CN" altLang="en-US" sz="2000">
                <a:ea typeface="宋体" panose="02010600030101010101" pitchFamily="2" charset="-122"/>
              </a:rPr>
              <a:t>      </a:t>
            </a:r>
            <a:r>
              <a:rPr lang="zh-CN" altLang="en-US" sz="2000"/>
              <a:t>try {</a:t>
            </a:r>
            <a:endParaRPr lang="zh-CN" altLang="en-US" sz="2000"/>
          </a:p>
          <a:p>
            <a:r>
              <a:rPr lang="zh-CN" altLang="en-US" sz="2000"/>
              <a:t>	String resource = "mybatis-config.xml";</a:t>
            </a:r>
            <a:endParaRPr lang="zh-CN" altLang="en-US" sz="2000"/>
          </a:p>
          <a:p>
            <a:endParaRPr lang="zh-CN" altLang="en-US" sz="2000"/>
          </a:p>
          <a:p>
            <a:r>
              <a:rPr lang="zh-CN" altLang="en-US" sz="2000"/>
              <a:t>	InputStream inputStream = Resources.getResourceAsStream(resource);</a:t>
            </a:r>
            <a:endParaRPr lang="zh-CN" altLang="en-US" sz="2000"/>
          </a:p>
          <a:p>
            <a:endParaRPr lang="zh-CN" altLang="en-US" sz="2000"/>
          </a:p>
          <a:p>
            <a:r>
              <a:rPr lang="zh-CN" altLang="en-US" sz="2000"/>
              <a:t>	SqlSessionFactory sqlSessionFactory = new SqlSessionFactoryBuilder().build(inputStream);</a:t>
            </a:r>
            <a:endParaRPr lang="zh-CN" altLang="en-US" sz="2000"/>
          </a:p>
          <a:p>
            <a:endParaRPr lang="zh-CN" altLang="en-US" sz="2000"/>
          </a:p>
          <a:p>
            <a:r>
              <a:rPr lang="zh-CN" altLang="en-US" sz="2000"/>
              <a:t>	System.out.println(sqlSessionFactory);</a:t>
            </a:r>
            <a:endParaRPr lang="zh-CN" altLang="en-US" sz="2000"/>
          </a:p>
          <a:p>
            <a:endParaRPr lang="zh-CN" altLang="en-US" sz="2000"/>
          </a:p>
          <a:p>
            <a:r>
              <a:rPr lang="zh-CN" altLang="en-US" sz="2000"/>
              <a:t>	} catch (IOException e) {</a:t>
            </a:r>
            <a:endParaRPr lang="zh-CN" altLang="en-US" sz="2000"/>
          </a:p>
          <a:p>
            <a:r>
              <a:rPr lang="zh-CN" altLang="en-US" sz="2000"/>
              <a:t>	</a:t>
            </a:r>
            <a:r>
              <a:rPr lang="zh-CN" altLang="en-US" sz="2000">
                <a:ea typeface="宋体" panose="02010600030101010101" pitchFamily="2" charset="-122"/>
              </a:rPr>
              <a:t>         </a:t>
            </a:r>
            <a:r>
              <a:rPr lang="zh-CN" altLang="en-US" sz="2000"/>
              <a:t>e.printStackTrace();</a:t>
            </a:r>
            <a:endParaRPr lang="zh-CN" altLang="en-US" sz="2000"/>
          </a:p>
          <a:p>
            <a:r>
              <a:rPr lang="zh-CN" altLang="en-US" sz="2000">
                <a:ea typeface="宋体" panose="02010600030101010101" pitchFamily="2" charset="-122"/>
              </a:rPr>
              <a:t>              </a:t>
            </a:r>
            <a:r>
              <a:rPr lang="zh-CN" altLang="en-US" sz="2000"/>
              <a:t>}</a:t>
            </a:r>
            <a:endParaRPr lang="zh-CN" altLang="en-US" sz="2000"/>
          </a:p>
          <a:p>
            <a:r>
              <a:rPr lang="zh-CN" altLang="en-US" sz="2000"/>
              <a:t>}		</a:t>
            </a:r>
            <a:endParaRPr lang="zh-CN" altLang="en-US" sz="2000"/>
          </a:p>
        </p:txBody>
      </p:sp>
    </p:spTree>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将</a:t>
            </a:r>
            <a:r>
              <a:rPr lang="en-US" altLang="zh-CN" dirty="0" smtClean="0"/>
              <a:t>URL</a:t>
            </a:r>
            <a:r>
              <a:rPr lang="zh-CN" altLang="en-US" dirty="0" smtClean="0"/>
              <a:t>中的参数转为实体</a:t>
            </a:r>
            <a:endParaRPr lang="zh-CN" altLang="en-US"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第四步：编写控制器和实体类</a:t>
            </a:r>
            <a:endParaRPr lang="en-US" altLang="zh-CN" dirty="0" smtClean="0"/>
          </a:p>
          <a:p>
            <a:pPr lvl="1">
              <a:buNone/>
            </a:pPr>
            <a:endParaRPr lang="zh-CN" altLang="en-US" dirty="0"/>
          </a:p>
        </p:txBody>
      </p:sp>
      <p:pic>
        <p:nvPicPr>
          <p:cNvPr id="3074" name="Picture 2"/>
          <p:cNvPicPr>
            <a:picLocks noChangeAspect="1" noChangeArrowheads="1"/>
          </p:cNvPicPr>
          <p:nvPr/>
        </p:nvPicPr>
        <p:blipFill>
          <a:blip r:embed="rId1"/>
          <a:srcRect/>
          <a:stretch>
            <a:fillRect/>
          </a:stretch>
        </p:blipFill>
        <p:spPr bwMode="auto">
          <a:xfrm>
            <a:off x="533400" y="457200"/>
            <a:ext cx="7546370" cy="5943601"/>
          </a:xfrm>
          <a:prstGeom prst="rect">
            <a:avLst/>
          </a:prstGeom>
          <a:noFill/>
          <a:ln w="9525">
            <a:noFill/>
            <a:miter lim="800000"/>
            <a:headEnd/>
            <a:tailEnd/>
          </a:ln>
          <a:effectLst/>
        </p:spPr>
      </p:pic>
      <p:pic>
        <p:nvPicPr>
          <p:cNvPr id="3075" name="Picture 3"/>
          <p:cNvPicPr>
            <a:picLocks noChangeAspect="1" noChangeArrowheads="1"/>
          </p:cNvPicPr>
          <p:nvPr/>
        </p:nvPicPr>
        <p:blipFill>
          <a:blip r:embed="rId2"/>
          <a:srcRect/>
          <a:stretch>
            <a:fillRect/>
          </a:stretch>
        </p:blipFill>
        <p:spPr bwMode="auto">
          <a:xfrm>
            <a:off x="381000" y="762000"/>
            <a:ext cx="8410815" cy="54102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linds(horizontal)">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3074"/>
                                        </p:tgtEl>
                                      </p:cBhvr>
                                    </p:animEffect>
                                    <p:set>
                                      <p:cBhvr>
                                        <p:cTn id="12" dur="1" fill="hold">
                                          <p:stCondLst>
                                            <p:cond delay="499"/>
                                          </p:stCondLst>
                                        </p:cTn>
                                        <p:tgtEl>
                                          <p:spTgt spid="307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animEffect transition="in" filter="blinds(horizontal)">
                                      <p:cBhvr>
                                        <p:cTn id="1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将</a:t>
            </a:r>
            <a:r>
              <a:rPr lang="en-US" altLang="zh-CN" dirty="0" smtClean="0"/>
              <a:t>URL</a:t>
            </a:r>
            <a:r>
              <a:rPr lang="zh-CN" altLang="en-US" dirty="0" smtClean="0"/>
              <a:t>中的参数转为实体</a:t>
            </a:r>
            <a:endParaRPr lang="zh-CN" altLang="en-US"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第五步：测试运行。</a:t>
            </a:r>
            <a:endParaRPr lang="zh-CN" altLang="en-US" dirty="0" smtClean="0"/>
          </a:p>
          <a:p>
            <a:pPr lvl="1">
              <a:buNone/>
            </a:pPr>
            <a:endParaRPr lang="zh-CN" altLang="en-US" dirty="0"/>
          </a:p>
        </p:txBody>
      </p:sp>
      <p:pic>
        <p:nvPicPr>
          <p:cNvPr id="4099" name="Picture 3"/>
          <p:cNvPicPr>
            <a:picLocks noChangeAspect="1" noChangeArrowheads="1"/>
          </p:cNvPicPr>
          <p:nvPr/>
        </p:nvPicPr>
        <p:blipFill>
          <a:blip r:embed="rId1"/>
          <a:srcRect/>
          <a:stretch>
            <a:fillRect/>
          </a:stretch>
        </p:blipFill>
        <p:spPr bwMode="auto">
          <a:xfrm>
            <a:off x="228600" y="2286000"/>
            <a:ext cx="4438436" cy="20574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2"/>
          <a:srcRect/>
          <a:stretch>
            <a:fillRect/>
          </a:stretch>
        </p:blipFill>
        <p:spPr bwMode="auto">
          <a:xfrm>
            <a:off x="3200400" y="3429000"/>
            <a:ext cx="4953000" cy="2828663"/>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控制器中传回</a:t>
            </a:r>
            <a:r>
              <a:rPr lang="en-US" altLang="zh-CN" dirty="0" smtClean="0"/>
              <a:t>JSON</a:t>
            </a:r>
            <a:r>
              <a:rPr lang="zh-CN" altLang="en-US" dirty="0" smtClean="0"/>
              <a:t>对象</a:t>
            </a:r>
            <a:endParaRPr lang="zh-CN" altLang="en-US" dirty="0"/>
          </a:p>
        </p:txBody>
      </p:sp>
      <p:sp>
        <p:nvSpPr>
          <p:cNvPr id="3" name="内容占位符 2"/>
          <p:cNvSpPr>
            <a:spLocks noGrp="1"/>
          </p:cNvSpPr>
          <p:nvPr>
            <p:ph idx="1"/>
          </p:nvPr>
        </p:nvSpPr>
        <p:spPr/>
        <p:txBody>
          <a:bodyPr/>
          <a:lstStyle/>
          <a:p>
            <a:r>
              <a:rPr lang="zh-CN" altLang="en-US" dirty="0" smtClean="0"/>
              <a:t>有时，需要在控制器中以</a:t>
            </a:r>
            <a:r>
              <a:rPr lang="en-US" altLang="zh-CN" dirty="0" smtClean="0"/>
              <a:t>response</a:t>
            </a:r>
            <a:r>
              <a:rPr lang="zh-CN" altLang="en-US" dirty="0" smtClean="0"/>
              <a:t>响应的方式返回</a:t>
            </a:r>
            <a:r>
              <a:rPr lang="en-US" altLang="zh-CN" dirty="0" smtClean="0"/>
              <a:t>JSON</a:t>
            </a:r>
            <a:r>
              <a:rPr lang="zh-CN" altLang="en-US" dirty="0" smtClean="0"/>
              <a:t>对象，比如，返回学生列表对象。</a:t>
            </a:r>
            <a:endParaRPr lang="en-US" altLang="zh-CN" dirty="0" smtClean="0"/>
          </a:p>
          <a:p>
            <a:r>
              <a:rPr lang="zh-CN" altLang="en-US" dirty="0" smtClean="0"/>
              <a:t>示例：控制器传回</a:t>
            </a:r>
            <a:r>
              <a:rPr lang="en-US" altLang="zh-CN" dirty="0" smtClean="0"/>
              <a:t>JSON</a:t>
            </a:r>
            <a:r>
              <a:rPr lang="zh-CN" altLang="en-US" dirty="0" smtClean="0"/>
              <a:t>对象</a:t>
            </a:r>
            <a:endParaRPr lang="en-US" altLang="zh-CN" dirty="0" smtClean="0"/>
          </a:p>
          <a:p>
            <a:r>
              <a:rPr lang="zh-CN" altLang="en-US" dirty="0" smtClean="0"/>
              <a:t>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err="1" smtClean="0"/>
              <a:t>createJSON</a:t>
            </a:r>
            <a:r>
              <a:rPr lang="en-US" altLang="zh-CN" dirty="0" smtClean="0"/>
              <a:t> </a:t>
            </a:r>
            <a:r>
              <a:rPr lang="zh-CN" altLang="en-US" dirty="0" smtClean="0"/>
              <a:t>，并添加依赖</a:t>
            </a:r>
            <a:r>
              <a:rPr lang="en-US" altLang="zh-CN" dirty="0" smtClean="0"/>
              <a:t>jar</a:t>
            </a:r>
            <a:r>
              <a:rPr lang="zh-CN" altLang="en-US" dirty="0" smtClean="0"/>
              <a:t>包；</a:t>
            </a:r>
            <a:endParaRPr lang="en-US" altLang="zh-CN" dirty="0" smtClean="0"/>
          </a:p>
          <a:p>
            <a:pPr lvl="1"/>
            <a:r>
              <a:rPr lang="zh-CN" altLang="en-US" dirty="0" smtClean="0"/>
              <a:t>第二步：配置文件</a:t>
            </a:r>
            <a:r>
              <a:rPr lang="en-US" altLang="zh-CN" dirty="0" smtClean="0"/>
              <a:t>web.xml</a:t>
            </a:r>
            <a:r>
              <a:rPr lang="zh-CN" altLang="en-US" dirty="0" smtClean="0"/>
              <a:t>和</a:t>
            </a:r>
            <a:r>
              <a:rPr lang="en-US" altLang="zh-CN" dirty="0" smtClean="0"/>
              <a:t>springMVC-servlet.xml</a:t>
            </a:r>
            <a:r>
              <a:rPr lang="zh-CN" altLang="en-US" dirty="0" smtClean="0"/>
              <a:t>；</a:t>
            </a:r>
            <a:endParaRPr lang="en-US" altLang="zh-CN" dirty="0" smtClean="0"/>
          </a:p>
          <a:p>
            <a:pPr lvl="1"/>
            <a:r>
              <a:rPr lang="zh-CN" altLang="en-US" dirty="0" smtClean="0"/>
              <a:t>第三步：新建</a:t>
            </a:r>
            <a:r>
              <a:rPr lang="en-US" altLang="zh-CN" dirty="0" err="1" smtClean="0"/>
              <a:t>jsp</a:t>
            </a:r>
            <a:r>
              <a:rPr lang="zh-CN" altLang="en-US" dirty="0" smtClean="0"/>
              <a:t>文件和引入</a:t>
            </a:r>
            <a:r>
              <a:rPr lang="en-US" altLang="zh-CN" dirty="0" smtClean="0"/>
              <a:t>JS</a:t>
            </a:r>
            <a:r>
              <a:rPr lang="zh-CN" altLang="en-US" dirty="0" smtClean="0"/>
              <a:t>文件；</a:t>
            </a:r>
            <a:endParaRPr lang="en-US" altLang="zh-CN" dirty="0" smtClean="0"/>
          </a:p>
          <a:p>
            <a:pPr lvl="1"/>
            <a:r>
              <a:rPr lang="zh-CN" altLang="en-US" dirty="0" smtClean="0"/>
              <a:t>第四步：编写控制器和实体类</a:t>
            </a:r>
            <a:endParaRPr lang="en-US" altLang="zh-CN" dirty="0" smtClean="0"/>
          </a:p>
          <a:p>
            <a:pPr lvl="1"/>
            <a:r>
              <a:rPr lang="zh-CN" altLang="en-US" dirty="0" smtClean="0"/>
              <a:t>第五步：测试运行。</a:t>
            </a:r>
            <a:endParaRPr lang="zh-CN" altLang="en-US" dirty="0" smtClean="0"/>
          </a:p>
          <a:p>
            <a:endParaRPr lang="zh-CN" altLang="en-US" dirty="0"/>
          </a:p>
        </p:txBody>
      </p:sp>
    </p:spTree>
  </p:cSld>
  <p:clrMapOvr>
    <a:masterClrMapping/>
  </p:clrMapOvr>
  <p:transition>
    <p:fade/>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控制器中传回</a:t>
            </a:r>
            <a:r>
              <a:rPr lang="en-US" altLang="zh-CN" dirty="0" smtClean="0"/>
              <a:t>JSON</a:t>
            </a:r>
            <a:r>
              <a:rPr lang="zh-CN" altLang="en-US" dirty="0" smtClean="0"/>
              <a:t>对象</a:t>
            </a:r>
            <a:endParaRPr lang="zh-CN" altLang="en-US" dirty="0"/>
          </a:p>
        </p:txBody>
      </p:sp>
      <p:sp>
        <p:nvSpPr>
          <p:cNvPr id="3" name="内容占位符 2"/>
          <p:cNvSpPr>
            <a:spLocks noGrp="1"/>
          </p:cNvSpPr>
          <p:nvPr>
            <p:ph idx="1"/>
          </p:nvPr>
        </p:nvSpPr>
        <p:spPr/>
        <p:txBody>
          <a:bodyPr/>
          <a:lstStyle/>
          <a:p>
            <a:r>
              <a:rPr lang="zh-CN" altLang="en-US" dirty="0" smtClean="0"/>
              <a:t>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err="1" smtClean="0"/>
              <a:t>createJSON</a:t>
            </a:r>
            <a:r>
              <a:rPr lang="en-US" altLang="zh-CN" dirty="0" smtClean="0"/>
              <a:t> </a:t>
            </a:r>
            <a:r>
              <a:rPr lang="zh-CN" altLang="en-US" dirty="0" smtClean="0"/>
              <a:t>，并添加依赖</a:t>
            </a:r>
            <a:r>
              <a:rPr lang="en-US" altLang="zh-CN" dirty="0" smtClean="0"/>
              <a:t>jar</a:t>
            </a:r>
            <a:r>
              <a:rPr lang="zh-CN" altLang="en-US" dirty="0" smtClean="0"/>
              <a:t>包；</a:t>
            </a:r>
            <a:endParaRPr lang="en-US" altLang="zh-CN" dirty="0" smtClean="0"/>
          </a:p>
          <a:p>
            <a:endParaRPr lang="zh-CN" altLang="en-US" dirty="0"/>
          </a:p>
        </p:txBody>
      </p:sp>
      <p:pic>
        <p:nvPicPr>
          <p:cNvPr id="5122" name="Picture 2"/>
          <p:cNvPicPr>
            <a:picLocks noChangeAspect="1" noChangeArrowheads="1"/>
          </p:cNvPicPr>
          <p:nvPr/>
        </p:nvPicPr>
        <p:blipFill>
          <a:blip r:embed="rId1"/>
          <a:srcRect/>
          <a:stretch>
            <a:fillRect/>
          </a:stretch>
        </p:blipFill>
        <p:spPr bwMode="auto">
          <a:xfrm>
            <a:off x="2590800" y="-1"/>
            <a:ext cx="3581400" cy="667553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控制器中传回</a:t>
            </a:r>
            <a:r>
              <a:rPr lang="en-US" altLang="zh-CN" dirty="0" smtClean="0"/>
              <a:t>JSON</a:t>
            </a:r>
            <a:r>
              <a:rPr lang="zh-CN" altLang="en-US" dirty="0" smtClean="0"/>
              <a:t>对象</a:t>
            </a:r>
            <a:endParaRPr lang="zh-CN" altLang="en-US" dirty="0"/>
          </a:p>
        </p:txBody>
      </p:sp>
      <p:sp>
        <p:nvSpPr>
          <p:cNvPr id="3" name="内容占位符 2"/>
          <p:cNvSpPr>
            <a:spLocks noGrp="1"/>
          </p:cNvSpPr>
          <p:nvPr>
            <p:ph idx="1"/>
          </p:nvPr>
        </p:nvSpPr>
        <p:spPr/>
        <p:txBody>
          <a:bodyPr/>
          <a:lstStyle/>
          <a:p>
            <a:r>
              <a:rPr lang="zh-CN" altLang="en-US" dirty="0" smtClean="0"/>
              <a:t>步骤：</a:t>
            </a:r>
            <a:endParaRPr lang="en-US" altLang="zh-CN" dirty="0" smtClean="0"/>
          </a:p>
          <a:p>
            <a:pPr lvl="1"/>
            <a:r>
              <a:rPr lang="zh-CN" altLang="en-US" dirty="0" smtClean="0"/>
              <a:t>第二步：配置文件</a:t>
            </a:r>
            <a:r>
              <a:rPr lang="en-US" altLang="zh-CN" dirty="0" smtClean="0"/>
              <a:t>web.xml</a:t>
            </a:r>
            <a:r>
              <a:rPr lang="zh-CN" altLang="en-US" dirty="0" smtClean="0"/>
              <a:t>和</a:t>
            </a:r>
            <a:r>
              <a:rPr lang="en-US" altLang="zh-CN" dirty="0" smtClean="0"/>
              <a:t>springMVC-servlet.xml</a:t>
            </a:r>
            <a:r>
              <a:rPr lang="zh-CN" altLang="en-US" dirty="0" smtClean="0"/>
              <a:t>；</a:t>
            </a:r>
            <a:endParaRPr lang="en-US" altLang="zh-CN" dirty="0" smtClean="0"/>
          </a:p>
          <a:p>
            <a:endParaRPr lang="zh-CN" altLang="en-US" dirty="0"/>
          </a:p>
        </p:txBody>
      </p:sp>
      <p:pic>
        <p:nvPicPr>
          <p:cNvPr id="6146" name="Picture 2"/>
          <p:cNvPicPr>
            <a:picLocks noChangeAspect="1" noChangeArrowheads="1"/>
          </p:cNvPicPr>
          <p:nvPr/>
        </p:nvPicPr>
        <p:blipFill>
          <a:blip r:embed="rId1"/>
          <a:srcRect/>
          <a:stretch>
            <a:fillRect/>
          </a:stretch>
        </p:blipFill>
        <p:spPr bwMode="auto">
          <a:xfrm>
            <a:off x="76200" y="2362200"/>
            <a:ext cx="8927930" cy="4005262"/>
          </a:xfrm>
          <a:prstGeom prst="rect">
            <a:avLst/>
          </a:prstGeom>
          <a:noFill/>
          <a:ln w="9525">
            <a:noFill/>
            <a:miter lim="800000"/>
            <a:headEnd/>
            <a:tailEnd/>
          </a:ln>
          <a:effectLst/>
        </p:spPr>
      </p:pic>
      <p:pic>
        <p:nvPicPr>
          <p:cNvPr id="6147" name="Picture 3"/>
          <p:cNvPicPr>
            <a:picLocks noChangeAspect="1" noChangeArrowheads="1"/>
          </p:cNvPicPr>
          <p:nvPr/>
        </p:nvPicPr>
        <p:blipFill>
          <a:blip r:embed="rId2"/>
          <a:srcRect/>
          <a:stretch>
            <a:fillRect/>
          </a:stretch>
        </p:blipFill>
        <p:spPr bwMode="auto">
          <a:xfrm>
            <a:off x="76200" y="2286000"/>
            <a:ext cx="8991600" cy="409645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blinds(horizontal)">
                                      <p:cBhvr>
                                        <p:cTn id="7"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控制器中传回</a:t>
            </a:r>
            <a:r>
              <a:rPr lang="en-US" altLang="zh-CN" dirty="0" smtClean="0"/>
              <a:t>JSON</a:t>
            </a:r>
            <a:r>
              <a:rPr lang="zh-CN" altLang="en-US" dirty="0" smtClean="0"/>
              <a:t>对象</a:t>
            </a:r>
            <a:endParaRPr lang="zh-CN" altLang="en-US" dirty="0"/>
          </a:p>
        </p:txBody>
      </p:sp>
      <p:sp>
        <p:nvSpPr>
          <p:cNvPr id="3" name="内容占位符 2"/>
          <p:cNvSpPr>
            <a:spLocks noGrp="1"/>
          </p:cNvSpPr>
          <p:nvPr>
            <p:ph idx="1"/>
          </p:nvPr>
        </p:nvSpPr>
        <p:spPr/>
        <p:txBody>
          <a:bodyPr/>
          <a:lstStyle/>
          <a:p>
            <a:r>
              <a:rPr lang="zh-CN" altLang="en-US" dirty="0" smtClean="0"/>
              <a:t>步骤：</a:t>
            </a:r>
            <a:endParaRPr lang="en-US" altLang="zh-CN" dirty="0" smtClean="0"/>
          </a:p>
          <a:p>
            <a:pPr lvl="1"/>
            <a:r>
              <a:rPr lang="zh-CN" altLang="en-US" dirty="0" smtClean="0"/>
              <a:t>第三步：新建</a:t>
            </a:r>
            <a:r>
              <a:rPr lang="en-US" altLang="zh-CN" dirty="0" err="1" smtClean="0"/>
              <a:t>jsp</a:t>
            </a:r>
            <a:r>
              <a:rPr lang="zh-CN" altLang="en-US" dirty="0" smtClean="0"/>
              <a:t>文件和引入</a:t>
            </a:r>
            <a:r>
              <a:rPr lang="en-US" altLang="zh-CN" dirty="0" smtClean="0"/>
              <a:t>JS</a:t>
            </a:r>
            <a:r>
              <a:rPr lang="zh-CN" altLang="en-US" dirty="0" smtClean="0"/>
              <a:t>文件；</a:t>
            </a:r>
            <a:endParaRPr lang="en-US" altLang="zh-CN" dirty="0" smtClean="0"/>
          </a:p>
          <a:p>
            <a:pPr lvl="1"/>
            <a:r>
              <a:rPr lang="zh-CN" altLang="en-US" dirty="0" smtClean="0"/>
              <a:t>引入</a:t>
            </a:r>
            <a:r>
              <a:rPr lang="en-US" altLang="zh-CN" i="1" dirty="0" smtClean="0"/>
              <a:t>jquery-1.3.2.js</a:t>
            </a:r>
            <a:r>
              <a:rPr lang="zh-CN" altLang="en-US" i="1" dirty="0" smtClean="0"/>
              <a:t>和</a:t>
            </a:r>
            <a:r>
              <a:rPr lang="en-US" altLang="zh-CN" i="1" dirty="0" smtClean="0"/>
              <a:t>json2.js</a:t>
            </a:r>
            <a:r>
              <a:rPr lang="zh-CN" altLang="en-US" i="1" dirty="0" smtClean="0"/>
              <a:t>到</a:t>
            </a:r>
            <a:r>
              <a:rPr lang="en-US" altLang="zh-CN" i="1" dirty="0" err="1" smtClean="0"/>
              <a:t>jsp</a:t>
            </a:r>
            <a:r>
              <a:rPr lang="zh-CN" altLang="en-US" i="1" dirty="0" smtClean="0"/>
              <a:t>相同目录下。</a:t>
            </a:r>
            <a:endParaRPr lang="en-US" altLang="zh-CN" i="1" dirty="0" smtClean="0"/>
          </a:p>
          <a:p>
            <a:pPr lvl="1"/>
            <a:endParaRPr lang="en-US" altLang="zh-CN" dirty="0" smtClean="0"/>
          </a:p>
          <a:p>
            <a:endParaRPr lang="zh-CN" altLang="en-US" dirty="0"/>
          </a:p>
        </p:txBody>
      </p:sp>
      <p:grpSp>
        <p:nvGrpSpPr>
          <p:cNvPr id="8" name="组合 7"/>
          <p:cNvGrpSpPr/>
          <p:nvPr/>
        </p:nvGrpSpPr>
        <p:grpSpPr>
          <a:xfrm>
            <a:off x="838200" y="14748"/>
            <a:ext cx="6189054" cy="6654127"/>
            <a:chOff x="838200" y="14748"/>
            <a:chExt cx="6189054" cy="6654127"/>
          </a:xfrm>
        </p:grpSpPr>
        <p:pic>
          <p:nvPicPr>
            <p:cNvPr id="7171" name="Picture 3"/>
            <p:cNvPicPr>
              <a:picLocks noChangeAspect="1" noChangeArrowheads="1"/>
            </p:cNvPicPr>
            <p:nvPr/>
          </p:nvPicPr>
          <p:blipFill>
            <a:blip r:embed="rId1"/>
            <a:srcRect/>
            <a:stretch>
              <a:fillRect/>
            </a:stretch>
          </p:blipFill>
          <p:spPr bwMode="auto">
            <a:xfrm>
              <a:off x="838200" y="3200400"/>
              <a:ext cx="6172200" cy="3468475"/>
            </a:xfrm>
            <a:prstGeom prst="rect">
              <a:avLst/>
            </a:prstGeom>
            <a:noFill/>
            <a:ln w="9525">
              <a:noFill/>
              <a:miter lim="800000"/>
              <a:headEnd/>
              <a:tailEnd/>
            </a:ln>
            <a:effectLst/>
          </p:spPr>
        </p:pic>
        <p:pic>
          <p:nvPicPr>
            <p:cNvPr id="7172" name="Picture 4"/>
            <p:cNvPicPr>
              <a:picLocks noChangeAspect="1" noChangeArrowheads="1"/>
            </p:cNvPicPr>
            <p:nvPr/>
          </p:nvPicPr>
          <p:blipFill>
            <a:blip r:embed="rId2"/>
            <a:srcRect/>
            <a:stretch>
              <a:fillRect/>
            </a:stretch>
          </p:blipFill>
          <p:spPr bwMode="auto">
            <a:xfrm>
              <a:off x="838200" y="14748"/>
              <a:ext cx="6189054" cy="3200400"/>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控制器中传回</a:t>
            </a:r>
            <a:r>
              <a:rPr lang="en-US" altLang="zh-CN" dirty="0" smtClean="0"/>
              <a:t>JSON</a:t>
            </a:r>
            <a:r>
              <a:rPr lang="zh-CN" altLang="en-US" dirty="0" smtClean="0"/>
              <a:t>对象</a:t>
            </a:r>
            <a:endParaRPr lang="zh-CN" altLang="en-US" dirty="0"/>
          </a:p>
        </p:txBody>
      </p:sp>
      <p:sp>
        <p:nvSpPr>
          <p:cNvPr id="3" name="内容占位符 2"/>
          <p:cNvSpPr>
            <a:spLocks noGrp="1"/>
          </p:cNvSpPr>
          <p:nvPr>
            <p:ph idx="1"/>
          </p:nvPr>
        </p:nvSpPr>
        <p:spPr/>
        <p:txBody>
          <a:bodyPr/>
          <a:lstStyle/>
          <a:p>
            <a:r>
              <a:rPr lang="zh-CN" altLang="en-US" dirty="0" smtClean="0"/>
              <a:t>步骤：</a:t>
            </a:r>
            <a:endParaRPr lang="en-US" altLang="zh-CN" dirty="0" smtClean="0"/>
          </a:p>
          <a:p>
            <a:pPr lvl="1"/>
            <a:r>
              <a:rPr lang="zh-CN" altLang="en-US" dirty="0" smtClean="0"/>
              <a:t>第四步：编写控制器和实体类</a:t>
            </a:r>
            <a:endParaRPr lang="en-US" altLang="zh-CN" dirty="0" smtClean="0"/>
          </a:p>
          <a:p>
            <a:endParaRPr lang="zh-CN" altLang="en-US" dirty="0"/>
          </a:p>
        </p:txBody>
      </p:sp>
      <p:grpSp>
        <p:nvGrpSpPr>
          <p:cNvPr id="6" name="组合 5"/>
          <p:cNvGrpSpPr/>
          <p:nvPr/>
        </p:nvGrpSpPr>
        <p:grpSpPr>
          <a:xfrm>
            <a:off x="0" y="0"/>
            <a:ext cx="7620001" cy="6611516"/>
            <a:chOff x="0" y="0"/>
            <a:chExt cx="7620001" cy="6611516"/>
          </a:xfrm>
        </p:grpSpPr>
        <p:pic>
          <p:nvPicPr>
            <p:cNvPr id="8194" name="Picture 2"/>
            <p:cNvPicPr>
              <a:picLocks noChangeAspect="1" noChangeArrowheads="1"/>
            </p:cNvPicPr>
            <p:nvPr/>
          </p:nvPicPr>
          <p:blipFill>
            <a:blip r:embed="rId1"/>
            <a:srcRect/>
            <a:stretch>
              <a:fillRect/>
            </a:stretch>
          </p:blipFill>
          <p:spPr bwMode="auto">
            <a:xfrm>
              <a:off x="1" y="0"/>
              <a:ext cx="7620000" cy="4233333"/>
            </a:xfrm>
            <a:prstGeom prst="rect">
              <a:avLst/>
            </a:prstGeom>
            <a:noFill/>
            <a:ln w="9525">
              <a:noFill/>
              <a:miter lim="800000"/>
              <a:headEnd/>
              <a:tailEnd/>
            </a:ln>
            <a:effectLst/>
          </p:spPr>
        </p:pic>
        <p:pic>
          <p:nvPicPr>
            <p:cNvPr id="8195" name="Picture 3"/>
            <p:cNvPicPr>
              <a:picLocks noChangeAspect="1" noChangeArrowheads="1"/>
            </p:cNvPicPr>
            <p:nvPr/>
          </p:nvPicPr>
          <p:blipFill>
            <a:blip r:embed="rId2"/>
            <a:srcRect/>
            <a:stretch>
              <a:fillRect/>
            </a:stretch>
          </p:blipFill>
          <p:spPr bwMode="auto">
            <a:xfrm>
              <a:off x="0" y="4191000"/>
              <a:ext cx="7543800" cy="2420516"/>
            </a:xfrm>
            <a:prstGeom prst="rect">
              <a:avLst/>
            </a:prstGeom>
            <a:noFill/>
            <a:ln w="9525">
              <a:noFill/>
              <a:miter lim="800000"/>
              <a:headEnd/>
              <a:tailEnd/>
            </a:ln>
            <a:effectLst/>
          </p:spPr>
        </p:pic>
      </p:grpSp>
      <p:grpSp>
        <p:nvGrpSpPr>
          <p:cNvPr id="9" name="组合 8"/>
          <p:cNvGrpSpPr/>
          <p:nvPr/>
        </p:nvGrpSpPr>
        <p:grpSpPr>
          <a:xfrm>
            <a:off x="0" y="0"/>
            <a:ext cx="8654844" cy="6858000"/>
            <a:chOff x="0" y="0"/>
            <a:chExt cx="8654844" cy="6858000"/>
          </a:xfrm>
        </p:grpSpPr>
        <p:pic>
          <p:nvPicPr>
            <p:cNvPr id="8196" name="Picture 4"/>
            <p:cNvPicPr>
              <a:picLocks noChangeAspect="1" noChangeArrowheads="1"/>
            </p:cNvPicPr>
            <p:nvPr/>
          </p:nvPicPr>
          <p:blipFill>
            <a:blip r:embed="rId3"/>
            <a:srcRect/>
            <a:stretch>
              <a:fillRect/>
            </a:stretch>
          </p:blipFill>
          <p:spPr bwMode="auto">
            <a:xfrm>
              <a:off x="0" y="0"/>
              <a:ext cx="8610600" cy="4009258"/>
            </a:xfrm>
            <a:prstGeom prst="rect">
              <a:avLst/>
            </a:prstGeom>
            <a:noFill/>
            <a:ln w="9525">
              <a:noFill/>
              <a:miter lim="800000"/>
              <a:headEnd/>
              <a:tailEnd/>
            </a:ln>
            <a:effectLst/>
          </p:spPr>
        </p:pic>
        <p:pic>
          <p:nvPicPr>
            <p:cNvPr id="8197" name="Picture 5"/>
            <p:cNvPicPr>
              <a:picLocks noChangeAspect="1" noChangeArrowheads="1"/>
            </p:cNvPicPr>
            <p:nvPr/>
          </p:nvPicPr>
          <p:blipFill>
            <a:blip r:embed="rId4"/>
            <a:srcRect/>
            <a:stretch>
              <a:fillRect/>
            </a:stretch>
          </p:blipFill>
          <p:spPr bwMode="auto">
            <a:xfrm>
              <a:off x="44244" y="3982145"/>
              <a:ext cx="8610600" cy="2875855"/>
            </a:xfrm>
            <a:prstGeom prst="rect">
              <a:avLst/>
            </a:prstGeom>
            <a:noFill/>
            <a:ln w="9525">
              <a:noFill/>
              <a:miter lim="800000"/>
              <a:headEnd/>
              <a:tailEnd/>
            </a:ln>
            <a:effectLst/>
          </p:spPr>
        </p:pic>
      </p:grpSp>
      <p:sp>
        <p:nvSpPr>
          <p:cNvPr id="10" name="云形 9"/>
          <p:cNvSpPr/>
          <p:nvPr/>
        </p:nvSpPr>
        <p:spPr>
          <a:xfrm>
            <a:off x="381000" y="1447800"/>
            <a:ext cx="8534400" cy="41910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buFont typeface="+mj-lt"/>
              <a:buAutoNum type="arabicPeriod"/>
            </a:pPr>
            <a:r>
              <a:rPr lang="en-US" altLang="zh-CN" sz="2300" b="1" dirty="0" smtClean="0"/>
              <a:t>consumes = “application/</a:t>
            </a:r>
            <a:r>
              <a:rPr lang="en-US" altLang="zh-CN" sz="2300" b="1" dirty="0" err="1" smtClean="0"/>
              <a:t>json</a:t>
            </a:r>
            <a:r>
              <a:rPr lang="en-US" altLang="zh-CN" sz="2300" b="1" dirty="0" smtClean="0"/>
              <a:t>”</a:t>
            </a:r>
            <a:r>
              <a:rPr lang="zh-CN" altLang="en-US" sz="2300" b="1" dirty="0" smtClean="0"/>
              <a:t>限制前台传递的数据必须是</a:t>
            </a:r>
            <a:r>
              <a:rPr lang="en-US" altLang="zh-CN" sz="2300" b="1" dirty="0" smtClean="0"/>
              <a:t>JSON</a:t>
            </a:r>
            <a:endParaRPr lang="en-US" altLang="zh-CN" sz="2300" b="1" dirty="0" smtClean="0"/>
          </a:p>
          <a:p>
            <a:pPr marL="457200" indent="-457200" algn="just">
              <a:buFont typeface="+mj-lt"/>
              <a:buAutoNum type="arabicPeriod"/>
            </a:pPr>
            <a:r>
              <a:rPr lang="en-US" altLang="zh-CN" sz="2300" b="1" dirty="0" smtClean="0"/>
              <a:t>produces = “application/</a:t>
            </a:r>
            <a:r>
              <a:rPr lang="en-US" altLang="zh-CN" sz="2300" b="1" dirty="0" err="1" smtClean="0"/>
              <a:t>json</a:t>
            </a:r>
            <a:r>
              <a:rPr lang="en-US" altLang="zh-CN" sz="2300" b="1" dirty="0" smtClean="0"/>
              <a:t>”</a:t>
            </a:r>
            <a:r>
              <a:rPr lang="zh-CN" altLang="en-US" sz="2300" b="1" dirty="0" smtClean="0"/>
              <a:t>设置返回的</a:t>
            </a:r>
            <a:r>
              <a:rPr lang="en-US" altLang="zh-CN" sz="2300" b="1" dirty="0" err="1" smtClean="0"/>
              <a:t>userinfo</a:t>
            </a:r>
            <a:r>
              <a:rPr lang="zh-CN" altLang="en-US" sz="2300" b="1" dirty="0" smtClean="0"/>
              <a:t>中的数据要转成</a:t>
            </a:r>
            <a:r>
              <a:rPr lang="en-US" altLang="zh-CN" sz="2300" b="1" dirty="0" smtClean="0"/>
              <a:t>JSON</a:t>
            </a:r>
            <a:r>
              <a:rPr lang="zh-CN" altLang="en-US" sz="2300" b="1" dirty="0" smtClean="0"/>
              <a:t>对象并回传给客户端</a:t>
            </a:r>
            <a:endParaRPr lang="en-US" altLang="zh-CN" sz="2300" b="1" dirty="0" smtClean="0"/>
          </a:p>
          <a:p>
            <a:pPr marL="457200" indent="-457200" algn="just">
              <a:buFont typeface="+mj-lt"/>
              <a:buAutoNum type="arabicPeriod"/>
            </a:pPr>
            <a:r>
              <a:rPr lang="en-US" altLang="zh-CN" sz="2300" b="1" dirty="0" smtClean="0"/>
              <a:t>@</a:t>
            </a:r>
            <a:r>
              <a:rPr lang="en-US" altLang="zh-CN" sz="2300" b="1" dirty="0" err="1" smtClean="0"/>
              <a:t>ResponseBody</a:t>
            </a:r>
            <a:r>
              <a:rPr lang="zh-CN" altLang="en-US" sz="2300" b="1" dirty="0" smtClean="0"/>
              <a:t>指</a:t>
            </a:r>
            <a:r>
              <a:rPr lang="en-US" altLang="zh-CN" sz="2300" b="1" dirty="0" smtClean="0"/>
              <a:t>JSON</a:t>
            </a:r>
            <a:r>
              <a:rPr lang="zh-CN" altLang="en-US" sz="2300" b="1" dirty="0" smtClean="0"/>
              <a:t>字符串作为响应处理</a:t>
            </a:r>
            <a:endParaRPr lang="zh-CN" altLang="en-US" sz="2300" b="1"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amond(in)">
                                      <p:cBhvr>
                                        <p:cTn id="2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控制器中传回</a:t>
            </a:r>
            <a:r>
              <a:rPr lang="en-US" altLang="zh-CN" dirty="0" smtClean="0"/>
              <a:t>JSON</a:t>
            </a:r>
            <a:r>
              <a:rPr lang="zh-CN" altLang="en-US" dirty="0" smtClean="0"/>
              <a:t>对象</a:t>
            </a:r>
            <a:endParaRPr lang="zh-CN" altLang="en-US" dirty="0"/>
          </a:p>
        </p:txBody>
      </p:sp>
      <p:sp>
        <p:nvSpPr>
          <p:cNvPr id="3" name="内容占位符 2"/>
          <p:cNvSpPr>
            <a:spLocks noGrp="1"/>
          </p:cNvSpPr>
          <p:nvPr>
            <p:ph idx="1"/>
          </p:nvPr>
        </p:nvSpPr>
        <p:spPr/>
        <p:txBody>
          <a:bodyPr/>
          <a:lstStyle/>
          <a:p>
            <a:r>
              <a:rPr lang="zh-CN" altLang="en-US" dirty="0" smtClean="0"/>
              <a:t>步骤：</a:t>
            </a:r>
            <a:endParaRPr lang="en-US" altLang="zh-CN" dirty="0" smtClean="0"/>
          </a:p>
          <a:p>
            <a:pPr lvl="1"/>
            <a:r>
              <a:rPr lang="zh-CN" altLang="en-US" dirty="0" smtClean="0"/>
              <a:t>第五步：测试运行。</a:t>
            </a:r>
            <a:endParaRPr lang="zh-CN" altLang="en-US" dirty="0" smtClean="0"/>
          </a:p>
          <a:p>
            <a:endParaRPr lang="zh-CN" altLang="en-US" dirty="0"/>
          </a:p>
        </p:txBody>
      </p:sp>
      <p:pic>
        <p:nvPicPr>
          <p:cNvPr id="9218" name="Picture 2"/>
          <p:cNvPicPr>
            <a:picLocks noChangeAspect="1" noChangeArrowheads="1"/>
          </p:cNvPicPr>
          <p:nvPr/>
        </p:nvPicPr>
        <p:blipFill>
          <a:blip r:embed="rId1"/>
          <a:srcRect/>
          <a:stretch>
            <a:fillRect/>
          </a:stretch>
        </p:blipFill>
        <p:spPr bwMode="auto">
          <a:xfrm>
            <a:off x="533400" y="2514600"/>
            <a:ext cx="7924800" cy="39243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控制器中传回</a:t>
            </a:r>
            <a:r>
              <a:rPr lang="en-US" altLang="zh-CN" dirty="0" smtClean="0"/>
              <a:t>JSON</a:t>
            </a:r>
            <a:r>
              <a:rPr lang="zh-CN" altLang="en-US" dirty="0" smtClean="0"/>
              <a:t>字符串</a:t>
            </a:r>
            <a:endParaRPr lang="zh-CN" altLang="en-US" dirty="0"/>
          </a:p>
        </p:txBody>
      </p:sp>
      <p:sp>
        <p:nvSpPr>
          <p:cNvPr id="3" name="内容占位符 2"/>
          <p:cNvSpPr>
            <a:spLocks noGrp="1"/>
          </p:cNvSpPr>
          <p:nvPr>
            <p:ph idx="1"/>
          </p:nvPr>
        </p:nvSpPr>
        <p:spPr/>
        <p:txBody>
          <a:bodyPr/>
          <a:lstStyle/>
          <a:p>
            <a:r>
              <a:rPr lang="zh-CN" altLang="en-US" dirty="0" smtClean="0"/>
              <a:t>有时，需要在控制器中以</a:t>
            </a:r>
            <a:r>
              <a:rPr lang="en-US" altLang="zh-CN" dirty="0" smtClean="0"/>
              <a:t>response</a:t>
            </a:r>
            <a:r>
              <a:rPr lang="zh-CN" altLang="en-US" dirty="0" smtClean="0"/>
              <a:t>响应的方式返回</a:t>
            </a:r>
            <a:r>
              <a:rPr lang="en-US" altLang="zh-CN" dirty="0" smtClean="0"/>
              <a:t>JSON</a:t>
            </a:r>
            <a:r>
              <a:rPr lang="zh-CN" altLang="en-US" dirty="0" smtClean="0"/>
              <a:t>字符串，比如，返回学生列表</a:t>
            </a:r>
            <a:r>
              <a:rPr lang="en-US" altLang="zh-CN" dirty="0" smtClean="0"/>
              <a:t>JSON</a:t>
            </a:r>
            <a:r>
              <a:rPr lang="zh-CN" altLang="en-US" dirty="0" smtClean="0"/>
              <a:t>字符串。</a:t>
            </a:r>
            <a:endParaRPr lang="en-US" altLang="zh-CN" dirty="0" smtClean="0"/>
          </a:p>
          <a:p>
            <a:r>
              <a:rPr lang="zh-CN" altLang="en-US" dirty="0" smtClean="0"/>
              <a:t>示例：控制器传回</a:t>
            </a:r>
            <a:r>
              <a:rPr lang="en-US" altLang="zh-CN" dirty="0" smtClean="0"/>
              <a:t>JSON</a:t>
            </a:r>
            <a:r>
              <a:rPr lang="zh-CN" altLang="en-US" dirty="0" smtClean="0"/>
              <a:t>字符串</a:t>
            </a:r>
            <a:endParaRPr lang="en-US" altLang="zh-CN" dirty="0" smtClean="0"/>
          </a:p>
          <a:p>
            <a:r>
              <a:rPr lang="zh-CN" altLang="en-US" dirty="0" smtClean="0"/>
              <a:t>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err="1" smtClean="0"/>
              <a:t>returnJSONString</a:t>
            </a:r>
            <a:r>
              <a:rPr lang="en-US" altLang="zh-CN" dirty="0" smtClean="0"/>
              <a:t> </a:t>
            </a:r>
            <a:r>
              <a:rPr lang="zh-CN" altLang="en-US" dirty="0" smtClean="0"/>
              <a:t>，并添加依赖</a:t>
            </a:r>
            <a:r>
              <a:rPr lang="en-US" altLang="zh-CN" dirty="0" smtClean="0"/>
              <a:t>jar</a:t>
            </a:r>
            <a:r>
              <a:rPr lang="zh-CN" altLang="en-US" dirty="0" smtClean="0"/>
              <a:t>包；</a:t>
            </a:r>
            <a:endParaRPr lang="en-US" altLang="zh-CN" dirty="0" smtClean="0"/>
          </a:p>
          <a:p>
            <a:pPr lvl="1"/>
            <a:r>
              <a:rPr lang="zh-CN" altLang="en-US" dirty="0" smtClean="0"/>
              <a:t>第二步：配置文件</a:t>
            </a:r>
            <a:r>
              <a:rPr lang="en-US" altLang="zh-CN" dirty="0" smtClean="0"/>
              <a:t>web.xml</a:t>
            </a:r>
            <a:r>
              <a:rPr lang="zh-CN" altLang="en-US" dirty="0" smtClean="0"/>
              <a:t>和</a:t>
            </a:r>
            <a:r>
              <a:rPr lang="en-US" altLang="zh-CN" dirty="0" smtClean="0"/>
              <a:t>springMVC-servlet.xml</a:t>
            </a:r>
            <a:r>
              <a:rPr lang="zh-CN" altLang="en-US" dirty="0" smtClean="0"/>
              <a:t>；</a:t>
            </a:r>
            <a:endParaRPr lang="en-US" altLang="zh-CN" dirty="0" smtClean="0"/>
          </a:p>
          <a:p>
            <a:pPr lvl="1"/>
            <a:r>
              <a:rPr lang="zh-CN" altLang="en-US" dirty="0" smtClean="0"/>
              <a:t>第三步：新建</a:t>
            </a:r>
            <a:r>
              <a:rPr lang="en-US" altLang="zh-CN" dirty="0" err="1" smtClean="0"/>
              <a:t>jsp</a:t>
            </a:r>
            <a:r>
              <a:rPr lang="zh-CN" altLang="en-US" dirty="0" smtClean="0"/>
              <a:t>文件和引入</a:t>
            </a:r>
            <a:r>
              <a:rPr lang="en-US" altLang="zh-CN" dirty="0" smtClean="0"/>
              <a:t>JS</a:t>
            </a:r>
            <a:r>
              <a:rPr lang="zh-CN" altLang="en-US" dirty="0" smtClean="0"/>
              <a:t>文件；</a:t>
            </a:r>
            <a:endParaRPr lang="en-US" altLang="zh-CN" dirty="0" smtClean="0"/>
          </a:p>
          <a:p>
            <a:pPr lvl="1"/>
            <a:r>
              <a:rPr lang="zh-CN" altLang="en-US" dirty="0" smtClean="0"/>
              <a:t>第四步：编写控制器和实体类</a:t>
            </a:r>
            <a:endParaRPr lang="en-US" altLang="zh-CN" dirty="0" smtClean="0"/>
          </a:p>
          <a:p>
            <a:pPr lvl="1"/>
            <a:r>
              <a:rPr lang="zh-CN" altLang="en-US" dirty="0" smtClean="0"/>
              <a:t>第五步：测试运行。</a:t>
            </a:r>
            <a:endParaRPr lang="zh-CN" altLang="en-US" dirty="0" smtClean="0"/>
          </a:p>
          <a:p>
            <a:endParaRPr lang="zh-CN" altLang="en-US" dirty="0"/>
          </a:p>
        </p:txBody>
      </p:sp>
    </p:spTree>
  </p:cSld>
  <p:clrMapOvr>
    <a:masterClrMapping/>
  </p:clrMapOvr>
  <p:transition>
    <p:fade/>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控制器中传回</a:t>
            </a:r>
            <a:r>
              <a:rPr lang="en-US" altLang="zh-CN" dirty="0" smtClean="0"/>
              <a:t>JSON</a:t>
            </a:r>
            <a:r>
              <a:rPr lang="zh-CN" altLang="en-US" dirty="0" smtClean="0"/>
              <a:t>字符串</a:t>
            </a:r>
            <a:endParaRPr lang="zh-CN" altLang="en-US" dirty="0"/>
          </a:p>
        </p:txBody>
      </p:sp>
      <p:sp>
        <p:nvSpPr>
          <p:cNvPr id="3" name="内容占位符 2"/>
          <p:cNvSpPr>
            <a:spLocks noGrp="1"/>
          </p:cNvSpPr>
          <p:nvPr>
            <p:ph idx="1"/>
          </p:nvPr>
        </p:nvSpPr>
        <p:spPr/>
        <p:txBody>
          <a:bodyPr/>
          <a:lstStyle/>
          <a:p>
            <a:r>
              <a:rPr lang="zh-CN" altLang="en-US" dirty="0" smtClean="0"/>
              <a:t>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err="1" smtClean="0"/>
              <a:t>returnJSONString</a:t>
            </a:r>
            <a:r>
              <a:rPr lang="en-US" altLang="zh-CN" dirty="0" smtClean="0"/>
              <a:t> </a:t>
            </a:r>
            <a:r>
              <a:rPr lang="zh-CN" altLang="en-US" dirty="0" smtClean="0"/>
              <a:t>，并添加依赖</a:t>
            </a:r>
            <a:r>
              <a:rPr lang="en-US" altLang="zh-CN" dirty="0" smtClean="0"/>
              <a:t>jar</a:t>
            </a:r>
            <a:r>
              <a:rPr lang="zh-CN" altLang="en-US" dirty="0" smtClean="0"/>
              <a:t>包；</a:t>
            </a:r>
            <a:endParaRPr lang="en-US" altLang="zh-CN" dirty="0" smtClean="0"/>
          </a:p>
          <a:p>
            <a:endParaRPr lang="zh-CN" altLang="en-US" dirty="0"/>
          </a:p>
        </p:txBody>
      </p:sp>
      <p:pic>
        <p:nvPicPr>
          <p:cNvPr id="10242" name="Picture 2"/>
          <p:cNvPicPr>
            <a:picLocks noChangeAspect="1" noChangeArrowheads="1"/>
          </p:cNvPicPr>
          <p:nvPr/>
        </p:nvPicPr>
        <p:blipFill>
          <a:blip r:embed="rId1"/>
          <a:srcRect/>
          <a:stretch>
            <a:fillRect/>
          </a:stretch>
        </p:blipFill>
        <p:spPr bwMode="auto">
          <a:xfrm>
            <a:off x="2743200" y="0"/>
            <a:ext cx="3505200" cy="649773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288925"/>
            <a:ext cx="8229600" cy="1130300"/>
          </a:xfrm>
        </p:spPr>
        <p:txBody>
          <a:bodyPr>
            <a:spAutoFit/>
          </a:bodyPr>
          <a:lstStyle/>
          <a:p>
            <a:r>
              <a:rPr lang="en-US" sz="3400"/>
              <a:t>SqlSessionFactoryBuilder和SqlSessionFactory类的结构</a:t>
            </a:r>
            <a:endParaRPr lang="en-US" sz="3400"/>
          </a:p>
        </p:txBody>
      </p:sp>
      <p:sp>
        <p:nvSpPr>
          <p:cNvPr id="21507" name="Rectangle 3"/>
          <p:cNvSpPr>
            <a:spLocks noGrp="1" noChangeArrowheads="1"/>
          </p:cNvSpPr>
          <p:nvPr>
            <p:ph idx="1"/>
          </p:nvPr>
        </p:nvSpPr>
        <p:spPr>
          <a:xfrm>
            <a:off x="457200" y="1600200"/>
            <a:ext cx="8229600" cy="1166813"/>
          </a:xfrm>
        </p:spPr>
        <p:txBody>
          <a:bodyPr>
            <a:spAutoFit/>
          </a:bodyPr>
          <a:lstStyle/>
          <a:p>
            <a:r>
              <a:rPr lang="en-US"/>
              <a:t>SqlSessionFactoryBuilder类结构</a:t>
            </a:r>
            <a:endParaRPr lang="en-US"/>
          </a:p>
          <a:p>
            <a:r>
              <a:rPr lang="en-US"/>
              <a:t>SqlSessionFactory类结构</a:t>
            </a:r>
            <a:endParaRPr lang="en-US"/>
          </a:p>
        </p:txBody>
      </p:sp>
    </p:spTree>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控制器中传回</a:t>
            </a:r>
            <a:r>
              <a:rPr lang="en-US" altLang="zh-CN" dirty="0" smtClean="0"/>
              <a:t>JSON</a:t>
            </a:r>
            <a:r>
              <a:rPr lang="zh-CN" altLang="en-US" dirty="0" smtClean="0"/>
              <a:t>字符串</a:t>
            </a:r>
            <a:endParaRPr lang="zh-CN" altLang="en-US" dirty="0"/>
          </a:p>
        </p:txBody>
      </p:sp>
      <p:sp>
        <p:nvSpPr>
          <p:cNvPr id="3" name="内容占位符 2"/>
          <p:cNvSpPr>
            <a:spLocks noGrp="1"/>
          </p:cNvSpPr>
          <p:nvPr>
            <p:ph idx="1"/>
          </p:nvPr>
        </p:nvSpPr>
        <p:spPr/>
        <p:txBody>
          <a:bodyPr/>
          <a:lstStyle/>
          <a:p>
            <a:r>
              <a:rPr lang="zh-CN" altLang="en-US" dirty="0" smtClean="0"/>
              <a:t>步骤：</a:t>
            </a:r>
            <a:endParaRPr lang="en-US" altLang="zh-CN" dirty="0" smtClean="0"/>
          </a:p>
          <a:p>
            <a:pPr lvl="1"/>
            <a:r>
              <a:rPr lang="zh-CN" altLang="en-US" dirty="0" smtClean="0"/>
              <a:t>第二步：配置文件</a:t>
            </a:r>
            <a:r>
              <a:rPr lang="en-US" altLang="zh-CN" dirty="0" smtClean="0"/>
              <a:t>web.xml</a:t>
            </a:r>
            <a:r>
              <a:rPr lang="zh-CN" altLang="en-US" dirty="0" smtClean="0"/>
              <a:t>和</a:t>
            </a:r>
            <a:r>
              <a:rPr lang="en-US" altLang="zh-CN" dirty="0" smtClean="0"/>
              <a:t>springMVC-servlet.xml</a:t>
            </a:r>
            <a:r>
              <a:rPr lang="zh-CN" altLang="en-US" dirty="0" smtClean="0"/>
              <a:t>；</a:t>
            </a:r>
            <a:endParaRPr lang="en-US" altLang="zh-CN" dirty="0" smtClean="0"/>
          </a:p>
          <a:p>
            <a:endParaRPr lang="zh-CN" altLang="en-US" dirty="0"/>
          </a:p>
        </p:txBody>
      </p:sp>
      <p:pic>
        <p:nvPicPr>
          <p:cNvPr id="11266" name="Picture 2"/>
          <p:cNvPicPr>
            <a:picLocks noChangeAspect="1" noChangeArrowheads="1"/>
          </p:cNvPicPr>
          <p:nvPr/>
        </p:nvPicPr>
        <p:blipFill>
          <a:blip r:embed="rId1"/>
          <a:srcRect/>
          <a:stretch>
            <a:fillRect/>
          </a:stretch>
        </p:blipFill>
        <p:spPr bwMode="auto">
          <a:xfrm>
            <a:off x="240840" y="2514600"/>
            <a:ext cx="8750760" cy="3929062"/>
          </a:xfrm>
          <a:prstGeom prst="rect">
            <a:avLst/>
          </a:prstGeom>
          <a:noFill/>
          <a:ln w="9525">
            <a:noFill/>
            <a:miter lim="800000"/>
            <a:headEnd/>
            <a:tailEnd/>
          </a:ln>
          <a:effectLst/>
        </p:spPr>
      </p:pic>
      <p:grpSp>
        <p:nvGrpSpPr>
          <p:cNvPr id="8" name="组合 7"/>
          <p:cNvGrpSpPr/>
          <p:nvPr/>
        </p:nvGrpSpPr>
        <p:grpSpPr>
          <a:xfrm>
            <a:off x="228600" y="0"/>
            <a:ext cx="8879682" cy="6458896"/>
            <a:chOff x="228600" y="0"/>
            <a:chExt cx="8879682" cy="6458896"/>
          </a:xfrm>
        </p:grpSpPr>
        <p:pic>
          <p:nvPicPr>
            <p:cNvPr id="11267" name="Picture 3"/>
            <p:cNvPicPr>
              <a:picLocks noChangeAspect="1" noChangeArrowheads="1"/>
            </p:cNvPicPr>
            <p:nvPr/>
          </p:nvPicPr>
          <p:blipFill>
            <a:blip r:embed="rId2"/>
            <a:srcRect/>
            <a:stretch>
              <a:fillRect/>
            </a:stretch>
          </p:blipFill>
          <p:spPr bwMode="auto">
            <a:xfrm>
              <a:off x="228600" y="0"/>
              <a:ext cx="8879682" cy="2971800"/>
            </a:xfrm>
            <a:prstGeom prst="rect">
              <a:avLst/>
            </a:prstGeom>
            <a:noFill/>
            <a:ln w="9525">
              <a:noFill/>
              <a:miter lim="800000"/>
              <a:headEnd/>
              <a:tailEnd/>
            </a:ln>
            <a:effectLst/>
          </p:spPr>
        </p:pic>
        <p:pic>
          <p:nvPicPr>
            <p:cNvPr id="11269" name="Picture 5"/>
            <p:cNvPicPr>
              <a:picLocks noChangeAspect="1" noChangeArrowheads="1"/>
            </p:cNvPicPr>
            <p:nvPr/>
          </p:nvPicPr>
          <p:blipFill>
            <a:blip r:embed="rId3"/>
            <a:srcRect/>
            <a:stretch>
              <a:fillRect/>
            </a:stretch>
          </p:blipFill>
          <p:spPr bwMode="auto">
            <a:xfrm>
              <a:off x="243840" y="2941320"/>
              <a:ext cx="8671560" cy="3517576"/>
            </a:xfrm>
            <a:prstGeom prst="rect">
              <a:avLst/>
            </a:prstGeom>
            <a:noFill/>
            <a:ln w="9525">
              <a:noFill/>
              <a:miter lim="800000"/>
              <a:headEnd/>
              <a:tailEnd/>
            </a:ln>
            <a:effectLst/>
          </p:spPr>
        </p:pic>
      </p:grpSp>
      <p:sp>
        <p:nvSpPr>
          <p:cNvPr id="9" name="云形标注 8"/>
          <p:cNvSpPr/>
          <p:nvPr/>
        </p:nvSpPr>
        <p:spPr>
          <a:xfrm>
            <a:off x="3810000" y="1143000"/>
            <a:ext cx="4876800" cy="259080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解决乱码问题</a:t>
            </a:r>
            <a:endParaRPr lang="zh-CN" alt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控制器中传回</a:t>
            </a:r>
            <a:r>
              <a:rPr lang="en-US" altLang="zh-CN" dirty="0" smtClean="0"/>
              <a:t>JSON</a:t>
            </a:r>
            <a:r>
              <a:rPr lang="zh-CN" altLang="en-US" dirty="0" smtClean="0"/>
              <a:t>字符串</a:t>
            </a:r>
            <a:endParaRPr lang="zh-CN" altLang="en-US" dirty="0"/>
          </a:p>
        </p:txBody>
      </p:sp>
      <p:sp>
        <p:nvSpPr>
          <p:cNvPr id="3" name="内容占位符 2"/>
          <p:cNvSpPr>
            <a:spLocks noGrp="1"/>
          </p:cNvSpPr>
          <p:nvPr>
            <p:ph idx="1"/>
          </p:nvPr>
        </p:nvSpPr>
        <p:spPr/>
        <p:txBody>
          <a:bodyPr/>
          <a:lstStyle/>
          <a:p>
            <a:r>
              <a:rPr lang="zh-CN" altLang="en-US" dirty="0" smtClean="0"/>
              <a:t>步骤：</a:t>
            </a:r>
            <a:endParaRPr lang="en-US" altLang="zh-CN" dirty="0" smtClean="0"/>
          </a:p>
          <a:p>
            <a:pPr lvl="1"/>
            <a:r>
              <a:rPr lang="zh-CN" altLang="en-US" dirty="0" smtClean="0"/>
              <a:t>第三步：新建</a:t>
            </a:r>
            <a:r>
              <a:rPr lang="en-US" altLang="zh-CN" dirty="0" err="1" smtClean="0"/>
              <a:t>jsp</a:t>
            </a:r>
            <a:r>
              <a:rPr lang="zh-CN" altLang="en-US" dirty="0" smtClean="0"/>
              <a:t>文件和引入</a:t>
            </a:r>
            <a:r>
              <a:rPr lang="en-US" altLang="zh-CN" dirty="0" smtClean="0"/>
              <a:t>JS</a:t>
            </a:r>
            <a:r>
              <a:rPr lang="zh-CN" altLang="en-US" dirty="0" smtClean="0"/>
              <a:t>文件；</a:t>
            </a:r>
            <a:endParaRPr lang="en-US" altLang="zh-CN" dirty="0" smtClean="0"/>
          </a:p>
          <a:p>
            <a:pPr lvl="1"/>
            <a:r>
              <a:rPr lang="zh-CN" altLang="en-US" dirty="0" smtClean="0"/>
              <a:t>引入：</a:t>
            </a:r>
            <a:r>
              <a:rPr lang="en-US" altLang="zh-CN" dirty="0" smtClean="0"/>
              <a:t> jquery-1.3.2.js</a:t>
            </a:r>
            <a:r>
              <a:rPr lang="zh-CN" altLang="en-US" dirty="0" smtClean="0"/>
              <a:t>和</a:t>
            </a:r>
            <a:r>
              <a:rPr lang="en-US" altLang="zh-CN" dirty="0" smtClean="0"/>
              <a:t>json2.js</a:t>
            </a:r>
            <a:endParaRPr lang="en-US" altLang="zh-CN" dirty="0" smtClean="0"/>
          </a:p>
          <a:p>
            <a:endParaRPr lang="zh-CN" altLang="en-US" dirty="0"/>
          </a:p>
        </p:txBody>
      </p:sp>
      <p:grpSp>
        <p:nvGrpSpPr>
          <p:cNvPr id="7" name="组合 6"/>
          <p:cNvGrpSpPr/>
          <p:nvPr/>
        </p:nvGrpSpPr>
        <p:grpSpPr>
          <a:xfrm>
            <a:off x="0" y="1"/>
            <a:ext cx="8534400" cy="6790821"/>
            <a:chOff x="0" y="1"/>
            <a:chExt cx="8534400" cy="6790821"/>
          </a:xfrm>
        </p:grpSpPr>
        <p:pic>
          <p:nvPicPr>
            <p:cNvPr id="12290" name="Picture 2"/>
            <p:cNvPicPr>
              <a:picLocks noChangeAspect="1" noChangeArrowheads="1"/>
            </p:cNvPicPr>
            <p:nvPr/>
          </p:nvPicPr>
          <p:blipFill>
            <a:blip r:embed="rId1"/>
            <a:srcRect/>
            <a:stretch>
              <a:fillRect/>
            </a:stretch>
          </p:blipFill>
          <p:spPr bwMode="auto">
            <a:xfrm>
              <a:off x="1" y="1"/>
              <a:ext cx="8458199" cy="1937225"/>
            </a:xfrm>
            <a:prstGeom prst="rect">
              <a:avLst/>
            </a:prstGeom>
            <a:noFill/>
            <a:ln w="9525">
              <a:noFill/>
              <a:miter lim="800000"/>
              <a:headEnd/>
              <a:tailEnd/>
            </a:ln>
            <a:effectLst/>
          </p:spPr>
        </p:pic>
        <p:pic>
          <p:nvPicPr>
            <p:cNvPr id="12291" name="Picture 3"/>
            <p:cNvPicPr>
              <a:picLocks noChangeAspect="1" noChangeArrowheads="1"/>
            </p:cNvPicPr>
            <p:nvPr/>
          </p:nvPicPr>
          <p:blipFill>
            <a:blip r:embed="rId2"/>
            <a:srcRect/>
            <a:stretch>
              <a:fillRect/>
            </a:stretch>
          </p:blipFill>
          <p:spPr bwMode="auto">
            <a:xfrm>
              <a:off x="0" y="1905000"/>
              <a:ext cx="8458200" cy="3983880"/>
            </a:xfrm>
            <a:prstGeom prst="rect">
              <a:avLst/>
            </a:prstGeom>
            <a:noFill/>
            <a:ln w="9525">
              <a:noFill/>
              <a:miter lim="800000"/>
              <a:headEnd/>
              <a:tailEnd/>
            </a:ln>
            <a:effectLst/>
          </p:spPr>
        </p:pic>
        <p:pic>
          <p:nvPicPr>
            <p:cNvPr id="12292" name="Picture 4"/>
            <p:cNvPicPr>
              <a:picLocks noChangeAspect="1" noChangeArrowheads="1"/>
            </p:cNvPicPr>
            <p:nvPr/>
          </p:nvPicPr>
          <p:blipFill>
            <a:blip r:embed="rId3"/>
            <a:srcRect/>
            <a:stretch>
              <a:fillRect/>
            </a:stretch>
          </p:blipFill>
          <p:spPr bwMode="auto">
            <a:xfrm>
              <a:off x="0" y="5943600"/>
              <a:ext cx="8534400" cy="847222"/>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控制器中传回</a:t>
            </a:r>
            <a:r>
              <a:rPr lang="en-US" altLang="zh-CN" dirty="0" smtClean="0"/>
              <a:t>JSON</a:t>
            </a:r>
            <a:r>
              <a:rPr lang="zh-CN" altLang="en-US" dirty="0" smtClean="0"/>
              <a:t>字符串</a:t>
            </a:r>
            <a:endParaRPr lang="zh-CN" altLang="en-US" dirty="0"/>
          </a:p>
        </p:txBody>
      </p:sp>
      <p:sp>
        <p:nvSpPr>
          <p:cNvPr id="3" name="内容占位符 2"/>
          <p:cNvSpPr>
            <a:spLocks noGrp="1"/>
          </p:cNvSpPr>
          <p:nvPr>
            <p:ph idx="1"/>
          </p:nvPr>
        </p:nvSpPr>
        <p:spPr/>
        <p:txBody>
          <a:bodyPr/>
          <a:lstStyle/>
          <a:p>
            <a:r>
              <a:rPr lang="zh-CN" altLang="en-US" dirty="0" smtClean="0"/>
              <a:t>步骤：</a:t>
            </a:r>
            <a:endParaRPr lang="en-US" altLang="zh-CN" dirty="0" smtClean="0"/>
          </a:p>
          <a:p>
            <a:pPr lvl="1"/>
            <a:r>
              <a:rPr lang="zh-CN" altLang="en-US" dirty="0" smtClean="0"/>
              <a:t>第四步：编写控制器和实体类</a:t>
            </a:r>
            <a:endParaRPr lang="en-US" altLang="zh-CN" dirty="0" smtClean="0"/>
          </a:p>
          <a:p>
            <a:endParaRPr lang="zh-CN" altLang="en-US" dirty="0"/>
          </a:p>
        </p:txBody>
      </p:sp>
      <p:grpSp>
        <p:nvGrpSpPr>
          <p:cNvPr id="6" name="组合 5"/>
          <p:cNvGrpSpPr/>
          <p:nvPr/>
        </p:nvGrpSpPr>
        <p:grpSpPr>
          <a:xfrm>
            <a:off x="0" y="0"/>
            <a:ext cx="5782752" cy="6755061"/>
            <a:chOff x="0" y="0"/>
            <a:chExt cx="5782752" cy="6755061"/>
          </a:xfrm>
        </p:grpSpPr>
        <p:pic>
          <p:nvPicPr>
            <p:cNvPr id="13314" name="Picture 2"/>
            <p:cNvPicPr>
              <a:picLocks noChangeAspect="1" noChangeArrowheads="1"/>
            </p:cNvPicPr>
            <p:nvPr/>
          </p:nvPicPr>
          <p:blipFill>
            <a:blip r:embed="rId1"/>
            <a:srcRect/>
            <a:stretch>
              <a:fillRect/>
            </a:stretch>
          </p:blipFill>
          <p:spPr bwMode="auto">
            <a:xfrm>
              <a:off x="1" y="0"/>
              <a:ext cx="5782751" cy="3352800"/>
            </a:xfrm>
            <a:prstGeom prst="rect">
              <a:avLst/>
            </a:prstGeom>
            <a:noFill/>
            <a:ln w="9525">
              <a:noFill/>
              <a:miter lim="800000"/>
              <a:headEnd/>
              <a:tailEnd/>
            </a:ln>
            <a:effectLst/>
          </p:spPr>
        </p:pic>
        <p:pic>
          <p:nvPicPr>
            <p:cNvPr id="13315" name="Picture 3"/>
            <p:cNvPicPr>
              <a:picLocks noChangeAspect="1" noChangeArrowheads="1"/>
            </p:cNvPicPr>
            <p:nvPr/>
          </p:nvPicPr>
          <p:blipFill>
            <a:blip r:embed="rId2"/>
            <a:srcRect/>
            <a:stretch>
              <a:fillRect/>
            </a:stretch>
          </p:blipFill>
          <p:spPr bwMode="auto">
            <a:xfrm>
              <a:off x="0" y="3352800"/>
              <a:ext cx="4876800" cy="3402261"/>
            </a:xfrm>
            <a:prstGeom prst="rect">
              <a:avLst/>
            </a:prstGeom>
            <a:noFill/>
            <a:ln w="9525">
              <a:noFill/>
              <a:miter lim="800000"/>
              <a:headEnd/>
              <a:tailEnd/>
            </a:ln>
            <a:effectLst/>
          </p:spPr>
        </p:pic>
      </p:grpSp>
      <p:pic>
        <p:nvPicPr>
          <p:cNvPr id="13316" name="Picture 4"/>
          <p:cNvPicPr>
            <a:picLocks noChangeAspect="1" noChangeArrowheads="1"/>
          </p:cNvPicPr>
          <p:nvPr/>
        </p:nvPicPr>
        <p:blipFill>
          <a:blip r:embed="rId3"/>
          <a:srcRect/>
          <a:stretch>
            <a:fillRect/>
          </a:stretch>
        </p:blipFill>
        <p:spPr bwMode="auto">
          <a:xfrm>
            <a:off x="533400" y="1219200"/>
            <a:ext cx="7762875" cy="535305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316"/>
                                        </p:tgtEl>
                                        <p:attrNameLst>
                                          <p:attrName>style.visibility</p:attrName>
                                        </p:attrNameLst>
                                      </p:cBhvr>
                                      <p:to>
                                        <p:strVal val="visible"/>
                                      </p:to>
                                    </p:set>
                                    <p:animEffect transition="in" filter="blinds(horizontal)">
                                      <p:cBhvr>
                                        <p:cTn id="17" dur="5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控制器中传回</a:t>
            </a:r>
            <a:r>
              <a:rPr lang="en-US" altLang="zh-CN" dirty="0" smtClean="0"/>
              <a:t>JSON</a:t>
            </a:r>
            <a:r>
              <a:rPr lang="zh-CN" altLang="en-US" dirty="0" smtClean="0"/>
              <a:t>字符串</a:t>
            </a:r>
            <a:endParaRPr lang="zh-CN" altLang="en-US" dirty="0"/>
          </a:p>
        </p:txBody>
      </p:sp>
      <p:sp>
        <p:nvSpPr>
          <p:cNvPr id="3" name="内容占位符 2"/>
          <p:cNvSpPr>
            <a:spLocks noGrp="1"/>
          </p:cNvSpPr>
          <p:nvPr>
            <p:ph idx="1"/>
          </p:nvPr>
        </p:nvSpPr>
        <p:spPr/>
        <p:txBody>
          <a:bodyPr/>
          <a:lstStyle/>
          <a:p>
            <a:r>
              <a:rPr lang="zh-CN" altLang="en-US" dirty="0" smtClean="0"/>
              <a:t>步骤：</a:t>
            </a:r>
            <a:endParaRPr lang="en-US" altLang="zh-CN" dirty="0" smtClean="0"/>
          </a:p>
          <a:p>
            <a:pPr lvl="1"/>
            <a:r>
              <a:rPr lang="zh-CN" altLang="en-US" dirty="0" smtClean="0"/>
              <a:t>第五步：测试运行。</a:t>
            </a:r>
            <a:endParaRPr lang="zh-CN" altLang="en-US" dirty="0" smtClean="0"/>
          </a:p>
          <a:p>
            <a:endParaRPr lang="zh-CN" altLang="en-US" dirty="0"/>
          </a:p>
        </p:txBody>
      </p:sp>
      <p:pic>
        <p:nvPicPr>
          <p:cNvPr id="14338" name="Picture 2"/>
          <p:cNvPicPr>
            <a:picLocks noChangeAspect="1" noChangeArrowheads="1"/>
          </p:cNvPicPr>
          <p:nvPr/>
        </p:nvPicPr>
        <p:blipFill>
          <a:blip r:embed="rId1"/>
          <a:srcRect/>
          <a:stretch>
            <a:fillRect/>
          </a:stretch>
        </p:blipFill>
        <p:spPr bwMode="auto">
          <a:xfrm>
            <a:off x="228600" y="2438400"/>
            <a:ext cx="8721802" cy="28194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14314"/>
            <a:ext cx="8462994" cy="571480"/>
          </a:xfrm>
        </p:spPr>
        <p:txBody>
          <a:bodyPr/>
          <a:lstStyle/>
          <a:p>
            <a:r>
              <a:rPr lang="zh-CN" altLang="en-US" b="1" dirty="0" smtClean="0"/>
              <a:t>控制器获取</a:t>
            </a:r>
            <a:r>
              <a:rPr lang="en-US" altLang="zh-CN" b="1" dirty="0" err="1" smtClean="0"/>
              <a:t>HttpServletRequest</a:t>
            </a:r>
            <a:r>
              <a:rPr lang="zh-CN" altLang="en-US" b="1" dirty="0" smtClean="0"/>
              <a:t>和</a:t>
            </a:r>
            <a:r>
              <a:rPr lang="en-US" altLang="zh-CN" b="1" dirty="0" err="1" smtClean="0"/>
              <a:t>HttpServletResponse</a:t>
            </a:r>
            <a:r>
              <a:rPr lang="zh-CN" altLang="en-US" b="1" dirty="0" smtClean="0"/>
              <a:t>对象</a:t>
            </a:r>
            <a:endParaRPr lang="zh-CN" altLang="en-US" b="1" dirty="0"/>
          </a:p>
        </p:txBody>
      </p:sp>
      <p:sp>
        <p:nvSpPr>
          <p:cNvPr id="3" name="内容占位符 2"/>
          <p:cNvSpPr>
            <a:spLocks noGrp="1"/>
          </p:cNvSpPr>
          <p:nvPr>
            <p:ph idx="1"/>
          </p:nvPr>
        </p:nvSpPr>
        <p:spPr/>
        <p:txBody>
          <a:bodyPr>
            <a:normAutofit/>
          </a:bodyPr>
          <a:lstStyle/>
          <a:p>
            <a:r>
              <a:rPr lang="zh-CN" altLang="en-US" dirty="0" smtClean="0"/>
              <a:t>有时我们需要直接在控制器中获取</a:t>
            </a:r>
            <a:r>
              <a:rPr lang="en-US" altLang="zh-CN" dirty="0" err="1" smtClean="0"/>
              <a:t>HttpServletRequest</a:t>
            </a:r>
            <a:r>
              <a:rPr lang="zh-CN" altLang="en-US" dirty="0" smtClean="0"/>
              <a:t>和</a:t>
            </a:r>
            <a:r>
              <a:rPr lang="en-US" altLang="zh-CN" dirty="0" err="1" smtClean="0"/>
              <a:t>HttpServletResponse</a:t>
            </a:r>
            <a:r>
              <a:rPr lang="zh-CN" altLang="en-US" dirty="0" smtClean="0"/>
              <a:t>对象，从而可以使用这</a:t>
            </a:r>
            <a:r>
              <a:rPr lang="en-US" altLang="zh-CN" dirty="0" smtClean="0"/>
              <a:t>2</a:t>
            </a:r>
            <a:r>
              <a:rPr lang="zh-CN" altLang="en-US" dirty="0" smtClean="0"/>
              <a:t>个对象的</a:t>
            </a:r>
            <a:r>
              <a:rPr lang="en-US" altLang="zh-CN" dirty="0" smtClean="0"/>
              <a:t>API</a:t>
            </a:r>
            <a:r>
              <a:rPr lang="zh-CN" altLang="en-US" dirty="0" smtClean="0"/>
              <a:t>方法。</a:t>
            </a:r>
            <a:endParaRPr lang="en-US" altLang="zh-CN" dirty="0" smtClean="0"/>
          </a:p>
          <a:p>
            <a:r>
              <a:rPr lang="zh-CN" altLang="en-US" dirty="0" smtClean="0"/>
              <a:t>示例：</a:t>
            </a:r>
            <a:r>
              <a:rPr lang="en-US" altLang="zh-CN" dirty="0" smtClean="0"/>
              <a:t> </a:t>
            </a:r>
            <a:r>
              <a:rPr lang="en-US" altLang="zh-CN" dirty="0" err="1" smtClean="0"/>
              <a:t>HttpServletRequest</a:t>
            </a:r>
            <a:r>
              <a:rPr lang="zh-CN" altLang="en-US" dirty="0" smtClean="0"/>
              <a:t>对象</a:t>
            </a:r>
            <a:endParaRPr lang="en-US" altLang="zh-CN" dirty="0" smtClean="0"/>
          </a:p>
          <a:p>
            <a:r>
              <a:rPr lang="zh-CN" altLang="en-US" dirty="0" smtClean="0"/>
              <a:t>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err="1" smtClean="0"/>
              <a:t>getRequest</a:t>
            </a:r>
            <a:r>
              <a:rPr lang="zh-CN" altLang="en-US" dirty="0" smtClean="0"/>
              <a:t>，并添加依赖</a:t>
            </a:r>
            <a:r>
              <a:rPr lang="en-US" altLang="zh-CN" dirty="0" smtClean="0"/>
              <a:t>jar</a:t>
            </a:r>
            <a:r>
              <a:rPr lang="zh-CN" altLang="en-US" dirty="0" smtClean="0"/>
              <a:t>包；</a:t>
            </a:r>
            <a:endParaRPr lang="en-US" altLang="zh-CN" dirty="0" smtClean="0"/>
          </a:p>
          <a:p>
            <a:pPr lvl="1"/>
            <a:r>
              <a:rPr lang="zh-CN" altLang="en-US" dirty="0" smtClean="0"/>
              <a:t>第二步：配置文件</a:t>
            </a:r>
            <a:r>
              <a:rPr lang="en-US" altLang="zh-CN" dirty="0" smtClean="0"/>
              <a:t>web.xml</a:t>
            </a:r>
            <a:r>
              <a:rPr lang="zh-CN" altLang="en-US" dirty="0" smtClean="0"/>
              <a:t>和</a:t>
            </a:r>
            <a:r>
              <a:rPr lang="en-US" altLang="zh-CN" dirty="0" smtClean="0"/>
              <a:t>springMVC-servlet.xml</a:t>
            </a:r>
            <a:r>
              <a:rPr lang="zh-CN" altLang="en-US" dirty="0" smtClean="0"/>
              <a:t>；</a:t>
            </a:r>
            <a:endParaRPr lang="en-US" altLang="zh-CN" dirty="0" smtClean="0"/>
          </a:p>
          <a:p>
            <a:pPr lvl="1"/>
            <a:r>
              <a:rPr lang="zh-CN" altLang="en-US" dirty="0" smtClean="0"/>
              <a:t>第三步：新建</a:t>
            </a:r>
            <a:r>
              <a:rPr lang="en-US" altLang="zh-CN" dirty="0" err="1" smtClean="0"/>
              <a:t>jsp</a:t>
            </a:r>
            <a:r>
              <a:rPr lang="zh-CN" altLang="en-US" dirty="0" smtClean="0"/>
              <a:t>文件；</a:t>
            </a:r>
            <a:endParaRPr lang="en-US" altLang="zh-CN" dirty="0" smtClean="0"/>
          </a:p>
          <a:p>
            <a:pPr lvl="1"/>
            <a:r>
              <a:rPr lang="zh-CN" altLang="en-US" dirty="0" smtClean="0"/>
              <a:t>第四步：编写控制器</a:t>
            </a:r>
            <a:endParaRPr lang="en-US" altLang="zh-CN" dirty="0" smtClean="0"/>
          </a:p>
          <a:p>
            <a:pPr lvl="1"/>
            <a:r>
              <a:rPr lang="zh-CN" altLang="en-US" dirty="0" smtClean="0"/>
              <a:t>第五步：测试运行。</a:t>
            </a:r>
            <a:endParaRPr lang="zh-CN" altLang="en-US" dirty="0" smtClean="0"/>
          </a:p>
          <a:p>
            <a:endParaRPr lang="zh-CN" altLang="en-US" dirty="0"/>
          </a:p>
        </p:txBody>
      </p:sp>
    </p:spTree>
  </p:cSld>
  <p:clrMapOvr>
    <a:masterClrMapping/>
  </p:clrMapOvr>
  <p:transition>
    <p:fade/>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14314"/>
            <a:ext cx="8462994" cy="571480"/>
          </a:xfrm>
        </p:spPr>
        <p:txBody>
          <a:bodyPr/>
          <a:lstStyle/>
          <a:p>
            <a:r>
              <a:rPr lang="zh-CN" altLang="en-US" b="1" dirty="0" smtClean="0"/>
              <a:t>控制器获取</a:t>
            </a:r>
            <a:r>
              <a:rPr lang="en-US" altLang="zh-CN" b="1" dirty="0" err="1" smtClean="0"/>
              <a:t>HttpServletRequest</a:t>
            </a:r>
            <a:r>
              <a:rPr lang="zh-CN" altLang="en-US" b="1" dirty="0" smtClean="0"/>
              <a:t>和</a:t>
            </a:r>
            <a:r>
              <a:rPr lang="en-US" altLang="zh-CN" b="1" dirty="0" err="1" smtClean="0"/>
              <a:t>HttpServletResponse</a:t>
            </a:r>
            <a:r>
              <a:rPr lang="zh-CN" altLang="en-US" b="1" dirty="0" smtClean="0"/>
              <a:t>对象</a:t>
            </a:r>
            <a:endParaRPr lang="zh-CN" altLang="en-US" b="1"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err="1" smtClean="0"/>
              <a:t>getRequest</a:t>
            </a:r>
            <a:r>
              <a:rPr lang="zh-CN" altLang="en-US" dirty="0" smtClean="0"/>
              <a:t>，并添加依赖</a:t>
            </a:r>
            <a:r>
              <a:rPr lang="en-US" altLang="zh-CN" dirty="0" smtClean="0"/>
              <a:t>jar</a:t>
            </a:r>
            <a:r>
              <a:rPr lang="zh-CN" altLang="en-US" dirty="0" smtClean="0"/>
              <a:t>包；</a:t>
            </a:r>
            <a:endParaRPr lang="en-US" altLang="zh-CN" dirty="0" smtClean="0"/>
          </a:p>
          <a:p>
            <a:endParaRPr lang="zh-CN" altLang="en-US" dirty="0"/>
          </a:p>
        </p:txBody>
      </p:sp>
      <p:pic>
        <p:nvPicPr>
          <p:cNvPr id="15362" name="Picture 2"/>
          <p:cNvPicPr>
            <a:picLocks noChangeAspect="1" noChangeArrowheads="1"/>
          </p:cNvPicPr>
          <p:nvPr/>
        </p:nvPicPr>
        <p:blipFill>
          <a:blip r:embed="rId1"/>
          <a:srcRect/>
          <a:stretch>
            <a:fillRect/>
          </a:stretch>
        </p:blipFill>
        <p:spPr bwMode="auto">
          <a:xfrm>
            <a:off x="2895600" y="152400"/>
            <a:ext cx="3124200" cy="6236611"/>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14314"/>
            <a:ext cx="8462994" cy="571480"/>
          </a:xfrm>
        </p:spPr>
        <p:txBody>
          <a:bodyPr/>
          <a:lstStyle/>
          <a:p>
            <a:r>
              <a:rPr lang="zh-CN" altLang="en-US" b="1" dirty="0" smtClean="0"/>
              <a:t>控制器获取</a:t>
            </a:r>
            <a:r>
              <a:rPr lang="en-US" altLang="zh-CN" b="1" dirty="0" err="1" smtClean="0"/>
              <a:t>HttpServletRequest</a:t>
            </a:r>
            <a:r>
              <a:rPr lang="zh-CN" altLang="en-US" b="1" dirty="0" smtClean="0"/>
              <a:t>和</a:t>
            </a:r>
            <a:r>
              <a:rPr lang="en-US" altLang="zh-CN" b="1" dirty="0" err="1" smtClean="0"/>
              <a:t>HttpServletResponse</a:t>
            </a:r>
            <a:r>
              <a:rPr lang="zh-CN" altLang="en-US" b="1" dirty="0" smtClean="0"/>
              <a:t>对象</a:t>
            </a:r>
            <a:endParaRPr lang="zh-CN" altLang="en-US" b="1"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第二步：配置文件</a:t>
            </a:r>
            <a:r>
              <a:rPr lang="en-US" altLang="zh-CN" dirty="0" smtClean="0"/>
              <a:t>web.xml</a:t>
            </a:r>
            <a:r>
              <a:rPr lang="zh-CN" altLang="en-US" dirty="0" smtClean="0"/>
              <a:t>和</a:t>
            </a:r>
            <a:r>
              <a:rPr lang="en-US" altLang="zh-CN" dirty="0" smtClean="0"/>
              <a:t>springMVC-servlet.xml</a:t>
            </a:r>
            <a:r>
              <a:rPr lang="zh-CN" altLang="en-US" dirty="0" smtClean="0"/>
              <a:t>；</a:t>
            </a:r>
            <a:endParaRPr lang="en-US" altLang="zh-CN" dirty="0" smtClean="0"/>
          </a:p>
          <a:p>
            <a:endParaRPr lang="zh-CN" altLang="en-US" dirty="0"/>
          </a:p>
        </p:txBody>
      </p:sp>
      <p:pic>
        <p:nvPicPr>
          <p:cNvPr id="16386" name="Picture 2"/>
          <p:cNvPicPr>
            <a:picLocks noChangeAspect="1" noChangeArrowheads="1"/>
          </p:cNvPicPr>
          <p:nvPr/>
        </p:nvPicPr>
        <p:blipFill>
          <a:blip r:embed="rId1"/>
          <a:srcRect/>
          <a:stretch>
            <a:fillRect/>
          </a:stretch>
        </p:blipFill>
        <p:spPr bwMode="auto">
          <a:xfrm>
            <a:off x="149535" y="2590800"/>
            <a:ext cx="8765865" cy="3886200"/>
          </a:xfrm>
          <a:prstGeom prst="rect">
            <a:avLst/>
          </a:prstGeom>
          <a:noFill/>
          <a:ln w="9525">
            <a:noFill/>
            <a:miter lim="800000"/>
            <a:headEnd/>
            <a:tailEnd/>
          </a:ln>
          <a:effectLst/>
        </p:spPr>
      </p:pic>
      <p:pic>
        <p:nvPicPr>
          <p:cNvPr id="16387" name="Picture 3"/>
          <p:cNvPicPr>
            <a:picLocks noChangeAspect="1" noChangeArrowheads="1"/>
          </p:cNvPicPr>
          <p:nvPr/>
        </p:nvPicPr>
        <p:blipFill>
          <a:blip r:embed="rId2"/>
          <a:srcRect/>
          <a:stretch>
            <a:fillRect/>
          </a:stretch>
        </p:blipFill>
        <p:spPr bwMode="auto">
          <a:xfrm>
            <a:off x="0" y="2514600"/>
            <a:ext cx="8915400" cy="4030943"/>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blinds(horizontal)">
                                      <p:cBhvr>
                                        <p:cTn id="7"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14314"/>
            <a:ext cx="8462994" cy="571480"/>
          </a:xfrm>
        </p:spPr>
        <p:txBody>
          <a:bodyPr/>
          <a:lstStyle/>
          <a:p>
            <a:r>
              <a:rPr lang="zh-CN" altLang="en-US" b="1" dirty="0" smtClean="0"/>
              <a:t>控制器获取</a:t>
            </a:r>
            <a:r>
              <a:rPr lang="en-US" altLang="zh-CN" b="1" dirty="0" err="1" smtClean="0"/>
              <a:t>HttpServletRequest</a:t>
            </a:r>
            <a:r>
              <a:rPr lang="zh-CN" altLang="en-US" b="1" dirty="0" smtClean="0"/>
              <a:t>和</a:t>
            </a:r>
            <a:r>
              <a:rPr lang="en-US" altLang="zh-CN" b="1" dirty="0" err="1" smtClean="0"/>
              <a:t>HttpServletResponse</a:t>
            </a:r>
            <a:r>
              <a:rPr lang="zh-CN" altLang="en-US" b="1" dirty="0" smtClean="0"/>
              <a:t>对象</a:t>
            </a:r>
            <a:endParaRPr lang="zh-CN" altLang="en-US" b="1"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第三步：新建</a:t>
            </a:r>
            <a:r>
              <a:rPr lang="en-US" altLang="zh-CN" dirty="0" err="1" smtClean="0"/>
              <a:t>jsp</a:t>
            </a:r>
            <a:r>
              <a:rPr lang="zh-CN" altLang="en-US" dirty="0" smtClean="0"/>
              <a:t>文件；</a:t>
            </a:r>
            <a:endParaRPr lang="en-US" altLang="zh-CN" dirty="0" smtClean="0"/>
          </a:p>
          <a:p>
            <a:endParaRPr lang="zh-CN" altLang="en-US" dirty="0"/>
          </a:p>
        </p:txBody>
      </p:sp>
      <p:pic>
        <p:nvPicPr>
          <p:cNvPr id="17410" name="Picture 2"/>
          <p:cNvPicPr>
            <a:picLocks noChangeAspect="1" noChangeArrowheads="1"/>
          </p:cNvPicPr>
          <p:nvPr/>
        </p:nvPicPr>
        <p:blipFill>
          <a:blip r:embed="rId1"/>
          <a:srcRect/>
          <a:stretch>
            <a:fillRect/>
          </a:stretch>
        </p:blipFill>
        <p:spPr bwMode="auto">
          <a:xfrm>
            <a:off x="95250" y="2438400"/>
            <a:ext cx="8972550" cy="26193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14314"/>
            <a:ext cx="8462994" cy="571480"/>
          </a:xfrm>
        </p:spPr>
        <p:txBody>
          <a:bodyPr/>
          <a:lstStyle/>
          <a:p>
            <a:r>
              <a:rPr lang="zh-CN" altLang="en-US" b="1" dirty="0" smtClean="0"/>
              <a:t>控制器获取</a:t>
            </a:r>
            <a:r>
              <a:rPr lang="en-US" altLang="zh-CN" b="1" dirty="0" err="1" smtClean="0"/>
              <a:t>HttpServletRequest</a:t>
            </a:r>
            <a:r>
              <a:rPr lang="zh-CN" altLang="en-US" b="1" dirty="0" smtClean="0"/>
              <a:t>和</a:t>
            </a:r>
            <a:r>
              <a:rPr lang="en-US" altLang="zh-CN" b="1" dirty="0" err="1" smtClean="0"/>
              <a:t>HttpServletResponse</a:t>
            </a:r>
            <a:r>
              <a:rPr lang="zh-CN" altLang="en-US" b="1" dirty="0" smtClean="0"/>
              <a:t>对象</a:t>
            </a:r>
            <a:endParaRPr lang="zh-CN" altLang="en-US" b="1"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第四步：编写控制器</a:t>
            </a:r>
            <a:endParaRPr lang="en-US" altLang="zh-CN" dirty="0" smtClean="0"/>
          </a:p>
          <a:p>
            <a:endParaRPr lang="zh-CN" altLang="en-US" dirty="0"/>
          </a:p>
        </p:txBody>
      </p:sp>
      <p:pic>
        <p:nvPicPr>
          <p:cNvPr id="18434" name="Picture 2"/>
          <p:cNvPicPr>
            <a:picLocks noChangeAspect="1" noChangeArrowheads="1"/>
          </p:cNvPicPr>
          <p:nvPr/>
        </p:nvPicPr>
        <p:blipFill>
          <a:blip r:embed="rId1"/>
          <a:srcRect/>
          <a:stretch>
            <a:fillRect/>
          </a:stretch>
        </p:blipFill>
        <p:spPr bwMode="auto">
          <a:xfrm>
            <a:off x="838200" y="2255583"/>
            <a:ext cx="7581900" cy="454342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14314"/>
            <a:ext cx="8462994" cy="571480"/>
          </a:xfrm>
        </p:spPr>
        <p:txBody>
          <a:bodyPr/>
          <a:lstStyle/>
          <a:p>
            <a:r>
              <a:rPr lang="zh-CN" altLang="en-US" b="1" dirty="0" smtClean="0"/>
              <a:t>控制器获取</a:t>
            </a:r>
            <a:r>
              <a:rPr lang="en-US" altLang="zh-CN" b="1" dirty="0" err="1" smtClean="0"/>
              <a:t>HttpServletRequest</a:t>
            </a:r>
            <a:r>
              <a:rPr lang="zh-CN" altLang="en-US" b="1" dirty="0" smtClean="0"/>
              <a:t>和</a:t>
            </a:r>
            <a:r>
              <a:rPr lang="en-US" altLang="zh-CN" b="1" dirty="0" err="1" smtClean="0"/>
              <a:t>HttpServletResponse</a:t>
            </a:r>
            <a:r>
              <a:rPr lang="zh-CN" altLang="en-US" b="1" dirty="0" smtClean="0"/>
              <a:t>对象</a:t>
            </a:r>
            <a:endParaRPr lang="zh-CN" altLang="en-US" b="1"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第五步：测试运行。</a:t>
            </a:r>
            <a:endParaRPr lang="zh-CN" altLang="en-US" dirty="0" smtClean="0"/>
          </a:p>
          <a:p>
            <a:endParaRPr lang="zh-CN" altLang="en-US" dirty="0"/>
          </a:p>
        </p:txBody>
      </p:sp>
      <p:pic>
        <p:nvPicPr>
          <p:cNvPr id="19458" name="Picture 2"/>
          <p:cNvPicPr>
            <a:picLocks noChangeAspect="1" noChangeArrowheads="1"/>
          </p:cNvPicPr>
          <p:nvPr/>
        </p:nvPicPr>
        <p:blipFill>
          <a:blip r:embed="rId1"/>
          <a:srcRect/>
          <a:stretch>
            <a:fillRect/>
          </a:stretch>
        </p:blipFill>
        <p:spPr bwMode="auto">
          <a:xfrm>
            <a:off x="714375" y="2222706"/>
            <a:ext cx="7743825" cy="459105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463550"/>
            <a:ext cx="8229600" cy="765175"/>
          </a:xfrm>
        </p:spPr>
        <p:txBody>
          <a:bodyPr>
            <a:spAutoFit/>
          </a:bodyPr>
          <a:lstStyle/>
          <a:p>
            <a:r>
              <a:rPr lang="en-US"/>
              <a:t>SqlSessionFactoryBuilder类结构</a:t>
            </a:r>
            <a:endParaRPr lang="en-US"/>
          </a:p>
        </p:txBody>
      </p:sp>
      <p:sp>
        <p:nvSpPr>
          <p:cNvPr id="22531" name="Rectangle 3"/>
          <p:cNvSpPr>
            <a:spLocks noGrp="1" noChangeArrowheads="1"/>
          </p:cNvSpPr>
          <p:nvPr>
            <p:ph idx="1"/>
          </p:nvPr>
        </p:nvSpPr>
        <p:spPr/>
        <p:txBody>
          <a:bodyPr/>
          <a:lstStyle/>
          <a:p>
            <a:r>
              <a:rPr lang="en-US"/>
              <a:t> </a:t>
            </a:r>
            <a:endParaRPr lang="ru-RU" altLang="en-US"/>
          </a:p>
        </p:txBody>
      </p:sp>
      <p:pic>
        <p:nvPicPr>
          <p:cNvPr id="22532" name="Picture 4" descr="Cover"/>
          <p:cNvPicPr>
            <a:picLocks noChangeAspect="1" noChangeArrowheads="1"/>
          </p:cNvPicPr>
          <p:nvPr/>
        </p:nvPicPr>
        <p:blipFill>
          <a:blip r:embed="rId1"/>
          <a:srcRect/>
          <a:stretch>
            <a:fillRect/>
          </a:stretch>
        </p:blipFill>
        <p:spPr bwMode="auto">
          <a:xfrm>
            <a:off x="560388" y="1600200"/>
            <a:ext cx="8024812" cy="45243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直接使用</a:t>
            </a:r>
            <a:r>
              <a:rPr lang="en-US" altLang="zh-CN" dirty="0" err="1" smtClean="0"/>
              <a:t>HttpServletResponse</a:t>
            </a:r>
            <a:r>
              <a:rPr lang="zh-CN" altLang="en-US" dirty="0" smtClean="0"/>
              <a:t>对象输出响应内容</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通过</a:t>
            </a:r>
            <a:r>
              <a:rPr lang="en-US" altLang="zh-CN" dirty="0" err="1" smtClean="0"/>
              <a:t>HttpServletResponse</a:t>
            </a:r>
            <a:r>
              <a:rPr lang="zh-CN" altLang="en-US" dirty="0" smtClean="0"/>
              <a:t>对象输出字符串，作为</a:t>
            </a:r>
            <a:r>
              <a:rPr lang="en-US" altLang="zh-CN" dirty="0" smtClean="0"/>
              <a:t>Ajax</a:t>
            </a:r>
            <a:r>
              <a:rPr lang="zh-CN" altLang="en-US" dirty="0" smtClean="0"/>
              <a:t>请求的响应内容，从而在客户端做进一步处理。</a:t>
            </a:r>
            <a:endParaRPr lang="en-US" altLang="zh-CN" dirty="0" smtClean="0"/>
          </a:p>
          <a:p>
            <a:r>
              <a:rPr lang="zh-CN" altLang="en-US" dirty="0" smtClean="0"/>
              <a:t>示例：</a:t>
            </a:r>
            <a:r>
              <a:rPr lang="en-US" altLang="zh-CN" dirty="0" smtClean="0"/>
              <a:t>response</a:t>
            </a:r>
            <a:r>
              <a:rPr lang="zh-CN" altLang="en-US" dirty="0" smtClean="0"/>
              <a:t>输出响应内容</a:t>
            </a:r>
            <a:endParaRPr lang="en-US" altLang="zh-CN" dirty="0" smtClean="0"/>
          </a:p>
          <a:p>
            <a:r>
              <a:rPr lang="zh-CN" altLang="en-US" dirty="0" smtClean="0"/>
              <a:t>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err="1" smtClean="0"/>
              <a:t>useResponsePrintString</a:t>
            </a:r>
            <a:r>
              <a:rPr lang="zh-CN" altLang="en-US" dirty="0" smtClean="0"/>
              <a:t>，并添加依赖</a:t>
            </a:r>
            <a:r>
              <a:rPr lang="en-US" altLang="zh-CN" dirty="0" smtClean="0"/>
              <a:t>jar</a:t>
            </a:r>
            <a:r>
              <a:rPr lang="zh-CN" altLang="en-US" dirty="0" smtClean="0"/>
              <a:t>包；</a:t>
            </a:r>
            <a:endParaRPr lang="en-US" altLang="zh-CN" dirty="0" smtClean="0"/>
          </a:p>
          <a:p>
            <a:pPr lvl="1"/>
            <a:r>
              <a:rPr lang="zh-CN" altLang="en-US" dirty="0" smtClean="0"/>
              <a:t>第二步：配置文件</a:t>
            </a:r>
            <a:r>
              <a:rPr lang="en-US" altLang="zh-CN" dirty="0" smtClean="0"/>
              <a:t>web.xml</a:t>
            </a:r>
            <a:r>
              <a:rPr lang="zh-CN" altLang="en-US" dirty="0" smtClean="0"/>
              <a:t>和</a:t>
            </a:r>
            <a:r>
              <a:rPr lang="en-US" altLang="zh-CN" dirty="0" smtClean="0"/>
              <a:t>springMVC-servlet.xml</a:t>
            </a:r>
            <a:r>
              <a:rPr lang="zh-CN" altLang="en-US" dirty="0" smtClean="0"/>
              <a:t>；</a:t>
            </a:r>
            <a:endParaRPr lang="en-US" altLang="zh-CN" dirty="0" smtClean="0"/>
          </a:p>
          <a:p>
            <a:pPr lvl="1"/>
            <a:r>
              <a:rPr lang="zh-CN" altLang="en-US" dirty="0" smtClean="0"/>
              <a:t>第三步：新建</a:t>
            </a:r>
            <a:r>
              <a:rPr lang="en-US" altLang="zh-CN" dirty="0" err="1" smtClean="0"/>
              <a:t>jsp</a:t>
            </a:r>
            <a:r>
              <a:rPr lang="zh-CN" altLang="en-US" dirty="0" smtClean="0"/>
              <a:t>文件和引入</a:t>
            </a:r>
            <a:r>
              <a:rPr lang="en-US" altLang="zh-CN" dirty="0" err="1" smtClean="0"/>
              <a:t>js</a:t>
            </a:r>
            <a:r>
              <a:rPr lang="zh-CN" altLang="en-US" dirty="0" smtClean="0"/>
              <a:t>文件；</a:t>
            </a:r>
            <a:endParaRPr lang="en-US" altLang="zh-CN" dirty="0" smtClean="0"/>
          </a:p>
          <a:p>
            <a:pPr lvl="1"/>
            <a:r>
              <a:rPr lang="zh-CN" altLang="en-US" dirty="0" smtClean="0"/>
              <a:t>第四步：编写控制器</a:t>
            </a:r>
            <a:endParaRPr lang="en-US" altLang="zh-CN" dirty="0" smtClean="0"/>
          </a:p>
          <a:p>
            <a:pPr lvl="1"/>
            <a:r>
              <a:rPr lang="zh-CN" altLang="en-US" dirty="0" smtClean="0"/>
              <a:t>第五步：测试运行。</a:t>
            </a:r>
            <a:endParaRPr lang="zh-CN" altLang="en-US" dirty="0" smtClean="0"/>
          </a:p>
          <a:p>
            <a:endParaRPr lang="zh-CN" altLang="en-US" dirty="0"/>
          </a:p>
        </p:txBody>
      </p:sp>
    </p:spTree>
  </p:cSld>
  <p:clrMapOvr>
    <a:masterClrMapping/>
  </p:clrMapOvr>
  <p:transition>
    <p:fad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直接使用</a:t>
            </a:r>
            <a:r>
              <a:rPr lang="en-US" altLang="zh-CN" dirty="0" err="1" smtClean="0"/>
              <a:t>HttpServletResponse</a:t>
            </a:r>
            <a:r>
              <a:rPr lang="zh-CN" altLang="en-US" dirty="0" smtClean="0"/>
              <a:t>对象输出响应内容</a:t>
            </a:r>
            <a:endParaRPr lang="zh-CN" altLang="en-US"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err="1" smtClean="0"/>
              <a:t>useResponsePrintString</a:t>
            </a:r>
            <a:r>
              <a:rPr lang="zh-CN" altLang="en-US" dirty="0" smtClean="0"/>
              <a:t>，并添加依赖</a:t>
            </a:r>
            <a:r>
              <a:rPr lang="en-US" altLang="zh-CN" dirty="0" smtClean="0"/>
              <a:t>jar</a:t>
            </a:r>
            <a:r>
              <a:rPr lang="zh-CN" altLang="en-US" dirty="0" smtClean="0"/>
              <a:t>包；</a:t>
            </a:r>
            <a:endParaRPr lang="en-US" altLang="zh-CN" dirty="0" smtClean="0"/>
          </a:p>
          <a:p>
            <a:endParaRPr lang="zh-CN" altLang="en-US" dirty="0"/>
          </a:p>
        </p:txBody>
      </p:sp>
      <p:pic>
        <p:nvPicPr>
          <p:cNvPr id="20482" name="Picture 2"/>
          <p:cNvPicPr>
            <a:picLocks noChangeAspect="1" noChangeArrowheads="1"/>
          </p:cNvPicPr>
          <p:nvPr/>
        </p:nvPicPr>
        <p:blipFill>
          <a:blip r:embed="rId1"/>
          <a:srcRect/>
          <a:stretch>
            <a:fillRect/>
          </a:stretch>
        </p:blipFill>
        <p:spPr bwMode="auto">
          <a:xfrm>
            <a:off x="2895600" y="0"/>
            <a:ext cx="3352800" cy="6632713"/>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直接使用</a:t>
            </a:r>
            <a:r>
              <a:rPr lang="en-US" altLang="zh-CN" dirty="0" err="1" smtClean="0"/>
              <a:t>HttpServletResponse</a:t>
            </a:r>
            <a:r>
              <a:rPr lang="zh-CN" altLang="en-US" dirty="0" smtClean="0"/>
              <a:t>对象输出响应内容</a:t>
            </a:r>
            <a:endParaRPr lang="zh-CN" altLang="en-US"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第二步：配置文件</a:t>
            </a:r>
            <a:r>
              <a:rPr lang="en-US" altLang="zh-CN" dirty="0" smtClean="0"/>
              <a:t>web.xml</a:t>
            </a:r>
            <a:r>
              <a:rPr lang="zh-CN" altLang="en-US" dirty="0" smtClean="0"/>
              <a:t>和</a:t>
            </a:r>
            <a:r>
              <a:rPr lang="en-US" altLang="zh-CN" dirty="0" smtClean="0"/>
              <a:t>springMVC-servlet.xml</a:t>
            </a:r>
            <a:r>
              <a:rPr lang="zh-CN" altLang="en-US" dirty="0" smtClean="0"/>
              <a:t>；</a:t>
            </a:r>
            <a:endParaRPr lang="en-US" altLang="zh-CN" dirty="0" smtClean="0"/>
          </a:p>
          <a:p>
            <a:endParaRPr lang="zh-CN" altLang="en-US" dirty="0"/>
          </a:p>
        </p:txBody>
      </p:sp>
      <p:pic>
        <p:nvPicPr>
          <p:cNvPr id="21506" name="Picture 2"/>
          <p:cNvPicPr>
            <a:picLocks noChangeAspect="1" noChangeArrowheads="1"/>
          </p:cNvPicPr>
          <p:nvPr/>
        </p:nvPicPr>
        <p:blipFill>
          <a:blip r:embed="rId1"/>
          <a:srcRect/>
          <a:stretch>
            <a:fillRect/>
          </a:stretch>
        </p:blipFill>
        <p:spPr bwMode="auto">
          <a:xfrm>
            <a:off x="168084" y="2571750"/>
            <a:ext cx="8823516" cy="3905250"/>
          </a:xfrm>
          <a:prstGeom prst="rect">
            <a:avLst/>
          </a:prstGeom>
          <a:noFill/>
          <a:ln w="9525">
            <a:noFill/>
            <a:miter lim="800000"/>
            <a:headEnd/>
            <a:tailEnd/>
          </a:ln>
          <a:effectLst/>
        </p:spPr>
      </p:pic>
      <p:pic>
        <p:nvPicPr>
          <p:cNvPr id="21507" name="Picture 3"/>
          <p:cNvPicPr>
            <a:picLocks noChangeAspect="1" noChangeArrowheads="1"/>
          </p:cNvPicPr>
          <p:nvPr/>
        </p:nvPicPr>
        <p:blipFill>
          <a:blip r:embed="rId2"/>
          <a:srcRect/>
          <a:stretch>
            <a:fillRect/>
          </a:stretch>
        </p:blipFill>
        <p:spPr bwMode="auto">
          <a:xfrm>
            <a:off x="0" y="2667000"/>
            <a:ext cx="9144000" cy="3227294"/>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1506"/>
                                        </p:tgtEl>
                                      </p:cBhvr>
                                    </p:animEffect>
                                    <p:set>
                                      <p:cBhvr>
                                        <p:cTn id="7" dur="1" fill="hold">
                                          <p:stCondLst>
                                            <p:cond delay="499"/>
                                          </p:stCondLst>
                                        </p:cTn>
                                        <p:tgtEl>
                                          <p:spTgt spid="2150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507"/>
                                        </p:tgtEl>
                                        <p:attrNameLst>
                                          <p:attrName>style.visibility</p:attrName>
                                        </p:attrNameLst>
                                      </p:cBhvr>
                                      <p:to>
                                        <p:strVal val="visible"/>
                                      </p:to>
                                    </p:set>
                                    <p:animEffect transition="in" filter="blinds(horizontal)">
                                      <p:cBhvr>
                                        <p:cTn id="12"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直接使用</a:t>
            </a:r>
            <a:r>
              <a:rPr lang="en-US" altLang="zh-CN" dirty="0" err="1" smtClean="0"/>
              <a:t>HttpServletResponse</a:t>
            </a:r>
            <a:r>
              <a:rPr lang="zh-CN" altLang="en-US" dirty="0" smtClean="0"/>
              <a:t>对象输出响应内容</a:t>
            </a:r>
            <a:endParaRPr lang="zh-CN" altLang="en-US"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第三步：新建</a:t>
            </a:r>
            <a:r>
              <a:rPr lang="en-US" altLang="zh-CN" dirty="0" err="1" smtClean="0"/>
              <a:t>jsp</a:t>
            </a:r>
            <a:r>
              <a:rPr lang="zh-CN" altLang="en-US" dirty="0" smtClean="0"/>
              <a:t>文件和引入</a:t>
            </a:r>
            <a:r>
              <a:rPr lang="en-US" altLang="zh-CN" dirty="0" err="1" smtClean="0"/>
              <a:t>js</a:t>
            </a:r>
            <a:r>
              <a:rPr lang="zh-CN" altLang="en-US" dirty="0" smtClean="0"/>
              <a:t>文件；</a:t>
            </a:r>
            <a:endParaRPr lang="en-US" altLang="zh-CN" dirty="0" smtClean="0"/>
          </a:p>
          <a:p>
            <a:pPr lvl="1"/>
            <a:r>
              <a:rPr lang="zh-CN" altLang="en-US" dirty="0" smtClean="0"/>
              <a:t>引入</a:t>
            </a:r>
            <a:r>
              <a:rPr lang="en-US" altLang="zh-CN" dirty="0" smtClean="0"/>
              <a:t>jquery-1.3.2.js</a:t>
            </a:r>
            <a:r>
              <a:rPr lang="zh-CN" altLang="en-US" dirty="0" smtClean="0"/>
              <a:t>和</a:t>
            </a:r>
            <a:r>
              <a:rPr lang="en-US" altLang="zh-CN" dirty="0" smtClean="0"/>
              <a:t>json2.js</a:t>
            </a:r>
            <a:endParaRPr lang="en-US" altLang="zh-CN" dirty="0" smtClean="0"/>
          </a:p>
          <a:p>
            <a:endParaRPr lang="zh-CN" altLang="en-US" dirty="0"/>
          </a:p>
        </p:txBody>
      </p:sp>
      <p:grpSp>
        <p:nvGrpSpPr>
          <p:cNvPr id="7" name="组合 6"/>
          <p:cNvGrpSpPr/>
          <p:nvPr/>
        </p:nvGrpSpPr>
        <p:grpSpPr>
          <a:xfrm>
            <a:off x="0" y="0"/>
            <a:ext cx="8839200" cy="6781800"/>
            <a:chOff x="0" y="0"/>
            <a:chExt cx="8839200" cy="6781800"/>
          </a:xfrm>
        </p:grpSpPr>
        <p:pic>
          <p:nvPicPr>
            <p:cNvPr id="22530" name="Picture 2"/>
            <p:cNvPicPr>
              <a:picLocks noChangeAspect="1" noChangeArrowheads="1"/>
            </p:cNvPicPr>
            <p:nvPr/>
          </p:nvPicPr>
          <p:blipFill>
            <a:blip r:embed="rId1"/>
            <a:srcRect/>
            <a:stretch>
              <a:fillRect/>
            </a:stretch>
          </p:blipFill>
          <p:spPr bwMode="auto">
            <a:xfrm>
              <a:off x="1" y="0"/>
              <a:ext cx="8839199" cy="1877485"/>
            </a:xfrm>
            <a:prstGeom prst="rect">
              <a:avLst/>
            </a:prstGeom>
            <a:noFill/>
            <a:ln w="9525">
              <a:noFill/>
              <a:miter lim="800000"/>
              <a:headEnd/>
              <a:tailEnd/>
            </a:ln>
            <a:effectLst/>
          </p:spPr>
        </p:pic>
        <p:pic>
          <p:nvPicPr>
            <p:cNvPr id="22531" name="Picture 3"/>
            <p:cNvPicPr>
              <a:picLocks noChangeAspect="1" noChangeArrowheads="1"/>
            </p:cNvPicPr>
            <p:nvPr/>
          </p:nvPicPr>
          <p:blipFill>
            <a:blip r:embed="rId2"/>
            <a:srcRect/>
            <a:stretch>
              <a:fillRect/>
            </a:stretch>
          </p:blipFill>
          <p:spPr bwMode="auto">
            <a:xfrm>
              <a:off x="0" y="1828800"/>
              <a:ext cx="8839200" cy="3964970"/>
            </a:xfrm>
            <a:prstGeom prst="rect">
              <a:avLst/>
            </a:prstGeom>
            <a:noFill/>
            <a:ln w="9525">
              <a:noFill/>
              <a:miter lim="800000"/>
              <a:headEnd/>
              <a:tailEnd/>
            </a:ln>
            <a:effectLst/>
          </p:spPr>
        </p:pic>
        <p:pic>
          <p:nvPicPr>
            <p:cNvPr id="22532" name="Picture 4"/>
            <p:cNvPicPr>
              <a:picLocks noChangeAspect="1" noChangeArrowheads="1"/>
            </p:cNvPicPr>
            <p:nvPr/>
          </p:nvPicPr>
          <p:blipFill>
            <a:blip r:embed="rId3"/>
            <a:srcRect/>
            <a:stretch>
              <a:fillRect/>
            </a:stretch>
          </p:blipFill>
          <p:spPr bwMode="auto">
            <a:xfrm>
              <a:off x="0" y="5769283"/>
              <a:ext cx="8763000" cy="1012517"/>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直接使用</a:t>
            </a:r>
            <a:r>
              <a:rPr lang="en-US" altLang="zh-CN" dirty="0" err="1" smtClean="0"/>
              <a:t>HttpServletResponse</a:t>
            </a:r>
            <a:r>
              <a:rPr lang="zh-CN" altLang="en-US" dirty="0" smtClean="0"/>
              <a:t>对象输出响应内容</a:t>
            </a:r>
            <a:endParaRPr lang="zh-CN" altLang="en-US"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第四步：编写控制器</a:t>
            </a:r>
            <a:endParaRPr lang="en-US" altLang="zh-CN" dirty="0" smtClean="0"/>
          </a:p>
          <a:p>
            <a:endParaRPr lang="zh-CN" altLang="en-US" dirty="0"/>
          </a:p>
        </p:txBody>
      </p:sp>
      <p:grpSp>
        <p:nvGrpSpPr>
          <p:cNvPr id="6" name="组合 5"/>
          <p:cNvGrpSpPr/>
          <p:nvPr/>
        </p:nvGrpSpPr>
        <p:grpSpPr>
          <a:xfrm>
            <a:off x="-61452" y="0"/>
            <a:ext cx="9205452" cy="6813756"/>
            <a:chOff x="-61452" y="0"/>
            <a:chExt cx="9205452" cy="6813756"/>
          </a:xfrm>
        </p:grpSpPr>
        <p:pic>
          <p:nvPicPr>
            <p:cNvPr id="23554" name="Picture 2"/>
            <p:cNvPicPr>
              <a:picLocks noChangeAspect="1" noChangeArrowheads="1"/>
            </p:cNvPicPr>
            <p:nvPr/>
          </p:nvPicPr>
          <p:blipFill>
            <a:blip r:embed="rId1"/>
            <a:srcRect/>
            <a:stretch>
              <a:fillRect/>
            </a:stretch>
          </p:blipFill>
          <p:spPr bwMode="auto">
            <a:xfrm>
              <a:off x="-44594" y="0"/>
              <a:ext cx="9188594" cy="3438525"/>
            </a:xfrm>
            <a:prstGeom prst="rect">
              <a:avLst/>
            </a:prstGeom>
            <a:noFill/>
            <a:ln w="9525">
              <a:noFill/>
              <a:miter lim="800000"/>
              <a:headEnd/>
              <a:tailEnd/>
            </a:ln>
            <a:effectLst/>
          </p:spPr>
        </p:pic>
        <p:pic>
          <p:nvPicPr>
            <p:cNvPr id="23555" name="Picture 3"/>
            <p:cNvPicPr>
              <a:picLocks noChangeAspect="1" noChangeArrowheads="1"/>
            </p:cNvPicPr>
            <p:nvPr/>
          </p:nvPicPr>
          <p:blipFill>
            <a:blip r:embed="rId2"/>
            <a:srcRect/>
            <a:stretch>
              <a:fillRect/>
            </a:stretch>
          </p:blipFill>
          <p:spPr bwMode="auto">
            <a:xfrm>
              <a:off x="-61452" y="3435017"/>
              <a:ext cx="8915400" cy="3378739"/>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直接使用</a:t>
            </a:r>
            <a:r>
              <a:rPr lang="en-US" altLang="zh-CN" dirty="0" err="1" smtClean="0"/>
              <a:t>HttpServletResponse</a:t>
            </a:r>
            <a:r>
              <a:rPr lang="zh-CN" altLang="en-US" dirty="0" smtClean="0"/>
              <a:t>对象输出响应内容</a:t>
            </a:r>
            <a:endParaRPr lang="zh-CN" altLang="en-US"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第五步：测试运行。</a:t>
            </a:r>
            <a:endParaRPr lang="zh-CN" altLang="en-US" dirty="0" smtClean="0"/>
          </a:p>
          <a:p>
            <a:endParaRPr lang="zh-CN" altLang="en-US" dirty="0"/>
          </a:p>
        </p:txBody>
      </p:sp>
      <p:pic>
        <p:nvPicPr>
          <p:cNvPr id="24578" name="Picture 2"/>
          <p:cNvPicPr>
            <a:picLocks noChangeAspect="1" noChangeArrowheads="1"/>
          </p:cNvPicPr>
          <p:nvPr/>
        </p:nvPicPr>
        <p:blipFill>
          <a:blip r:embed="rId1"/>
          <a:srcRect/>
          <a:stretch>
            <a:fillRect/>
          </a:stretch>
        </p:blipFill>
        <p:spPr bwMode="auto">
          <a:xfrm>
            <a:off x="2362200" y="2362200"/>
            <a:ext cx="4191000" cy="4114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通过</a:t>
            </a:r>
            <a:r>
              <a:rPr lang="en-US" altLang="zh-CN" dirty="0" smtClean="0"/>
              <a:t>URL</a:t>
            </a:r>
            <a:r>
              <a:rPr lang="zh-CN" altLang="en-US" dirty="0" smtClean="0"/>
              <a:t>参数访问指定的方法</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一个控制器中，如果存在多个</a:t>
            </a:r>
            <a:r>
              <a:rPr lang="en-US" altLang="zh-CN" dirty="0" smtClean="0"/>
              <a:t>@</a:t>
            </a:r>
            <a:r>
              <a:rPr lang="en-US" altLang="zh-CN" dirty="0" err="1" smtClean="0"/>
              <a:t>RequestMapping</a:t>
            </a:r>
            <a:r>
              <a:rPr lang="zh-CN" altLang="en-US" dirty="0" smtClean="0"/>
              <a:t>相同的</a:t>
            </a:r>
            <a:r>
              <a:rPr lang="en-US" altLang="zh-CN" dirty="0" smtClean="0"/>
              <a:t>value</a:t>
            </a:r>
            <a:r>
              <a:rPr lang="zh-CN" altLang="en-US" dirty="0" smtClean="0"/>
              <a:t>值，此时需要通过添加</a:t>
            </a:r>
            <a:r>
              <a:rPr lang="en-US" altLang="zh-CN" dirty="0" err="1" smtClean="0"/>
              <a:t>params</a:t>
            </a:r>
            <a:r>
              <a:rPr lang="zh-CN" altLang="en-US" dirty="0" smtClean="0"/>
              <a:t>参数加以区分，从而实现通过</a:t>
            </a:r>
            <a:r>
              <a:rPr lang="en-US" altLang="zh-CN" dirty="0" err="1" smtClean="0"/>
              <a:t>url</a:t>
            </a:r>
            <a:r>
              <a:rPr lang="zh-CN" altLang="en-US" dirty="0" smtClean="0"/>
              <a:t>参数访问指定方法。</a:t>
            </a:r>
            <a:endParaRPr lang="en-US" altLang="zh-CN" dirty="0" smtClean="0"/>
          </a:p>
          <a:p>
            <a:r>
              <a:rPr lang="zh-CN" altLang="en-US" dirty="0" smtClean="0"/>
              <a:t>示例：</a:t>
            </a:r>
            <a:r>
              <a:rPr lang="en-US" altLang="zh-CN" dirty="0" smtClean="0"/>
              <a:t>URL</a:t>
            </a:r>
            <a:r>
              <a:rPr lang="zh-CN" altLang="en-US" dirty="0" smtClean="0"/>
              <a:t>参数访问指定方法</a:t>
            </a:r>
            <a:endParaRPr lang="en-US" altLang="zh-CN" dirty="0" smtClean="0"/>
          </a:p>
          <a:p>
            <a:r>
              <a:rPr lang="zh-CN" altLang="en-US" dirty="0" smtClean="0"/>
              <a:t>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err="1" smtClean="0"/>
              <a:t>methodFromURLParams</a:t>
            </a:r>
            <a:r>
              <a:rPr lang="zh-CN" altLang="en-US" dirty="0" smtClean="0"/>
              <a:t>，并添加依赖</a:t>
            </a:r>
            <a:r>
              <a:rPr lang="en-US" altLang="zh-CN" dirty="0" smtClean="0"/>
              <a:t>jar</a:t>
            </a:r>
            <a:r>
              <a:rPr lang="zh-CN" altLang="en-US" dirty="0" smtClean="0"/>
              <a:t>包；</a:t>
            </a:r>
            <a:endParaRPr lang="en-US" altLang="zh-CN" dirty="0" smtClean="0"/>
          </a:p>
          <a:p>
            <a:pPr lvl="1"/>
            <a:r>
              <a:rPr lang="zh-CN" altLang="en-US" dirty="0" smtClean="0"/>
              <a:t>第二步：配置文件</a:t>
            </a:r>
            <a:r>
              <a:rPr lang="en-US" altLang="zh-CN" dirty="0" smtClean="0"/>
              <a:t>web.xml</a:t>
            </a:r>
            <a:r>
              <a:rPr lang="zh-CN" altLang="en-US" dirty="0" smtClean="0"/>
              <a:t>和</a:t>
            </a:r>
            <a:r>
              <a:rPr lang="en-US" altLang="zh-CN" dirty="0" smtClean="0"/>
              <a:t>springMVC-servlet.xml</a:t>
            </a:r>
            <a:r>
              <a:rPr lang="zh-CN" altLang="en-US" dirty="0" smtClean="0"/>
              <a:t>；</a:t>
            </a:r>
            <a:endParaRPr lang="en-US" altLang="zh-CN" dirty="0" smtClean="0"/>
          </a:p>
          <a:p>
            <a:pPr lvl="1"/>
            <a:r>
              <a:rPr lang="zh-CN" altLang="en-US" dirty="0" smtClean="0"/>
              <a:t>第三步：新建</a:t>
            </a:r>
            <a:r>
              <a:rPr lang="en-US" altLang="zh-CN" dirty="0" err="1" smtClean="0"/>
              <a:t>jsp</a:t>
            </a:r>
            <a:r>
              <a:rPr lang="zh-CN" altLang="en-US" dirty="0" smtClean="0"/>
              <a:t>文件；</a:t>
            </a:r>
            <a:endParaRPr lang="en-US" altLang="zh-CN" dirty="0" smtClean="0"/>
          </a:p>
          <a:p>
            <a:pPr lvl="1"/>
            <a:r>
              <a:rPr lang="zh-CN" altLang="en-US" dirty="0" smtClean="0"/>
              <a:t>第四步：编写控制器</a:t>
            </a:r>
            <a:endParaRPr lang="en-US" altLang="zh-CN" dirty="0" smtClean="0"/>
          </a:p>
          <a:p>
            <a:pPr lvl="1"/>
            <a:r>
              <a:rPr lang="zh-CN" altLang="en-US" dirty="0" smtClean="0"/>
              <a:t>第五步：测试运行。</a:t>
            </a:r>
            <a:endParaRPr lang="zh-CN" altLang="en-US" dirty="0" smtClean="0"/>
          </a:p>
        </p:txBody>
      </p:sp>
    </p:spTree>
  </p:cSld>
  <p:clrMapOvr>
    <a:masterClrMapping/>
  </p:clrMapOvr>
  <p:transition>
    <p:fade/>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通过</a:t>
            </a:r>
            <a:r>
              <a:rPr lang="en-US" altLang="zh-CN" dirty="0" smtClean="0"/>
              <a:t>URL</a:t>
            </a:r>
            <a:r>
              <a:rPr lang="zh-CN" altLang="en-US" dirty="0" smtClean="0"/>
              <a:t>参数访问指定的方法</a:t>
            </a:r>
            <a:endParaRPr lang="zh-CN" altLang="en-US"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err="1" smtClean="0"/>
              <a:t>methodFromURLParams</a:t>
            </a:r>
            <a:r>
              <a:rPr lang="zh-CN" altLang="en-US" dirty="0" smtClean="0"/>
              <a:t>，并添加依赖</a:t>
            </a:r>
            <a:r>
              <a:rPr lang="en-US" altLang="zh-CN" dirty="0" smtClean="0"/>
              <a:t>jar</a:t>
            </a:r>
            <a:r>
              <a:rPr lang="zh-CN" altLang="en-US" dirty="0" smtClean="0"/>
              <a:t>包；</a:t>
            </a:r>
            <a:endParaRPr lang="en-US" altLang="zh-CN" dirty="0" smtClean="0"/>
          </a:p>
        </p:txBody>
      </p:sp>
      <p:pic>
        <p:nvPicPr>
          <p:cNvPr id="1026" name="Picture 2"/>
          <p:cNvPicPr>
            <a:picLocks noChangeAspect="1" noChangeArrowheads="1"/>
          </p:cNvPicPr>
          <p:nvPr/>
        </p:nvPicPr>
        <p:blipFill>
          <a:blip r:embed="rId1"/>
          <a:srcRect/>
          <a:stretch>
            <a:fillRect/>
          </a:stretch>
        </p:blipFill>
        <p:spPr bwMode="auto">
          <a:xfrm>
            <a:off x="3048000" y="914400"/>
            <a:ext cx="3200400" cy="5747658"/>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通过</a:t>
            </a:r>
            <a:r>
              <a:rPr lang="en-US" altLang="zh-CN" dirty="0" smtClean="0"/>
              <a:t>URL</a:t>
            </a:r>
            <a:r>
              <a:rPr lang="zh-CN" altLang="en-US" dirty="0" smtClean="0"/>
              <a:t>参数访问指定的方法</a:t>
            </a:r>
            <a:endParaRPr lang="zh-CN" altLang="en-US"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第二步：配置文件</a:t>
            </a:r>
            <a:r>
              <a:rPr lang="en-US" altLang="zh-CN" dirty="0" smtClean="0"/>
              <a:t>web.xml</a:t>
            </a:r>
            <a:r>
              <a:rPr lang="zh-CN" altLang="en-US" dirty="0" smtClean="0"/>
              <a:t>和</a:t>
            </a:r>
            <a:r>
              <a:rPr lang="en-US" altLang="zh-CN" dirty="0" smtClean="0"/>
              <a:t>springMVC-servlet.xml</a:t>
            </a:r>
            <a:r>
              <a:rPr lang="zh-CN" altLang="en-US" dirty="0" smtClean="0"/>
              <a:t>；</a:t>
            </a:r>
            <a:endParaRPr lang="en-US" altLang="zh-CN" dirty="0" smtClean="0"/>
          </a:p>
        </p:txBody>
      </p:sp>
      <p:pic>
        <p:nvPicPr>
          <p:cNvPr id="2050" name="Picture 2"/>
          <p:cNvPicPr>
            <a:picLocks noChangeAspect="1" noChangeArrowheads="1"/>
          </p:cNvPicPr>
          <p:nvPr/>
        </p:nvPicPr>
        <p:blipFill>
          <a:blip r:embed="rId1"/>
          <a:srcRect/>
          <a:stretch>
            <a:fillRect/>
          </a:stretch>
        </p:blipFill>
        <p:spPr bwMode="auto">
          <a:xfrm>
            <a:off x="0" y="2514600"/>
            <a:ext cx="9160221" cy="4057650"/>
          </a:xfrm>
          <a:prstGeom prst="rect">
            <a:avLst/>
          </a:prstGeom>
          <a:noFill/>
          <a:ln w="9525">
            <a:noFill/>
            <a:miter lim="800000"/>
            <a:headEnd/>
            <a:tailEnd/>
          </a:ln>
          <a:effectLst/>
        </p:spPr>
      </p:pic>
      <p:pic>
        <p:nvPicPr>
          <p:cNvPr id="2051" name="Picture 3"/>
          <p:cNvPicPr>
            <a:picLocks noChangeAspect="1" noChangeArrowheads="1"/>
          </p:cNvPicPr>
          <p:nvPr/>
        </p:nvPicPr>
        <p:blipFill>
          <a:blip r:embed="rId2"/>
          <a:srcRect/>
          <a:stretch>
            <a:fillRect/>
          </a:stretch>
        </p:blipFill>
        <p:spPr bwMode="auto">
          <a:xfrm>
            <a:off x="0" y="2438400"/>
            <a:ext cx="9144000" cy="310454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050"/>
                                        </p:tgtEl>
                                      </p:cBhvr>
                                    </p:animEffect>
                                    <p:set>
                                      <p:cBhvr>
                                        <p:cTn id="7" dur="1" fill="hold">
                                          <p:stCondLst>
                                            <p:cond delay="499"/>
                                          </p:stCondLst>
                                        </p:cTn>
                                        <p:tgtEl>
                                          <p:spTgt spid="205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blinds(horizontal)">
                                      <p:cBhvr>
                                        <p:cTn id="12"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通过</a:t>
            </a:r>
            <a:r>
              <a:rPr lang="en-US" altLang="zh-CN" dirty="0" smtClean="0"/>
              <a:t>URL</a:t>
            </a:r>
            <a:r>
              <a:rPr lang="zh-CN" altLang="en-US" dirty="0" smtClean="0"/>
              <a:t>参数访问指定的方法</a:t>
            </a:r>
            <a:endParaRPr lang="zh-CN" altLang="en-US"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第三步：新建</a:t>
            </a:r>
            <a:r>
              <a:rPr lang="en-US" altLang="zh-CN" dirty="0" err="1" smtClean="0"/>
              <a:t>jsp</a:t>
            </a:r>
            <a:r>
              <a:rPr lang="zh-CN" altLang="en-US" dirty="0" smtClean="0"/>
              <a:t>文件；</a:t>
            </a:r>
            <a:endParaRPr lang="en-US" altLang="zh-CN" dirty="0" smtClean="0"/>
          </a:p>
        </p:txBody>
      </p:sp>
      <p:pic>
        <p:nvPicPr>
          <p:cNvPr id="3074" name="Picture 2"/>
          <p:cNvPicPr>
            <a:picLocks noChangeAspect="1" noChangeArrowheads="1"/>
          </p:cNvPicPr>
          <p:nvPr/>
        </p:nvPicPr>
        <p:blipFill>
          <a:blip r:embed="rId1"/>
          <a:srcRect/>
          <a:stretch>
            <a:fillRect/>
          </a:stretch>
        </p:blipFill>
        <p:spPr bwMode="auto">
          <a:xfrm>
            <a:off x="0" y="2667000"/>
            <a:ext cx="9001125" cy="26670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463550"/>
            <a:ext cx="8229600" cy="765175"/>
          </a:xfrm>
        </p:spPr>
        <p:txBody>
          <a:bodyPr>
            <a:spAutoFit/>
          </a:bodyPr>
          <a:lstStyle/>
          <a:p>
            <a:r>
              <a:rPr lang="en-US"/>
              <a:t>SqlSessionFactory类结构</a:t>
            </a:r>
            <a:endParaRPr lang="en-US"/>
          </a:p>
        </p:txBody>
      </p:sp>
      <p:sp>
        <p:nvSpPr>
          <p:cNvPr id="23555" name="Rectangle 3"/>
          <p:cNvSpPr>
            <a:spLocks noGrp="1" noChangeArrowheads="1"/>
          </p:cNvSpPr>
          <p:nvPr>
            <p:ph idx="1"/>
          </p:nvPr>
        </p:nvSpPr>
        <p:spPr/>
        <p:txBody>
          <a:bodyPr/>
          <a:lstStyle/>
          <a:p>
            <a:r>
              <a:rPr lang="en-US"/>
              <a:t> </a:t>
            </a:r>
            <a:endParaRPr lang="ru-RU" altLang="en-US"/>
          </a:p>
        </p:txBody>
      </p:sp>
      <p:pic>
        <p:nvPicPr>
          <p:cNvPr id="23556" name="Picture 4" descr="Cover"/>
          <p:cNvPicPr>
            <a:picLocks noChangeAspect="1" noChangeArrowheads="1"/>
          </p:cNvPicPr>
          <p:nvPr/>
        </p:nvPicPr>
        <p:blipFill>
          <a:blip r:embed="rId1"/>
          <a:srcRect/>
          <a:stretch>
            <a:fillRect/>
          </a:stretch>
        </p:blipFill>
        <p:spPr bwMode="auto">
          <a:xfrm>
            <a:off x="458788" y="1785938"/>
            <a:ext cx="8228012" cy="4152900"/>
          </a:xfrm>
          <a:prstGeom prst="rect">
            <a:avLst/>
          </a:prstGeom>
          <a:noFill/>
          <a:ln w="9525">
            <a:noFill/>
            <a:miter lim="800000"/>
            <a:headEnd/>
            <a:tailEnd/>
          </a:ln>
        </p:spPr>
      </p:pic>
    </p:spTree>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通过</a:t>
            </a:r>
            <a:r>
              <a:rPr lang="en-US" altLang="zh-CN" dirty="0" smtClean="0"/>
              <a:t>URL</a:t>
            </a:r>
            <a:r>
              <a:rPr lang="zh-CN" altLang="en-US" dirty="0" smtClean="0"/>
              <a:t>参数访问指定的方法</a:t>
            </a:r>
            <a:endParaRPr lang="zh-CN" altLang="en-US"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第四步：编写控制器</a:t>
            </a:r>
            <a:endParaRPr lang="en-US" altLang="zh-CN" dirty="0" smtClean="0"/>
          </a:p>
        </p:txBody>
      </p:sp>
      <p:pic>
        <p:nvPicPr>
          <p:cNvPr id="4098" name="Picture 2"/>
          <p:cNvPicPr>
            <a:picLocks noChangeAspect="1" noChangeArrowheads="1"/>
          </p:cNvPicPr>
          <p:nvPr/>
        </p:nvPicPr>
        <p:blipFill>
          <a:blip r:embed="rId1"/>
          <a:srcRect/>
          <a:stretch>
            <a:fillRect/>
          </a:stretch>
        </p:blipFill>
        <p:spPr bwMode="auto">
          <a:xfrm>
            <a:off x="609600" y="1219200"/>
            <a:ext cx="7733224" cy="5257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linds(horizontal)">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通过</a:t>
            </a:r>
            <a:r>
              <a:rPr lang="en-US" altLang="zh-CN" dirty="0" smtClean="0"/>
              <a:t>URL</a:t>
            </a:r>
            <a:r>
              <a:rPr lang="zh-CN" altLang="en-US" dirty="0" smtClean="0"/>
              <a:t>参数访问指定的方法</a:t>
            </a:r>
            <a:endParaRPr lang="zh-CN" altLang="en-US" dirty="0"/>
          </a:p>
        </p:txBody>
      </p:sp>
      <p:sp>
        <p:nvSpPr>
          <p:cNvPr id="3" name="内容占位符 2"/>
          <p:cNvSpPr>
            <a:spLocks noGrp="1"/>
          </p:cNvSpPr>
          <p:nvPr>
            <p:ph idx="1"/>
          </p:nvPr>
        </p:nvSpPr>
        <p:spPr/>
        <p:txBody>
          <a:bodyPr>
            <a:normAutofit/>
          </a:bodyPr>
          <a:lstStyle/>
          <a:p>
            <a:r>
              <a:rPr lang="zh-CN" altLang="en-US" dirty="0" smtClean="0"/>
              <a:t>步骤：</a:t>
            </a:r>
            <a:endParaRPr lang="en-US" altLang="zh-CN" dirty="0" smtClean="0"/>
          </a:p>
          <a:p>
            <a:pPr lvl="1"/>
            <a:r>
              <a:rPr lang="zh-CN" altLang="en-US" dirty="0" smtClean="0"/>
              <a:t>第五步：测试运行。</a:t>
            </a:r>
            <a:endParaRPr lang="zh-CN" altLang="en-US" dirty="0" smtClean="0"/>
          </a:p>
        </p:txBody>
      </p:sp>
      <p:pic>
        <p:nvPicPr>
          <p:cNvPr id="5122" name="Picture 2"/>
          <p:cNvPicPr>
            <a:picLocks noChangeAspect="1" noChangeArrowheads="1"/>
          </p:cNvPicPr>
          <p:nvPr/>
        </p:nvPicPr>
        <p:blipFill>
          <a:blip r:embed="rId1"/>
          <a:srcRect/>
          <a:stretch>
            <a:fillRect/>
          </a:stretch>
        </p:blipFill>
        <p:spPr bwMode="auto">
          <a:xfrm>
            <a:off x="-1" y="2209799"/>
            <a:ext cx="5464383" cy="3124201"/>
          </a:xfrm>
          <a:prstGeom prst="rect">
            <a:avLst/>
          </a:prstGeom>
          <a:noFill/>
          <a:ln w="9525">
            <a:noFill/>
            <a:miter lim="800000"/>
            <a:headEnd/>
            <a:tailEnd/>
          </a:ln>
          <a:effectLst/>
        </p:spPr>
      </p:pic>
      <p:pic>
        <p:nvPicPr>
          <p:cNvPr id="5123" name="Picture 3"/>
          <p:cNvPicPr>
            <a:picLocks noChangeAspect="1" noChangeArrowheads="1"/>
          </p:cNvPicPr>
          <p:nvPr/>
        </p:nvPicPr>
        <p:blipFill>
          <a:blip r:embed="rId2"/>
          <a:srcRect/>
          <a:stretch>
            <a:fillRect/>
          </a:stretch>
        </p:blipFill>
        <p:spPr bwMode="auto">
          <a:xfrm>
            <a:off x="4114800" y="3429000"/>
            <a:ext cx="5029200" cy="326013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通过</a:t>
            </a:r>
            <a:r>
              <a:rPr lang="en-US" altLang="zh-CN" dirty="0" smtClean="0"/>
              <a:t>URL</a:t>
            </a:r>
            <a:r>
              <a:rPr lang="zh-CN" altLang="en-US" dirty="0" smtClean="0"/>
              <a:t>参数访问指定的方法</a:t>
            </a:r>
            <a:endParaRPr lang="zh-CN" altLang="en-US" dirty="0"/>
          </a:p>
        </p:txBody>
      </p:sp>
      <p:sp>
        <p:nvSpPr>
          <p:cNvPr id="3" name="内容占位符 2"/>
          <p:cNvSpPr>
            <a:spLocks noGrp="1"/>
          </p:cNvSpPr>
          <p:nvPr>
            <p:ph idx="1"/>
          </p:nvPr>
        </p:nvSpPr>
        <p:spPr/>
        <p:txBody>
          <a:bodyPr>
            <a:normAutofit/>
          </a:bodyPr>
          <a:lstStyle/>
          <a:p>
            <a:r>
              <a:rPr lang="zh-CN" altLang="en-US" dirty="0" smtClean="0"/>
              <a:t>如果我们想通过</a:t>
            </a:r>
            <a:r>
              <a:rPr lang="en-US" altLang="zh-CN" dirty="0" smtClean="0">
                <a:hlinkClick r:id="rId1"/>
              </a:rPr>
              <a:t>http://localhost:8080/methodFromURLParams/list?type=a</a:t>
            </a:r>
            <a:r>
              <a:rPr lang="zh-CN" altLang="en-US" dirty="0" smtClean="0"/>
              <a:t>进行访问，同时将</a:t>
            </a:r>
            <a:r>
              <a:rPr lang="en-US" altLang="zh-CN" dirty="0" smtClean="0"/>
              <a:t>JSP</a:t>
            </a:r>
            <a:r>
              <a:rPr lang="zh-CN" altLang="en-US" dirty="0" smtClean="0"/>
              <a:t>页面放到</a:t>
            </a:r>
            <a:r>
              <a:rPr lang="en-US" altLang="zh-CN" dirty="0" smtClean="0"/>
              <a:t>WEB-INF</a:t>
            </a:r>
            <a:r>
              <a:rPr lang="zh-CN" altLang="en-US" dirty="0" smtClean="0"/>
              <a:t>下面，怎么办呢？</a:t>
            </a:r>
            <a:endParaRPr lang="en-US" altLang="zh-CN" dirty="0" smtClean="0"/>
          </a:p>
          <a:p>
            <a:r>
              <a:rPr lang="zh-CN" altLang="en-US" dirty="0" smtClean="0"/>
              <a:t>注意：这里的</a:t>
            </a:r>
            <a:r>
              <a:rPr lang="en-US" altLang="zh-CN" dirty="0" err="1" smtClean="0"/>
              <a:t>list.spring</a:t>
            </a:r>
            <a:r>
              <a:rPr lang="zh-CN" altLang="en-US" dirty="0" smtClean="0"/>
              <a:t>改为了</a:t>
            </a:r>
            <a:r>
              <a:rPr lang="en-US" altLang="zh-CN" dirty="0" smtClean="0"/>
              <a:t>list</a:t>
            </a:r>
            <a:endParaRPr lang="en-US" altLang="zh-CN" dirty="0" smtClean="0"/>
          </a:p>
          <a:p>
            <a:pPr>
              <a:buNone/>
            </a:pPr>
            <a:endParaRPr lang="zh-CN" altLang="en-US" dirty="0" smtClean="0"/>
          </a:p>
        </p:txBody>
      </p:sp>
    </p:spTree>
  </p:cSld>
  <p:clrMapOvr>
    <a:masterClrMapping/>
  </p:clrMapOvr>
  <p:transition>
    <p:fad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通过</a:t>
            </a:r>
            <a:r>
              <a:rPr lang="en-US" altLang="zh-CN" dirty="0" smtClean="0"/>
              <a:t>URL</a:t>
            </a:r>
            <a:r>
              <a:rPr lang="zh-CN" altLang="en-US" dirty="0" smtClean="0"/>
              <a:t>参数访问指定的方法</a:t>
            </a:r>
            <a:endParaRPr lang="zh-CN" altLang="en-US" dirty="0"/>
          </a:p>
        </p:txBody>
      </p:sp>
      <p:sp>
        <p:nvSpPr>
          <p:cNvPr id="3" name="内容占位符 2"/>
          <p:cNvSpPr>
            <a:spLocks noGrp="1"/>
          </p:cNvSpPr>
          <p:nvPr>
            <p:ph idx="1"/>
          </p:nvPr>
        </p:nvSpPr>
        <p:spPr/>
        <p:txBody>
          <a:bodyPr>
            <a:normAutofit/>
          </a:bodyPr>
          <a:lstStyle/>
          <a:p>
            <a:pPr>
              <a:buNone/>
            </a:pPr>
            <a:r>
              <a:rPr lang="zh-CN" altLang="en-US" dirty="0" smtClean="0"/>
              <a:t>解决：</a:t>
            </a:r>
            <a:endParaRPr lang="en-US" altLang="zh-CN" dirty="0" smtClean="0"/>
          </a:p>
          <a:p>
            <a:pPr>
              <a:buNone/>
            </a:pPr>
            <a:r>
              <a:rPr lang="zh-CN" altLang="en-US" dirty="0" smtClean="0"/>
              <a:t>第一步：将</a:t>
            </a:r>
            <a:r>
              <a:rPr lang="en-US" altLang="zh-CN" dirty="0" smtClean="0"/>
              <a:t>JSP</a:t>
            </a:r>
            <a:r>
              <a:rPr lang="zh-CN" altLang="en-US" dirty="0" smtClean="0"/>
              <a:t>页面移到</a:t>
            </a:r>
            <a:r>
              <a:rPr lang="en-US" altLang="zh-CN" dirty="0" smtClean="0"/>
              <a:t>WEB-INF\views</a:t>
            </a:r>
            <a:r>
              <a:rPr lang="zh-CN" altLang="en-US" dirty="0" smtClean="0"/>
              <a:t>下面</a:t>
            </a:r>
            <a:endParaRPr lang="zh-CN" altLang="en-US" dirty="0" smtClean="0"/>
          </a:p>
        </p:txBody>
      </p:sp>
      <p:pic>
        <p:nvPicPr>
          <p:cNvPr id="6146" name="Picture 2"/>
          <p:cNvPicPr>
            <a:picLocks noChangeAspect="1" noChangeArrowheads="1"/>
          </p:cNvPicPr>
          <p:nvPr/>
        </p:nvPicPr>
        <p:blipFill>
          <a:blip r:embed="rId1"/>
          <a:srcRect/>
          <a:stretch>
            <a:fillRect/>
          </a:stretch>
        </p:blipFill>
        <p:spPr bwMode="auto">
          <a:xfrm>
            <a:off x="2438400" y="2514600"/>
            <a:ext cx="4114800" cy="371138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通过</a:t>
            </a:r>
            <a:r>
              <a:rPr lang="en-US" altLang="zh-CN" dirty="0" smtClean="0"/>
              <a:t>URL</a:t>
            </a:r>
            <a:r>
              <a:rPr lang="zh-CN" altLang="en-US" dirty="0" smtClean="0"/>
              <a:t>参数访问指定的方法</a:t>
            </a:r>
            <a:endParaRPr lang="zh-CN" altLang="en-US" dirty="0"/>
          </a:p>
        </p:txBody>
      </p:sp>
      <p:sp>
        <p:nvSpPr>
          <p:cNvPr id="3" name="内容占位符 2"/>
          <p:cNvSpPr>
            <a:spLocks noGrp="1"/>
          </p:cNvSpPr>
          <p:nvPr>
            <p:ph idx="1"/>
          </p:nvPr>
        </p:nvSpPr>
        <p:spPr/>
        <p:txBody>
          <a:bodyPr>
            <a:normAutofit/>
          </a:bodyPr>
          <a:lstStyle/>
          <a:p>
            <a:pPr>
              <a:buNone/>
            </a:pPr>
            <a:r>
              <a:rPr lang="zh-CN" altLang="en-US" dirty="0" smtClean="0"/>
              <a:t>解决：</a:t>
            </a:r>
            <a:endParaRPr lang="en-US" altLang="zh-CN" dirty="0" smtClean="0"/>
          </a:p>
          <a:p>
            <a:pPr>
              <a:buNone/>
            </a:pPr>
            <a:r>
              <a:rPr lang="zh-CN" altLang="en-US" dirty="0" smtClean="0"/>
              <a:t>第二步：修改</a:t>
            </a:r>
            <a:r>
              <a:rPr lang="en-US" altLang="zh-CN" dirty="0" smtClean="0"/>
              <a:t>web.xml</a:t>
            </a:r>
            <a:r>
              <a:rPr lang="zh-CN" altLang="en-US" dirty="0" smtClean="0"/>
              <a:t>和</a:t>
            </a:r>
            <a:r>
              <a:rPr lang="en-US" altLang="zh-CN" dirty="0" smtClean="0"/>
              <a:t>springMVC-servlet.xml</a:t>
            </a:r>
            <a:endParaRPr lang="zh-CN" altLang="en-US" dirty="0" smtClean="0"/>
          </a:p>
        </p:txBody>
      </p:sp>
      <p:pic>
        <p:nvPicPr>
          <p:cNvPr id="7170" name="Picture 2"/>
          <p:cNvPicPr>
            <a:picLocks noChangeAspect="1" noChangeArrowheads="1"/>
          </p:cNvPicPr>
          <p:nvPr/>
        </p:nvPicPr>
        <p:blipFill>
          <a:blip r:embed="rId1"/>
          <a:srcRect/>
          <a:stretch>
            <a:fillRect/>
          </a:stretch>
        </p:blipFill>
        <p:spPr bwMode="auto">
          <a:xfrm>
            <a:off x="62452" y="2438400"/>
            <a:ext cx="8959628" cy="3986212"/>
          </a:xfrm>
          <a:prstGeom prst="rect">
            <a:avLst/>
          </a:prstGeom>
          <a:noFill/>
          <a:ln w="9525">
            <a:noFill/>
            <a:miter lim="800000"/>
            <a:headEnd/>
            <a:tailEnd/>
          </a:ln>
          <a:effectLst/>
        </p:spPr>
      </p:pic>
      <p:pic>
        <p:nvPicPr>
          <p:cNvPr id="7171" name="Picture 3"/>
          <p:cNvPicPr>
            <a:picLocks noChangeAspect="1" noChangeArrowheads="1"/>
          </p:cNvPicPr>
          <p:nvPr/>
        </p:nvPicPr>
        <p:blipFill>
          <a:blip r:embed="rId2"/>
          <a:srcRect/>
          <a:stretch>
            <a:fillRect/>
          </a:stretch>
        </p:blipFill>
        <p:spPr bwMode="auto">
          <a:xfrm>
            <a:off x="0" y="2362200"/>
            <a:ext cx="9101781" cy="421481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7170"/>
                                        </p:tgtEl>
                                      </p:cBhvr>
                                    </p:animEffect>
                                    <p:set>
                                      <p:cBhvr>
                                        <p:cTn id="7" dur="1" fill="hold">
                                          <p:stCondLst>
                                            <p:cond delay="499"/>
                                          </p:stCondLst>
                                        </p:cTn>
                                        <p:tgtEl>
                                          <p:spTgt spid="717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blinds(horizontal)">
                                      <p:cBhvr>
                                        <p:cTn id="12"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通过</a:t>
            </a:r>
            <a:r>
              <a:rPr lang="en-US" altLang="zh-CN" dirty="0" smtClean="0"/>
              <a:t>URL</a:t>
            </a:r>
            <a:r>
              <a:rPr lang="zh-CN" altLang="en-US" dirty="0" smtClean="0"/>
              <a:t>参数访问指定的方法</a:t>
            </a:r>
            <a:endParaRPr lang="zh-CN" altLang="en-US" dirty="0"/>
          </a:p>
        </p:txBody>
      </p:sp>
      <p:sp>
        <p:nvSpPr>
          <p:cNvPr id="3" name="内容占位符 2"/>
          <p:cNvSpPr>
            <a:spLocks noGrp="1"/>
          </p:cNvSpPr>
          <p:nvPr>
            <p:ph idx="1"/>
          </p:nvPr>
        </p:nvSpPr>
        <p:spPr/>
        <p:txBody>
          <a:bodyPr>
            <a:normAutofit/>
          </a:bodyPr>
          <a:lstStyle/>
          <a:p>
            <a:pPr>
              <a:buNone/>
            </a:pPr>
            <a:r>
              <a:rPr lang="zh-CN" altLang="en-US" dirty="0" smtClean="0"/>
              <a:t>解决：</a:t>
            </a:r>
            <a:endParaRPr lang="en-US" altLang="zh-CN" dirty="0" smtClean="0"/>
          </a:p>
          <a:p>
            <a:pPr>
              <a:buNone/>
            </a:pPr>
            <a:r>
              <a:rPr lang="zh-CN" altLang="en-US" dirty="0" smtClean="0"/>
              <a:t>第三步：修改控制器</a:t>
            </a:r>
            <a:endParaRPr lang="zh-CN" altLang="en-US" dirty="0" smtClean="0"/>
          </a:p>
        </p:txBody>
      </p:sp>
      <p:pic>
        <p:nvPicPr>
          <p:cNvPr id="8194" name="Picture 2"/>
          <p:cNvPicPr>
            <a:picLocks noChangeAspect="1" noChangeArrowheads="1"/>
          </p:cNvPicPr>
          <p:nvPr/>
        </p:nvPicPr>
        <p:blipFill>
          <a:blip r:embed="rId1"/>
          <a:srcRect/>
          <a:stretch>
            <a:fillRect/>
          </a:stretch>
        </p:blipFill>
        <p:spPr bwMode="auto">
          <a:xfrm>
            <a:off x="533400" y="990600"/>
            <a:ext cx="8153400" cy="5561037"/>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linds(horizontal)">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通过</a:t>
            </a:r>
            <a:r>
              <a:rPr lang="en-US" altLang="zh-CN" dirty="0" smtClean="0"/>
              <a:t>URL</a:t>
            </a:r>
            <a:r>
              <a:rPr lang="zh-CN" altLang="en-US" dirty="0" smtClean="0"/>
              <a:t>参数访问指定的方法</a:t>
            </a:r>
            <a:endParaRPr lang="zh-CN" altLang="en-US" dirty="0"/>
          </a:p>
        </p:txBody>
      </p:sp>
      <p:sp>
        <p:nvSpPr>
          <p:cNvPr id="3" name="内容占位符 2"/>
          <p:cNvSpPr>
            <a:spLocks noGrp="1"/>
          </p:cNvSpPr>
          <p:nvPr>
            <p:ph idx="1"/>
          </p:nvPr>
        </p:nvSpPr>
        <p:spPr/>
        <p:txBody>
          <a:bodyPr>
            <a:normAutofit/>
          </a:bodyPr>
          <a:lstStyle/>
          <a:p>
            <a:pPr>
              <a:buNone/>
            </a:pPr>
            <a:r>
              <a:rPr lang="zh-CN" altLang="en-US" dirty="0" smtClean="0"/>
              <a:t>再次运行</a:t>
            </a:r>
            <a:endParaRPr lang="zh-CN" altLang="en-US" dirty="0" smtClean="0"/>
          </a:p>
        </p:txBody>
      </p:sp>
      <p:pic>
        <p:nvPicPr>
          <p:cNvPr id="9218" name="Picture 2"/>
          <p:cNvPicPr>
            <a:picLocks noChangeAspect="1" noChangeArrowheads="1"/>
          </p:cNvPicPr>
          <p:nvPr/>
        </p:nvPicPr>
        <p:blipFill>
          <a:blip r:embed="rId1"/>
          <a:srcRect/>
          <a:stretch>
            <a:fillRect/>
          </a:stretch>
        </p:blipFill>
        <p:spPr bwMode="auto">
          <a:xfrm>
            <a:off x="304800" y="1905000"/>
            <a:ext cx="5867400" cy="3452129"/>
          </a:xfrm>
          <a:prstGeom prst="rect">
            <a:avLst/>
          </a:prstGeom>
          <a:noFill/>
          <a:ln w="9525">
            <a:noFill/>
            <a:miter lim="800000"/>
            <a:headEnd/>
            <a:tailEnd/>
          </a:ln>
          <a:effectLst/>
        </p:spPr>
      </p:pic>
      <p:pic>
        <p:nvPicPr>
          <p:cNvPr id="9219" name="Picture 3"/>
          <p:cNvPicPr>
            <a:picLocks noChangeAspect="1" noChangeArrowheads="1"/>
          </p:cNvPicPr>
          <p:nvPr/>
        </p:nvPicPr>
        <p:blipFill>
          <a:blip r:embed="rId2"/>
          <a:srcRect/>
          <a:stretch>
            <a:fillRect/>
          </a:stretch>
        </p:blipFill>
        <p:spPr bwMode="auto">
          <a:xfrm>
            <a:off x="3124200" y="3276600"/>
            <a:ext cx="5624015" cy="3276600"/>
          </a:xfrm>
          <a:prstGeom prst="rect">
            <a:avLst/>
          </a:prstGeom>
          <a:noFill/>
          <a:ln w="9525">
            <a:noFill/>
            <a:miter lim="800000"/>
            <a:headEnd/>
            <a:tailEnd/>
          </a:ln>
          <a:effectLst/>
        </p:spPr>
      </p:pic>
      <p:sp>
        <p:nvSpPr>
          <p:cNvPr id="7" name="云形 6"/>
          <p:cNvSpPr/>
          <p:nvPr/>
        </p:nvSpPr>
        <p:spPr>
          <a:xfrm>
            <a:off x="2057400" y="1447800"/>
            <a:ext cx="5410200" cy="25908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t>注意：此时不能直接通过地址栏访问</a:t>
            </a:r>
            <a:r>
              <a:rPr lang="en-US" altLang="zh-CN" sz="2400" b="1" dirty="0" smtClean="0"/>
              <a:t>JSP</a:t>
            </a:r>
            <a:r>
              <a:rPr lang="zh-CN" altLang="en-US" sz="2400" b="1" dirty="0" smtClean="0"/>
              <a:t>页面，只能通过控制器的映射路径去访问</a:t>
            </a:r>
            <a:r>
              <a:rPr lang="en-US" altLang="zh-CN" sz="2400" b="1" dirty="0" smtClean="0"/>
              <a:t>JSP</a:t>
            </a:r>
            <a:endParaRPr lang="zh-CN" altLang="en-US" sz="2400" b="1"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pPr>
              <a:buNone/>
            </a:pPr>
            <a:r>
              <a:rPr lang="en-US" altLang="zh-CN" dirty="0" smtClean="0"/>
              <a:t>---------</a:t>
            </a:r>
            <a:r>
              <a:rPr lang="zh-CN" altLang="en-US" dirty="0" smtClean="0"/>
              <a:t> （我是漂亮的分割线） </a:t>
            </a:r>
            <a:r>
              <a:rPr lang="en-US" altLang="zh-CN" dirty="0" smtClean="0"/>
              <a:t>-----------</a:t>
            </a:r>
            <a:endParaRPr lang="zh-CN" altLang="en-US" dirty="0"/>
          </a:p>
        </p:txBody>
      </p:sp>
    </p:spTree>
  </p:cSld>
  <p:clrMapOvr>
    <a:masterClrMapping/>
  </p:clrMapOvr>
  <p:transition>
    <p:fade/>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en-US" altLang="zh-CN" i="1" dirty="0" smtClean="0">
                <a:ea typeface="新宋体" panose="02010609030101010101" pitchFamily="49" charset="-122"/>
              </a:rPr>
              <a:t>EL</a:t>
            </a:r>
            <a:r>
              <a:rPr lang="zh-CN" altLang="en-US" i="1" dirty="0" smtClean="0">
                <a:ea typeface="新宋体" panose="02010609030101010101" pitchFamily="49" charset="-122"/>
              </a:rPr>
              <a:t>表达式简介</a:t>
            </a:r>
            <a:endParaRPr lang="en-US" altLang="zh-CN" i="1" dirty="0" smtClean="0">
              <a:ea typeface="新宋体" panose="02010609030101010101" pitchFamily="49" charset="-122"/>
            </a:endParaRPr>
          </a:p>
          <a:p>
            <a:r>
              <a:rPr lang="en-US" altLang="zh-CN" dirty="0" smtClean="0"/>
              <a:t>EL </a:t>
            </a:r>
            <a:r>
              <a:rPr lang="zh-CN" altLang="en-US" dirty="0" smtClean="0"/>
              <a:t>全名为</a:t>
            </a:r>
            <a:r>
              <a:rPr lang="en-US" altLang="zh-CN" dirty="0" smtClean="0"/>
              <a:t>Expression Language</a:t>
            </a:r>
            <a:r>
              <a:rPr lang="zh-CN" altLang="en-US" dirty="0" smtClean="0"/>
              <a:t>。</a:t>
            </a:r>
            <a:r>
              <a:rPr lang="en-US" altLang="zh-CN" dirty="0" smtClean="0"/>
              <a:t>EL</a:t>
            </a:r>
            <a:r>
              <a:rPr lang="zh-CN" altLang="en-US" dirty="0" smtClean="0"/>
              <a:t>主要作用：</a:t>
            </a:r>
            <a:endParaRPr lang="zh-CN" altLang="en-US" dirty="0" smtClean="0"/>
          </a:p>
          <a:p>
            <a:pPr>
              <a:lnSpc>
                <a:spcPct val="80000"/>
              </a:lnSpc>
            </a:pPr>
            <a:r>
              <a:rPr lang="zh-CN" altLang="en-US" sz="2400" dirty="0" smtClean="0"/>
              <a:t>获取数据：</a:t>
            </a:r>
            <a:endParaRPr lang="zh-CN" altLang="en-US" sz="2400" dirty="0" smtClean="0"/>
          </a:p>
          <a:p>
            <a:pPr lvl="1">
              <a:lnSpc>
                <a:spcPct val="80000"/>
              </a:lnSpc>
            </a:pPr>
            <a:r>
              <a:rPr lang="en-US" altLang="zh-CN" sz="1700" dirty="0" smtClean="0"/>
              <a:t>EL</a:t>
            </a:r>
            <a:r>
              <a:rPr lang="zh-CN" altLang="en-US" sz="1700" dirty="0" smtClean="0"/>
              <a:t>表达式主要用于替换</a:t>
            </a:r>
            <a:r>
              <a:rPr lang="en-US" altLang="zh-CN" sz="1700" dirty="0" smtClean="0"/>
              <a:t>JSP</a:t>
            </a:r>
            <a:r>
              <a:rPr lang="zh-CN" altLang="en-US" sz="1700" dirty="0" smtClean="0"/>
              <a:t>页面中的</a:t>
            </a:r>
            <a:r>
              <a:rPr lang="zh-CN" altLang="en-US" sz="1700" b="1" dirty="0" smtClean="0"/>
              <a:t>脚本表达式，以从各种类型的</a:t>
            </a:r>
            <a:r>
              <a:rPr lang="en-US" altLang="zh-CN" sz="1700" b="1" dirty="0" smtClean="0"/>
              <a:t>web</a:t>
            </a:r>
            <a:r>
              <a:rPr lang="zh-CN" altLang="en-US" sz="1700" b="1" dirty="0" smtClean="0"/>
              <a:t>域中检索</a:t>
            </a:r>
            <a:r>
              <a:rPr lang="en-US" altLang="zh-CN" sz="1700" b="1" dirty="0" smtClean="0"/>
              <a:t>Java</a:t>
            </a:r>
            <a:r>
              <a:rPr lang="zh-CN" altLang="en-US" sz="1700" b="1" dirty="0" smtClean="0"/>
              <a:t>对象、</a:t>
            </a:r>
            <a:r>
              <a:rPr lang="zh-CN" altLang="en-US" sz="1700" dirty="0" smtClean="0"/>
              <a:t>获取数据。</a:t>
            </a:r>
            <a:r>
              <a:rPr lang="en-US" altLang="zh-CN" sz="1700" dirty="0" smtClean="0"/>
              <a:t>(</a:t>
            </a:r>
            <a:r>
              <a:rPr lang="zh-CN" altLang="en-US" sz="1700" dirty="0" smtClean="0"/>
              <a:t>某个</a:t>
            </a:r>
            <a:r>
              <a:rPr lang="en-US" altLang="zh-CN" sz="1700" dirty="0" smtClean="0"/>
              <a:t>web</a:t>
            </a:r>
            <a:r>
              <a:rPr lang="zh-CN" altLang="en-US" sz="1700" dirty="0" smtClean="0"/>
              <a:t>域中的对象，访问</a:t>
            </a:r>
            <a:r>
              <a:rPr lang="en-US" altLang="zh-CN" sz="1700" dirty="0" err="1" smtClean="0"/>
              <a:t>Javabean</a:t>
            </a:r>
            <a:r>
              <a:rPr lang="zh-CN" altLang="en-US" sz="1700" dirty="0" smtClean="0"/>
              <a:t>的属性、访问</a:t>
            </a:r>
            <a:r>
              <a:rPr lang="en-US" altLang="zh-CN" sz="1700" dirty="0" smtClean="0"/>
              <a:t>list</a:t>
            </a:r>
            <a:r>
              <a:rPr lang="zh-CN" altLang="en-US" sz="1700" dirty="0" smtClean="0"/>
              <a:t>集合、访问</a:t>
            </a:r>
            <a:r>
              <a:rPr lang="en-US" altLang="zh-CN" sz="1700" dirty="0" smtClean="0"/>
              <a:t>map</a:t>
            </a:r>
            <a:r>
              <a:rPr lang="zh-CN" altLang="en-US" sz="1700" dirty="0" smtClean="0"/>
              <a:t>集合、访问数组</a:t>
            </a:r>
            <a:r>
              <a:rPr lang="en-US" altLang="zh-CN" sz="1700" dirty="0" smtClean="0"/>
              <a:t>)</a:t>
            </a:r>
            <a:endParaRPr lang="en-US" altLang="zh-CN" sz="1700" dirty="0" smtClean="0"/>
          </a:p>
          <a:p>
            <a:pPr>
              <a:lnSpc>
                <a:spcPct val="80000"/>
              </a:lnSpc>
            </a:pPr>
            <a:r>
              <a:rPr lang="zh-CN" altLang="en-US" sz="2400" dirty="0" smtClean="0"/>
              <a:t>执行运算：</a:t>
            </a:r>
            <a:endParaRPr lang="zh-CN" altLang="en-US" sz="2400" dirty="0" smtClean="0"/>
          </a:p>
          <a:p>
            <a:pPr lvl="1">
              <a:lnSpc>
                <a:spcPct val="80000"/>
              </a:lnSpc>
            </a:pPr>
            <a:r>
              <a:rPr lang="zh-CN" altLang="en-US" sz="1700" dirty="0" smtClean="0"/>
              <a:t>利用</a:t>
            </a:r>
            <a:r>
              <a:rPr lang="en-US" altLang="zh-CN" sz="1700" dirty="0" smtClean="0"/>
              <a:t>EL</a:t>
            </a:r>
            <a:r>
              <a:rPr lang="zh-CN" altLang="en-US" sz="1700" dirty="0" smtClean="0"/>
              <a:t>表达式可以在</a:t>
            </a:r>
            <a:r>
              <a:rPr lang="en-US" altLang="zh-CN" sz="1700" dirty="0" smtClean="0"/>
              <a:t>JSP</a:t>
            </a:r>
            <a:r>
              <a:rPr lang="zh-CN" altLang="en-US" sz="1700" dirty="0" smtClean="0"/>
              <a:t>页面中执行一些基本的关系运算、逻辑运算和算术运算，以在</a:t>
            </a:r>
            <a:r>
              <a:rPr lang="en-US" altLang="zh-CN" sz="1700" dirty="0" smtClean="0"/>
              <a:t>JSP</a:t>
            </a:r>
            <a:r>
              <a:rPr lang="zh-CN" altLang="en-US" sz="1700" dirty="0" smtClean="0"/>
              <a:t>页面中完成一些简单的逻辑运算。</a:t>
            </a:r>
            <a:r>
              <a:rPr lang="en-US" altLang="zh-CN" sz="1700" dirty="0" smtClean="0"/>
              <a:t>${user==null}</a:t>
            </a:r>
            <a:endParaRPr lang="en-US" altLang="zh-CN" sz="1700" dirty="0" smtClean="0"/>
          </a:p>
          <a:p>
            <a:pPr>
              <a:lnSpc>
                <a:spcPct val="80000"/>
              </a:lnSpc>
            </a:pPr>
            <a:r>
              <a:rPr lang="zh-CN" altLang="en-US" sz="2400" dirty="0" smtClean="0"/>
              <a:t>获取</a:t>
            </a:r>
            <a:r>
              <a:rPr lang="en-US" altLang="zh-CN" sz="2400" dirty="0" smtClean="0"/>
              <a:t>web</a:t>
            </a:r>
            <a:r>
              <a:rPr lang="zh-CN" altLang="en-US" sz="2400" dirty="0" smtClean="0"/>
              <a:t>开发常用对象</a:t>
            </a:r>
            <a:endParaRPr lang="zh-CN" altLang="en-US" sz="2400" dirty="0" smtClean="0"/>
          </a:p>
          <a:p>
            <a:pPr lvl="1">
              <a:lnSpc>
                <a:spcPct val="80000"/>
              </a:lnSpc>
            </a:pPr>
            <a:r>
              <a:rPr lang="en-US" altLang="zh-CN" sz="1700" dirty="0" smtClean="0"/>
              <a:t>EL</a:t>
            </a:r>
            <a:r>
              <a:rPr lang="zh-CN" altLang="en-US" sz="1700" dirty="0" smtClean="0"/>
              <a:t>表达式定义了一些隐式对象，利用这些隐式对象，</a:t>
            </a:r>
            <a:r>
              <a:rPr lang="en-US" altLang="zh-CN" sz="1700" dirty="0" smtClean="0"/>
              <a:t>web</a:t>
            </a:r>
            <a:r>
              <a:rPr lang="zh-CN" altLang="en-US" sz="1700" dirty="0" smtClean="0"/>
              <a:t>开发人员可以很轻松获得对</a:t>
            </a:r>
            <a:r>
              <a:rPr lang="en-US" altLang="zh-CN" sz="1700" dirty="0" smtClean="0"/>
              <a:t>web</a:t>
            </a:r>
            <a:r>
              <a:rPr lang="zh-CN" altLang="en-US" sz="1700" dirty="0" smtClean="0"/>
              <a:t>常用对象的引用，从而获得这些对象中的数据。</a:t>
            </a:r>
            <a:endParaRPr lang="zh-CN" altLang="en-US" sz="1700" dirty="0" smtClean="0"/>
          </a:p>
          <a:p>
            <a:pPr>
              <a:lnSpc>
                <a:spcPct val="80000"/>
              </a:lnSpc>
            </a:pPr>
            <a:r>
              <a:rPr lang="zh-CN" altLang="en-US" sz="2400" dirty="0" smtClean="0"/>
              <a:t>调用</a:t>
            </a:r>
            <a:r>
              <a:rPr lang="en-US" altLang="zh-CN" sz="2400" dirty="0" smtClean="0"/>
              <a:t>Java</a:t>
            </a:r>
            <a:r>
              <a:rPr lang="zh-CN" altLang="en-US" sz="2400" dirty="0" smtClean="0"/>
              <a:t>方法</a:t>
            </a:r>
            <a:endParaRPr lang="zh-CN" altLang="en-US" sz="2400" dirty="0" smtClean="0"/>
          </a:p>
          <a:p>
            <a:pPr lvl="1">
              <a:lnSpc>
                <a:spcPct val="80000"/>
              </a:lnSpc>
            </a:pPr>
            <a:r>
              <a:rPr lang="en-US" altLang="zh-CN" sz="1700" dirty="0" smtClean="0"/>
              <a:t>EL</a:t>
            </a:r>
            <a:r>
              <a:rPr lang="zh-CN" altLang="en-US" sz="1700" dirty="0" smtClean="0"/>
              <a:t>表达式允许用户开发自定义</a:t>
            </a:r>
            <a:r>
              <a:rPr lang="en-US" altLang="zh-CN" sz="1700" dirty="0" smtClean="0"/>
              <a:t>EL</a:t>
            </a:r>
            <a:r>
              <a:rPr lang="zh-CN" altLang="en-US" sz="1700" dirty="0" smtClean="0"/>
              <a:t>函数，以在</a:t>
            </a:r>
            <a:r>
              <a:rPr lang="en-US" altLang="zh-CN" sz="1700" dirty="0" smtClean="0"/>
              <a:t>JSP</a:t>
            </a:r>
            <a:r>
              <a:rPr lang="zh-CN" altLang="en-US" sz="1700" dirty="0" smtClean="0"/>
              <a:t>页面中通过</a:t>
            </a:r>
            <a:r>
              <a:rPr lang="en-US" altLang="zh-CN" sz="1700" dirty="0" smtClean="0"/>
              <a:t>EL</a:t>
            </a:r>
            <a:r>
              <a:rPr lang="zh-CN" altLang="en-US" sz="1700" dirty="0" smtClean="0"/>
              <a:t>表达式调用</a:t>
            </a:r>
            <a:r>
              <a:rPr lang="en-US" altLang="zh-CN" sz="1700" dirty="0" smtClean="0"/>
              <a:t>Java</a:t>
            </a:r>
            <a:r>
              <a:rPr lang="zh-CN" altLang="en-US" sz="1700" dirty="0" smtClean="0"/>
              <a:t>类的方法。</a:t>
            </a:r>
            <a:endParaRPr lang="zh-CN" altLang="en-US" sz="1700" dirty="0" smtClean="0"/>
          </a:p>
          <a:p>
            <a:pPr lvl="1"/>
            <a:endParaRPr lang="ru-RU" altLang="en-US" dirty="0"/>
          </a:p>
        </p:txBody>
      </p:sp>
    </p:spTree>
  </p:cSld>
  <p:clrMapOvr>
    <a:masterClrMapping/>
  </p:clrMapOvr>
  <p:transition>
    <p:fade/>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zh-CN" altLang="en-US" i="1" dirty="0" smtClean="0">
                <a:ea typeface="新宋体" panose="02010609030101010101" pitchFamily="49" charset="-122"/>
              </a:rPr>
              <a:t>获取数据</a:t>
            </a:r>
            <a:r>
              <a:rPr lang="en-US" altLang="zh-CN" i="1" dirty="0" smtClean="0">
                <a:ea typeface="新宋体" panose="02010609030101010101" pitchFamily="49" charset="-122"/>
              </a:rPr>
              <a:t>(1)</a:t>
            </a:r>
            <a:endParaRPr lang="en-US" altLang="zh-CN" i="1" dirty="0" smtClean="0">
              <a:ea typeface="新宋体" panose="02010609030101010101" pitchFamily="49" charset="-122"/>
            </a:endParaRPr>
          </a:p>
          <a:p>
            <a:pPr>
              <a:spcAft>
                <a:spcPct val="20000"/>
              </a:spcAft>
            </a:pPr>
            <a:r>
              <a:rPr lang="zh-CN" altLang="en-US" dirty="0" smtClean="0"/>
              <a:t>使用</a:t>
            </a:r>
            <a:r>
              <a:rPr lang="en-US" altLang="zh-CN" dirty="0" smtClean="0"/>
              <a:t>EL</a:t>
            </a:r>
            <a:r>
              <a:rPr lang="zh-CN" altLang="en-US" dirty="0" smtClean="0"/>
              <a:t>表达式获取数据语法：“</a:t>
            </a:r>
            <a:r>
              <a:rPr lang="en-US" altLang="zh-CN" dirty="0" smtClean="0"/>
              <a:t>${</a:t>
            </a:r>
            <a:r>
              <a:rPr lang="zh-CN" altLang="en-US" dirty="0" smtClean="0"/>
              <a:t>标识符</a:t>
            </a:r>
            <a:r>
              <a:rPr lang="en-US" altLang="zh-CN" dirty="0" smtClean="0"/>
              <a:t>}”</a:t>
            </a:r>
            <a:endParaRPr lang="en-US" altLang="zh-CN" dirty="0" smtClean="0"/>
          </a:p>
          <a:p>
            <a:pPr>
              <a:spcAft>
                <a:spcPct val="20000"/>
              </a:spcAft>
            </a:pPr>
            <a:r>
              <a:rPr lang="en-US" altLang="zh-CN" dirty="0" smtClean="0"/>
              <a:t>EL</a:t>
            </a:r>
            <a:r>
              <a:rPr lang="zh-CN" altLang="en-US" dirty="0" smtClean="0"/>
              <a:t>表达式语句在执行时，会调用</a:t>
            </a:r>
            <a:r>
              <a:rPr lang="en-US" altLang="zh-CN" dirty="0" err="1" smtClean="0"/>
              <a:t>pageContext.findAttribute</a:t>
            </a:r>
            <a:r>
              <a:rPr lang="zh-CN" altLang="en-US" dirty="0" smtClean="0"/>
              <a:t>方法，用标识符为关键字，分别从</a:t>
            </a:r>
            <a:r>
              <a:rPr lang="en-US" altLang="zh-CN" dirty="0" smtClean="0"/>
              <a:t>page</a:t>
            </a:r>
            <a:r>
              <a:rPr lang="zh-CN" altLang="en-US" dirty="0" smtClean="0"/>
              <a:t>、</a:t>
            </a:r>
            <a:r>
              <a:rPr lang="en-US" altLang="zh-CN" dirty="0" smtClean="0"/>
              <a:t>request</a:t>
            </a:r>
            <a:r>
              <a:rPr lang="zh-CN" altLang="en-US" dirty="0" smtClean="0"/>
              <a:t>、</a:t>
            </a:r>
            <a:r>
              <a:rPr lang="en-US" altLang="zh-CN" dirty="0" smtClean="0"/>
              <a:t>session</a:t>
            </a:r>
            <a:r>
              <a:rPr lang="zh-CN" altLang="en-US" dirty="0" smtClean="0"/>
              <a:t>、</a:t>
            </a:r>
            <a:r>
              <a:rPr lang="en-US" altLang="zh-CN" dirty="0" smtClean="0"/>
              <a:t>application</a:t>
            </a:r>
            <a:r>
              <a:rPr lang="zh-CN" altLang="en-US" dirty="0" smtClean="0"/>
              <a:t>四个域中查找相应的对象，找到则返回相应对象，找不到则返回”” （注意，不是</a:t>
            </a:r>
            <a:r>
              <a:rPr lang="en-US" altLang="zh-CN" dirty="0" smtClean="0"/>
              <a:t>null</a:t>
            </a:r>
            <a:r>
              <a:rPr lang="zh-CN" altLang="en-US" dirty="0" smtClean="0"/>
              <a:t>，而是空字符串）。 </a:t>
            </a:r>
            <a:endParaRPr lang="zh-CN" altLang="en-US" dirty="0" smtClean="0"/>
          </a:p>
          <a:p>
            <a:pPr>
              <a:spcAft>
                <a:spcPct val="20000"/>
              </a:spcAft>
            </a:pPr>
            <a:r>
              <a:rPr lang="zh-CN" altLang="en-US" dirty="0" smtClean="0"/>
              <a:t>示例：</a:t>
            </a:r>
            <a:r>
              <a:rPr lang="en-US" altLang="zh-CN" dirty="0" smtClean="0"/>
              <a:t>${user}</a:t>
            </a:r>
            <a:endParaRPr lang="en-US" altLang="zh-CN" sz="3600" dirty="0" smtClean="0"/>
          </a:p>
          <a:p>
            <a:endParaRPr lang="ru-RU" altLang="en-US" dirty="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463550"/>
            <a:ext cx="8229600" cy="765175"/>
          </a:xfrm>
        </p:spPr>
        <p:txBody>
          <a:bodyPr>
            <a:spAutoFit/>
          </a:bodyPr>
          <a:lstStyle/>
          <a:p>
            <a:r>
              <a:rPr lang="en-US"/>
              <a:t>JavaEE程序设计</a:t>
            </a:r>
            <a:endParaRPr lang="en-US"/>
          </a:p>
        </p:txBody>
      </p:sp>
      <p:sp>
        <p:nvSpPr>
          <p:cNvPr id="6147" name="Rectangle 3"/>
          <p:cNvSpPr>
            <a:spLocks noGrp="1" noChangeArrowheads="1"/>
          </p:cNvSpPr>
          <p:nvPr>
            <p:ph idx="1"/>
          </p:nvPr>
        </p:nvSpPr>
        <p:spPr>
          <a:xfrm>
            <a:off x="457200" y="1600200"/>
            <a:ext cx="8229600" cy="4456113"/>
          </a:xfrm>
        </p:spPr>
        <p:txBody>
          <a:bodyPr>
            <a:spAutoFit/>
          </a:bodyPr>
          <a:lstStyle/>
          <a:p>
            <a:r>
              <a:rPr lang="en-US" sz="2700"/>
              <a:t>MyBatis3操作数据库</a:t>
            </a:r>
            <a:endParaRPr lang="en-US" sz="2700"/>
          </a:p>
          <a:p>
            <a:r>
              <a:rPr lang="en-US" sz="2700"/>
              <a:t>Spring框架</a:t>
            </a:r>
            <a:endParaRPr lang="en-US" sz="2700"/>
          </a:p>
          <a:p>
            <a:r>
              <a:rPr lang="en-US" sz="2700"/>
              <a:t>模型2和MVC模式</a:t>
            </a:r>
            <a:endParaRPr lang="en-US" sz="2700"/>
          </a:p>
          <a:p>
            <a:r>
              <a:rPr lang="en-US" sz="2700"/>
              <a:t>Spring MVC介绍</a:t>
            </a:r>
            <a:endParaRPr lang="en-US" sz="2700"/>
          </a:p>
          <a:p>
            <a:r>
              <a:rPr lang="en-US" sz="2700"/>
              <a:t>表达式语言</a:t>
            </a:r>
            <a:endParaRPr lang="en-US" sz="2700"/>
          </a:p>
          <a:p>
            <a:r>
              <a:rPr lang="en-US" sz="2700"/>
              <a:t>JSTL</a:t>
            </a:r>
            <a:endParaRPr lang="en-US" sz="2700"/>
          </a:p>
          <a:p>
            <a:r>
              <a:rPr lang="en-US" sz="2700"/>
              <a:t>国际化</a:t>
            </a:r>
            <a:endParaRPr lang="en-US" sz="2700"/>
          </a:p>
          <a:p>
            <a:r>
              <a:rPr lang="en-US" sz="2700"/>
              <a:t>上传、下载文件</a:t>
            </a:r>
            <a:endParaRPr lang="en-US" sz="2700"/>
          </a:p>
          <a:p>
            <a:r>
              <a:rPr lang="en-US" sz="2700"/>
              <a:t>Spring MVC+MyBatis+Spring整合开发</a:t>
            </a:r>
            <a:endParaRPr lang="en-US" sz="270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463550"/>
            <a:ext cx="8229600" cy="765175"/>
          </a:xfrm>
        </p:spPr>
        <p:txBody>
          <a:bodyPr>
            <a:spAutoFit/>
          </a:bodyPr>
          <a:lstStyle/>
          <a:p>
            <a:r>
              <a:rPr lang="en-US"/>
              <a:t>使用MyBatis Generator工具逆向</a:t>
            </a:r>
            <a:endParaRPr lang="en-US"/>
          </a:p>
        </p:txBody>
      </p:sp>
      <p:sp>
        <p:nvSpPr>
          <p:cNvPr id="24579" name="Rectangle 3"/>
          <p:cNvSpPr>
            <a:spLocks noGrp="1" noChangeArrowheads="1"/>
          </p:cNvSpPr>
          <p:nvPr>
            <p:ph idx="1"/>
          </p:nvPr>
        </p:nvSpPr>
        <p:spPr>
          <a:xfrm>
            <a:off x="457200" y="1600200"/>
            <a:ext cx="8229600" cy="1752600"/>
          </a:xfrm>
        </p:spPr>
        <p:txBody>
          <a:bodyPr>
            <a:spAutoFit/>
          </a:bodyPr>
          <a:lstStyle/>
          <a:p>
            <a:r>
              <a:rPr lang="en-US"/>
              <a:t>插件安装</a:t>
            </a:r>
            <a:endParaRPr lang="en-US"/>
          </a:p>
          <a:p>
            <a:r>
              <a:rPr lang="en-US"/>
              <a:t>配置文件</a:t>
            </a:r>
            <a:endParaRPr lang="en-US"/>
          </a:p>
          <a:p>
            <a:r>
              <a:rPr lang="en-US"/>
              <a:t>代码生成演示</a:t>
            </a:r>
            <a:endParaRPr lang="en-US"/>
          </a:p>
        </p:txBody>
      </p:sp>
    </p:spTree>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zh-CN" altLang="en-US" i="1" dirty="0" smtClean="0">
                <a:ea typeface="新宋体" panose="02010609030101010101" pitchFamily="49" charset="-122"/>
              </a:rPr>
              <a:t>获取数据</a:t>
            </a:r>
            <a:r>
              <a:rPr lang="en-US" altLang="zh-CN" i="1" dirty="0" smtClean="0">
                <a:ea typeface="新宋体" panose="02010609030101010101" pitchFamily="49" charset="-122"/>
              </a:rPr>
              <a:t>(2)</a:t>
            </a:r>
            <a:endParaRPr lang="en-US" altLang="zh-CN" i="1" dirty="0" smtClean="0">
              <a:ea typeface="新宋体" panose="02010609030101010101" pitchFamily="49" charset="-122"/>
            </a:endParaRPr>
          </a:p>
          <a:p>
            <a:pPr>
              <a:lnSpc>
                <a:spcPct val="90000"/>
              </a:lnSpc>
              <a:spcAft>
                <a:spcPct val="20000"/>
              </a:spcAft>
            </a:pPr>
            <a:r>
              <a:rPr lang="en-US" altLang="zh-CN" sz="2400" dirty="0" smtClean="0"/>
              <a:t>EL</a:t>
            </a:r>
            <a:r>
              <a:rPr lang="zh-CN" altLang="en-US" sz="2400" dirty="0" smtClean="0"/>
              <a:t>表达式也可以很轻松获取</a:t>
            </a:r>
            <a:r>
              <a:rPr lang="en-US" altLang="zh-CN" sz="2400" dirty="0" err="1" smtClean="0"/>
              <a:t>JavaBean</a:t>
            </a:r>
            <a:r>
              <a:rPr lang="zh-CN" altLang="en-US" sz="2400" dirty="0" smtClean="0"/>
              <a:t>的属性，或获取数组、</a:t>
            </a:r>
            <a:r>
              <a:rPr lang="en-US" altLang="zh-CN" sz="2400" dirty="0" smtClean="0"/>
              <a:t>Collection</a:t>
            </a:r>
            <a:r>
              <a:rPr lang="zh-CN" altLang="en-US" sz="2400" dirty="0" smtClean="0"/>
              <a:t>、</a:t>
            </a:r>
            <a:r>
              <a:rPr lang="en-US" altLang="zh-CN" sz="2400" dirty="0" smtClean="0"/>
              <a:t>Map</a:t>
            </a:r>
            <a:r>
              <a:rPr lang="zh-CN" altLang="en-US" sz="2400" dirty="0" smtClean="0"/>
              <a:t>类型集合的数据，例如：</a:t>
            </a:r>
            <a:endParaRPr lang="zh-CN" altLang="en-US" sz="2400" dirty="0" smtClean="0"/>
          </a:p>
          <a:p>
            <a:pPr lvl="1">
              <a:lnSpc>
                <a:spcPct val="90000"/>
              </a:lnSpc>
              <a:spcAft>
                <a:spcPct val="20000"/>
              </a:spcAft>
            </a:pPr>
            <a:r>
              <a:rPr lang="en-US" altLang="zh-CN" sz="2000" dirty="0" smtClean="0"/>
              <a:t>${</a:t>
            </a:r>
            <a:r>
              <a:rPr lang="en-US" altLang="zh-CN" sz="2000" dirty="0" err="1" smtClean="0"/>
              <a:t>user.address.city</a:t>
            </a:r>
            <a:r>
              <a:rPr lang="en-US" altLang="zh-CN" sz="2000" dirty="0" smtClean="0"/>
              <a:t>}</a:t>
            </a:r>
            <a:endParaRPr lang="en-US" altLang="zh-CN" sz="2000" dirty="0" smtClean="0"/>
          </a:p>
          <a:p>
            <a:pPr lvl="1">
              <a:lnSpc>
                <a:spcPct val="90000"/>
              </a:lnSpc>
              <a:spcAft>
                <a:spcPct val="20000"/>
              </a:spcAft>
            </a:pPr>
            <a:r>
              <a:rPr lang="en-US" altLang="zh-CN" sz="2000" dirty="0" smtClean="0"/>
              <a:t>${</a:t>
            </a:r>
            <a:r>
              <a:rPr lang="en-US" altLang="zh-CN" sz="2000" dirty="0" err="1" smtClean="0"/>
              <a:t>user.list</a:t>
            </a:r>
            <a:r>
              <a:rPr lang="en-US" altLang="zh-CN" sz="2000" dirty="0" smtClean="0"/>
              <a:t>[0]}</a:t>
            </a:r>
            <a:r>
              <a:rPr lang="zh-CN" altLang="en-US" sz="2000" dirty="0" smtClean="0"/>
              <a:t>：访问</a:t>
            </a:r>
            <a:r>
              <a:rPr lang="zh-CN" altLang="en-US" sz="2000" b="1" dirty="0" smtClean="0">
                <a:solidFill>
                  <a:srgbClr val="0000FF"/>
                </a:solidFill>
              </a:rPr>
              <a:t>有序集合某个位置</a:t>
            </a:r>
            <a:r>
              <a:rPr lang="zh-CN" altLang="en-US" sz="2000" dirty="0" smtClean="0"/>
              <a:t>的元素</a:t>
            </a:r>
            <a:endParaRPr lang="zh-CN" altLang="en-US" sz="2000" dirty="0" smtClean="0"/>
          </a:p>
          <a:p>
            <a:pPr lvl="1">
              <a:lnSpc>
                <a:spcPct val="90000"/>
              </a:lnSpc>
              <a:spcAft>
                <a:spcPct val="20000"/>
              </a:spcAft>
            </a:pPr>
            <a:r>
              <a:rPr lang="en-US" altLang="zh-CN" sz="2000" dirty="0" smtClean="0"/>
              <a:t>${</a:t>
            </a:r>
            <a:r>
              <a:rPr lang="en-US" altLang="zh-CN" sz="2000" dirty="0" err="1" smtClean="0"/>
              <a:t>map.key</a:t>
            </a:r>
            <a:r>
              <a:rPr lang="en-US" altLang="zh-CN" sz="2000" dirty="0" smtClean="0"/>
              <a:t>}  </a:t>
            </a:r>
            <a:r>
              <a:rPr lang="zh-CN" altLang="en-US" sz="2000" dirty="0" smtClean="0"/>
              <a:t>： 获得</a:t>
            </a:r>
            <a:r>
              <a:rPr lang="en-US" altLang="zh-CN" sz="2000" dirty="0" smtClean="0"/>
              <a:t>map</a:t>
            </a:r>
            <a:r>
              <a:rPr lang="zh-CN" altLang="en-US" sz="2000" dirty="0" smtClean="0"/>
              <a:t>集合中指定</a:t>
            </a:r>
            <a:r>
              <a:rPr lang="en-US" altLang="zh-CN" sz="2000" dirty="0" smtClean="0"/>
              <a:t>key</a:t>
            </a:r>
            <a:r>
              <a:rPr lang="zh-CN" altLang="en-US" sz="2000" dirty="0" smtClean="0"/>
              <a:t>的值</a:t>
            </a:r>
            <a:endParaRPr lang="zh-CN" altLang="en-US" sz="2000" dirty="0" smtClean="0"/>
          </a:p>
          <a:p>
            <a:pPr>
              <a:lnSpc>
                <a:spcPct val="90000"/>
              </a:lnSpc>
              <a:spcAft>
                <a:spcPct val="20000"/>
              </a:spcAft>
            </a:pPr>
            <a:r>
              <a:rPr lang="zh-CN" altLang="en-US" sz="2400" dirty="0" smtClean="0"/>
              <a:t>结合</a:t>
            </a:r>
            <a:r>
              <a:rPr lang="en-US" altLang="zh-CN" sz="2400" dirty="0" smtClean="0"/>
              <a:t>JSTL</a:t>
            </a:r>
            <a:r>
              <a:rPr lang="zh-CN" altLang="en-US" sz="2400" dirty="0" smtClean="0"/>
              <a:t>的</a:t>
            </a:r>
            <a:r>
              <a:rPr lang="en-US" altLang="zh-CN" sz="2400" dirty="0" err="1" smtClean="0"/>
              <a:t>foreach</a:t>
            </a:r>
            <a:r>
              <a:rPr lang="zh-CN" altLang="en-US" sz="2400" dirty="0" smtClean="0"/>
              <a:t>标签，使用</a:t>
            </a:r>
            <a:r>
              <a:rPr lang="en-US" altLang="zh-CN" sz="2400" dirty="0" smtClean="0"/>
              <a:t>EL</a:t>
            </a:r>
            <a:r>
              <a:rPr lang="zh-CN" altLang="en-US" sz="2400" dirty="0" smtClean="0"/>
              <a:t>表达式也可以很轻松迭代各种类型的数组或集合，示例：</a:t>
            </a:r>
            <a:endParaRPr lang="zh-CN" altLang="en-US" sz="2400" dirty="0" smtClean="0"/>
          </a:p>
          <a:p>
            <a:pPr lvl="1">
              <a:lnSpc>
                <a:spcPct val="90000"/>
              </a:lnSpc>
              <a:spcAft>
                <a:spcPct val="20000"/>
              </a:spcAft>
            </a:pPr>
            <a:r>
              <a:rPr lang="zh-CN" altLang="en-US" sz="2100" dirty="0" smtClean="0"/>
              <a:t>迭代数组</a:t>
            </a:r>
            <a:endParaRPr lang="zh-CN" altLang="en-US" sz="2100" dirty="0" smtClean="0"/>
          </a:p>
          <a:p>
            <a:pPr lvl="1">
              <a:lnSpc>
                <a:spcPct val="90000"/>
              </a:lnSpc>
              <a:spcAft>
                <a:spcPct val="20000"/>
              </a:spcAft>
            </a:pPr>
            <a:r>
              <a:rPr lang="zh-CN" altLang="en-US" sz="2100" dirty="0" smtClean="0"/>
              <a:t>迭代</a:t>
            </a:r>
            <a:r>
              <a:rPr lang="en-US" altLang="zh-CN" sz="2100" dirty="0" smtClean="0"/>
              <a:t>collection</a:t>
            </a:r>
            <a:r>
              <a:rPr lang="zh-CN" altLang="en-US" sz="2100" dirty="0" smtClean="0"/>
              <a:t>类型集合</a:t>
            </a:r>
            <a:endParaRPr lang="zh-CN" altLang="en-US" sz="2100" dirty="0" smtClean="0"/>
          </a:p>
          <a:p>
            <a:pPr lvl="1">
              <a:lnSpc>
                <a:spcPct val="90000"/>
              </a:lnSpc>
              <a:spcAft>
                <a:spcPct val="20000"/>
              </a:spcAft>
            </a:pPr>
            <a:r>
              <a:rPr lang="zh-CN" altLang="en-US" sz="2100" dirty="0" smtClean="0"/>
              <a:t>迭代</a:t>
            </a:r>
            <a:r>
              <a:rPr lang="en-US" altLang="zh-CN" sz="2100" dirty="0" smtClean="0"/>
              <a:t>map</a:t>
            </a:r>
            <a:r>
              <a:rPr lang="zh-CN" altLang="en-US" sz="2100" dirty="0" smtClean="0"/>
              <a:t>类型集合</a:t>
            </a:r>
            <a:endParaRPr lang="zh-CN" altLang="en-US" sz="2100" dirty="0" smtClean="0"/>
          </a:p>
        </p:txBody>
      </p:sp>
    </p:spTree>
  </p:cSld>
  <p:clrMapOvr>
    <a:masterClrMapping/>
  </p:clrMapOvr>
  <p:transition>
    <p:fade/>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zh-CN" altLang="en-US" sz="2400" i="1" dirty="0" smtClean="0">
                <a:ea typeface="新宋体" panose="02010609030101010101" pitchFamily="49" charset="-122"/>
              </a:rPr>
              <a:t>执行运算</a:t>
            </a:r>
            <a:endParaRPr lang="en-US" altLang="zh-CN" sz="2400" i="1" dirty="0" smtClean="0">
              <a:ea typeface="新宋体" panose="02010609030101010101" pitchFamily="49" charset="-122"/>
            </a:endParaRPr>
          </a:p>
          <a:p>
            <a:r>
              <a:rPr lang="zh-CN" altLang="en-US" sz="2000" dirty="0" smtClean="0"/>
              <a:t>语法：</a:t>
            </a:r>
            <a:r>
              <a:rPr lang="en-US" altLang="zh-CN" sz="2000" dirty="0" smtClean="0"/>
              <a:t>${</a:t>
            </a:r>
            <a:r>
              <a:rPr lang="zh-CN" altLang="en-US" sz="2000" dirty="0" smtClean="0"/>
              <a:t>运算表达式</a:t>
            </a:r>
            <a:r>
              <a:rPr lang="en-US" altLang="zh-CN" sz="2000" dirty="0" smtClean="0"/>
              <a:t>}</a:t>
            </a:r>
            <a:r>
              <a:rPr lang="zh-CN" altLang="en-US" sz="2000" dirty="0" smtClean="0"/>
              <a:t>，</a:t>
            </a:r>
            <a:r>
              <a:rPr lang="en-US" altLang="zh-CN" sz="2000" dirty="0" smtClean="0"/>
              <a:t>EL</a:t>
            </a:r>
            <a:r>
              <a:rPr lang="zh-CN" altLang="en-US" sz="2000" dirty="0" smtClean="0"/>
              <a:t>表达式支持如下运算符：</a:t>
            </a:r>
            <a:endParaRPr lang="zh-CN" altLang="en-US" sz="2000" dirty="0" smtClean="0"/>
          </a:p>
          <a:p>
            <a:endParaRPr lang="zh-CN" altLang="en-US" sz="2100" dirty="0" smtClean="0"/>
          </a:p>
        </p:txBody>
      </p:sp>
      <p:graphicFrame>
        <p:nvGraphicFramePr>
          <p:cNvPr id="1026" name="Object 2"/>
          <p:cNvGraphicFramePr>
            <a:graphicFrameLocks noChangeAspect="1"/>
          </p:cNvGraphicFramePr>
          <p:nvPr/>
        </p:nvGraphicFramePr>
        <p:xfrm>
          <a:off x="1219200" y="2209800"/>
          <a:ext cx="6337300" cy="1717675"/>
        </p:xfrm>
        <a:graphic>
          <a:graphicData uri="http://schemas.openxmlformats.org/presentationml/2006/ole">
            <mc:AlternateContent xmlns:mc="http://schemas.openxmlformats.org/markup-compatibility/2006">
              <mc:Choice xmlns:v="urn:schemas-microsoft-com:vml" Requires="v">
                <p:oleObj spid="_x0000_s1025" name="位图图像" r:id="rId1" imgW="6543675" imgH="2333625" progId="PBrush">
                  <p:embed/>
                </p:oleObj>
              </mc:Choice>
              <mc:Fallback>
                <p:oleObj name="位图图像" r:id="rId1" imgW="6543675" imgH="2333625" progId="PBrush">
                  <p:embed/>
                  <p:pic>
                    <p:nvPicPr>
                      <p:cNvPr id="0" name="图片 1024"/>
                      <p:cNvPicPr>
                        <a:picLocks noChangeAspect="1"/>
                      </p:cNvPicPr>
                      <p:nvPr/>
                    </p:nvPicPr>
                    <p:blipFill>
                      <a:blip r:embed="rId2"/>
                      <a:stretch>
                        <a:fillRect/>
                      </a:stretch>
                    </p:blipFill>
                    <p:spPr>
                      <a:xfrm>
                        <a:off x="1219200" y="2209800"/>
                        <a:ext cx="6337300" cy="1717675"/>
                      </a:xfrm>
                      <a:prstGeom prst="rect">
                        <a:avLst/>
                      </a:prstGeom>
                      <a:noFill/>
                      <a:ln w="9525">
                        <a:noFill/>
                      </a:ln>
                    </p:spPr>
                  </p:pic>
                </p:oleObj>
              </mc:Fallback>
            </mc:AlternateContent>
          </a:graphicData>
        </a:graphic>
      </p:graphicFrame>
      <p:graphicFrame>
        <p:nvGraphicFramePr>
          <p:cNvPr id="1027" name="Object 3"/>
          <p:cNvGraphicFramePr>
            <a:graphicFrameLocks noChangeAspect="1"/>
          </p:cNvGraphicFramePr>
          <p:nvPr/>
        </p:nvGraphicFramePr>
        <p:xfrm>
          <a:off x="1258888" y="4076700"/>
          <a:ext cx="6337300" cy="1184275"/>
        </p:xfrm>
        <a:graphic>
          <a:graphicData uri="http://schemas.openxmlformats.org/presentationml/2006/ole">
            <mc:AlternateContent xmlns:mc="http://schemas.openxmlformats.org/markup-compatibility/2006">
              <mc:Choice xmlns:v="urn:schemas-microsoft-com:vml" Requires="v">
                <p:oleObj spid="_x0000_s2" name="位图图像" r:id="rId3" imgW="6819900" imgH="1333500" progId="PBrush">
                  <p:embed/>
                </p:oleObj>
              </mc:Choice>
              <mc:Fallback>
                <p:oleObj name="位图图像" r:id="rId3" imgW="6819900" imgH="1333500" progId="PBrush">
                  <p:embed/>
                  <p:pic>
                    <p:nvPicPr>
                      <p:cNvPr id="0" name="图片 1026"/>
                      <p:cNvPicPr>
                        <a:picLocks noChangeAspect="1"/>
                      </p:cNvPicPr>
                      <p:nvPr/>
                    </p:nvPicPr>
                    <p:blipFill>
                      <a:blip r:embed="rId4"/>
                      <a:stretch>
                        <a:fillRect/>
                      </a:stretch>
                    </p:blipFill>
                    <p:spPr>
                      <a:xfrm>
                        <a:off x="1258888" y="4076700"/>
                        <a:ext cx="6337300" cy="1184275"/>
                      </a:xfrm>
                      <a:prstGeom prst="rect">
                        <a:avLst/>
                      </a:prstGeom>
                      <a:noFill/>
                      <a:ln w="9525">
                        <a:noFill/>
                      </a:ln>
                    </p:spPr>
                  </p:pic>
                </p:oleObj>
              </mc:Fallback>
            </mc:AlternateContent>
          </a:graphicData>
        </a:graphic>
      </p:graphicFrame>
      <p:sp>
        <p:nvSpPr>
          <p:cNvPr id="6" name="Text Box 6"/>
          <p:cNvSpPr txBox="1">
            <a:spLocks noChangeArrowheads="1"/>
          </p:cNvSpPr>
          <p:nvPr/>
        </p:nvSpPr>
        <p:spPr bwMode="auto">
          <a:xfrm>
            <a:off x="827088" y="5300663"/>
            <a:ext cx="7416800" cy="922020"/>
          </a:xfrm>
          <a:prstGeom prst="rect">
            <a:avLst/>
          </a:prstGeom>
          <a:noFill/>
          <a:ln w="9525" algn="ctr">
            <a:noFill/>
            <a:miter lim="800000"/>
          </a:ln>
          <a:effectLst/>
        </p:spPr>
        <p:txBody>
          <a:bodyPr>
            <a:spAutoFit/>
          </a:bodyPr>
          <a:lstStyle/>
          <a:p>
            <a:pPr marL="342900" indent="-342900" algn="l">
              <a:buFont typeface="Wingdings" panose="05000000000000000000" pitchFamily="2" charset="2"/>
              <a:buChar char="l"/>
            </a:pPr>
            <a:r>
              <a:rPr lang="en-US" altLang="zh-CN" dirty="0"/>
              <a:t>empty</a:t>
            </a:r>
            <a:r>
              <a:rPr lang="zh-CN" altLang="en-US" dirty="0"/>
              <a:t>运算符：检查变量是否为</a:t>
            </a:r>
            <a:r>
              <a:rPr lang="en-US" altLang="zh-CN" dirty="0"/>
              <a:t>null</a:t>
            </a:r>
            <a:r>
              <a:rPr lang="zh-CN" altLang="en-US" dirty="0"/>
              <a:t>或“”</a:t>
            </a:r>
            <a:r>
              <a:rPr lang="en-US" altLang="zh-CN" dirty="0"/>
              <a:t>(</a:t>
            </a:r>
            <a:r>
              <a:rPr lang="zh-CN" altLang="en-US" dirty="0"/>
              <a:t>空字符串</a:t>
            </a:r>
            <a:r>
              <a:rPr lang="en-US" altLang="zh-CN" dirty="0"/>
              <a:t>)</a:t>
            </a:r>
            <a:r>
              <a:rPr lang="zh-CN" altLang="en-US" dirty="0"/>
              <a:t>，</a:t>
            </a:r>
            <a:r>
              <a:rPr lang="zh-CN" altLang="en-US" b="1" dirty="0">
                <a:solidFill>
                  <a:srgbClr val="FF0000"/>
                </a:solidFill>
              </a:rPr>
              <a:t>很好用！！！</a:t>
            </a:r>
            <a:endParaRPr lang="zh-CN" altLang="en-US" b="1" dirty="0">
              <a:solidFill>
                <a:srgbClr val="FF0000"/>
              </a:solidFill>
            </a:endParaRPr>
          </a:p>
          <a:p>
            <a:pPr marL="342900" indent="-342900" algn="l">
              <a:buFont typeface="Wingdings" panose="05000000000000000000" pitchFamily="2" charset="2"/>
              <a:buChar char="l"/>
            </a:pPr>
            <a:r>
              <a:rPr lang="zh-CN" altLang="en-US" dirty="0"/>
              <a:t>二元表达式：</a:t>
            </a:r>
            <a:r>
              <a:rPr lang="en-US" altLang="zh-CN" dirty="0"/>
              <a:t>${user!=</a:t>
            </a:r>
            <a:r>
              <a:rPr lang="en-US" altLang="zh-CN" dirty="0" err="1"/>
              <a:t>null?user.name</a:t>
            </a:r>
            <a:r>
              <a:rPr lang="en-US" altLang="zh-CN" dirty="0"/>
              <a:t> : “”} </a:t>
            </a:r>
            <a:r>
              <a:rPr lang="zh-CN" altLang="en-US" dirty="0"/>
              <a:t>，</a:t>
            </a:r>
            <a:r>
              <a:rPr lang="zh-CN" altLang="en-US" b="1" dirty="0">
                <a:solidFill>
                  <a:srgbClr val="FF0000"/>
                </a:solidFill>
              </a:rPr>
              <a:t>很好用！！！</a:t>
            </a:r>
            <a:endParaRPr lang="zh-CN" altLang="en-US" dirty="0"/>
          </a:p>
          <a:p>
            <a:pPr marL="342900" indent="-342900" algn="l">
              <a:buFont typeface="Wingdings" panose="05000000000000000000" pitchFamily="2" charset="2"/>
              <a:buChar char="l"/>
            </a:pPr>
            <a:r>
              <a:rPr lang="en-US" altLang="zh-CN" dirty="0"/>
              <a:t>[ ] </a:t>
            </a:r>
            <a:r>
              <a:rPr lang="zh-CN" altLang="en-US" dirty="0"/>
              <a:t>和 </a:t>
            </a:r>
            <a:r>
              <a:rPr lang="en-US" altLang="zh-CN" dirty="0"/>
              <a:t>. </a:t>
            </a:r>
            <a:r>
              <a:rPr lang="zh-CN" altLang="en-US" dirty="0"/>
              <a:t>号运算符</a:t>
            </a:r>
            <a:endParaRPr lang="zh-CN" altLang="en-US" dirty="0"/>
          </a:p>
        </p:txBody>
      </p:sp>
    </p:spTree>
  </p:cSld>
  <p:clrMapOvr>
    <a:masterClrMapping/>
  </p:clrMapOvr>
  <p:transition>
    <p:fade/>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zh-CN" altLang="en-US" sz="2400" i="1" dirty="0" smtClean="0">
                <a:ea typeface="新宋体" panose="02010609030101010101" pitchFamily="49" charset="-122"/>
              </a:rPr>
              <a:t>获得</a:t>
            </a:r>
            <a:r>
              <a:rPr lang="en-US" altLang="zh-CN" sz="2400" i="1" dirty="0" smtClean="0">
                <a:ea typeface="新宋体" panose="02010609030101010101" pitchFamily="49" charset="-122"/>
              </a:rPr>
              <a:t>web</a:t>
            </a:r>
            <a:r>
              <a:rPr lang="zh-CN" altLang="en-US" sz="2400" i="1" dirty="0" smtClean="0">
                <a:ea typeface="新宋体" panose="02010609030101010101" pitchFamily="49" charset="-122"/>
              </a:rPr>
              <a:t>开发常用对象</a:t>
            </a:r>
            <a:endParaRPr lang="en-US" altLang="zh-CN" sz="2400" i="1" dirty="0" smtClean="0">
              <a:ea typeface="新宋体" panose="02010609030101010101" pitchFamily="49" charset="-122"/>
            </a:endParaRPr>
          </a:p>
          <a:p>
            <a:pPr>
              <a:lnSpc>
                <a:spcPct val="90000"/>
              </a:lnSpc>
              <a:spcAft>
                <a:spcPct val="20000"/>
              </a:spcAft>
            </a:pPr>
            <a:r>
              <a:rPr lang="en-US" altLang="zh-CN" sz="2400" dirty="0" smtClean="0"/>
              <a:t>EL</a:t>
            </a:r>
            <a:r>
              <a:rPr lang="zh-CN" altLang="en-US" sz="2400" dirty="0" smtClean="0"/>
              <a:t>表达式语言中定义了</a:t>
            </a:r>
            <a:r>
              <a:rPr lang="en-US" altLang="zh-CN" sz="2400" dirty="0" smtClean="0"/>
              <a:t>11</a:t>
            </a:r>
            <a:r>
              <a:rPr lang="zh-CN" altLang="en-US" sz="2400" dirty="0" smtClean="0"/>
              <a:t>个隐含对象，使用这些隐含对象可以很方便地获取</a:t>
            </a:r>
            <a:r>
              <a:rPr lang="en-US" altLang="zh-CN" sz="2400" dirty="0" smtClean="0"/>
              <a:t>web</a:t>
            </a:r>
            <a:r>
              <a:rPr lang="zh-CN" altLang="en-US" sz="2400" dirty="0" smtClean="0"/>
              <a:t>开发中的一些常见对象，并读取这些对象的数据。</a:t>
            </a:r>
            <a:endParaRPr lang="zh-CN" altLang="en-US" sz="2400" dirty="0" smtClean="0"/>
          </a:p>
          <a:p>
            <a:pPr>
              <a:lnSpc>
                <a:spcPct val="90000"/>
              </a:lnSpc>
              <a:spcAft>
                <a:spcPct val="20000"/>
              </a:spcAft>
            </a:pPr>
            <a:r>
              <a:rPr lang="zh-CN" altLang="en-US" sz="2400" dirty="0" smtClean="0"/>
              <a:t>语法：</a:t>
            </a:r>
            <a:r>
              <a:rPr lang="en-US" altLang="zh-CN" sz="2400" dirty="0" smtClean="0"/>
              <a:t>${</a:t>
            </a:r>
            <a:r>
              <a:rPr lang="zh-CN" altLang="en-US" sz="2400" dirty="0" smtClean="0"/>
              <a:t>隐式对象名称</a:t>
            </a:r>
            <a:r>
              <a:rPr lang="en-US" altLang="zh-CN" sz="2400" dirty="0" smtClean="0"/>
              <a:t>}  </a:t>
            </a:r>
            <a:r>
              <a:rPr lang="zh-CN" altLang="en-US" sz="2400" dirty="0" smtClean="0"/>
              <a:t>：获得对象的引用</a:t>
            </a:r>
            <a:endParaRPr lang="zh-CN" altLang="en-US" sz="2400" dirty="0" smtClean="0"/>
          </a:p>
          <a:p>
            <a:endParaRPr lang="zh-CN" altLang="en-US" sz="2100" dirty="0" smtClean="0"/>
          </a:p>
        </p:txBody>
      </p:sp>
      <p:graphicFrame>
        <p:nvGraphicFramePr>
          <p:cNvPr id="4" name="Group 27"/>
          <p:cNvGraphicFramePr>
            <a:graphicFrameLocks noGrp="1"/>
          </p:cNvGraphicFramePr>
          <p:nvPr/>
        </p:nvGraphicFramePr>
        <p:xfrm>
          <a:off x="762000" y="3505200"/>
          <a:ext cx="7848600" cy="2395538"/>
        </p:xfrm>
        <a:graphic>
          <a:graphicData uri="http://schemas.openxmlformats.org/drawingml/2006/table">
            <a:tbl>
              <a:tblPr/>
              <a:tblGrid>
                <a:gridCol w="1871662"/>
                <a:gridCol w="5976938"/>
              </a:tblGrid>
              <a:tr h="4794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隐含对象名称</a:t>
                      </a:r>
                      <a:endParaRPr kumimoji="0"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描       述</a:t>
                      </a: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pageScope</a:t>
                      </a:r>
                      <a:endPar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代表</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page</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域中用于保存属性的</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Map</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对象</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18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requestScope</a:t>
                      </a:r>
                      <a:endPar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代表</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request</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域中用于保存属性的</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Map</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对象</a:t>
                      </a:r>
                      <a:endPar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78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sessionScope</a:t>
                      </a:r>
                      <a:endPar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代表</a:t>
                      </a: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session</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域中用于保存属性的</a:t>
                      </a: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Map</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对象</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18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applicationScope</a:t>
                      </a:r>
                      <a:endPar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代表</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application</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域中用于保存属性的</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Map</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对象</a:t>
                      </a:r>
                      <a:endPar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fade/>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zh-CN" altLang="en-US" sz="2400" i="1" dirty="0" smtClean="0">
                <a:ea typeface="新宋体" panose="02010609030101010101" pitchFamily="49" charset="-122"/>
              </a:rPr>
              <a:t>获得</a:t>
            </a:r>
            <a:r>
              <a:rPr lang="en-US" altLang="zh-CN" sz="2400" i="1" dirty="0" smtClean="0">
                <a:ea typeface="新宋体" panose="02010609030101010101" pitchFamily="49" charset="-122"/>
              </a:rPr>
              <a:t>web</a:t>
            </a:r>
            <a:r>
              <a:rPr lang="zh-CN" altLang="en-US" sz="2400" i="1" dirty="0" smtClean="0">
                <a:ea typeface="新宋体" panose="02010609030101010101" pitchFamily="49" charset="-122"/>
              </a:rPr>
              <a:t>开发常用对象</a:t>
            </a:r>
            <a:endParaRPr lang="en-US" altLang="zh-CN" sz="2400" i="1" dirty="0" smtClean="0">
              <a:ea typeface="新宋体" panose="02010609030101010101" pitchFamily="49" charset="-122"/>
            </a:endParaRPr>
          </a:p>
        </p:txBody>
      </p:sp>
      <p:graphicFrame>
        <p:nvGraphicFramePr>
          <p:cNvPr id="5" name="Group 3"/>
          <p:cNvGraphicFramePr>
            <a:graphicFrameLocks noGrp="1"/>
          </p:cNvGraphicFramePr>
          <p:nvPr/>
        </p:nvGraphicFramePr>
        <p:xfrm>
          <a:off x="684213" y="1989138"/>
          <a:ext cx="7991475" cy="4028125"/>
        </p:xfrm>
        <a:graphic>
          <a:graphicData uri="http://schemas.openxmlformats.org/drawingml/2006/table">
            <a:tbl>
              <a:tblPr/>
              <a:tblGrid>
                <a:gridCol w="1833562"/>
                <a:gridCol w="6157913"/>
              </a:tblGrid>
              <a:tr h="5508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隐含对象名称</a:t>
                      </a:r>
                      <a:endParaRPr kumimoji="0"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描       述</a:t>
                      </a:r>
                      <a:endPara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76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param</a:t>
                      </a: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表示一个保存了所有请求参数的</a:t>
                      </a: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Map</a:t>
                      </a:r>
                      <a:r>
                        <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对象</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08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paramValues</a:t>
                      </a: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表示一个保存了所有请求参数的</a:t>
                      </a: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Map</a:t>
                      </a:r>
                      <a:r>
                        <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对象</a:t>
                      </a:r>
                      <a:r>
                        <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，它对于某个请求参数，返回的是一个</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string[]</a:t>
                      </a:r>
                      <a:endPar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08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header</a:t>
                      </a: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表示一个保存了所有</a:t>
                      </a: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http</a:t>
                      </a:r>
                      <a:r>
                        <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请求头字段的</a:t>
                      </a: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Map</a:t>
                      </a:r>
                      <a:r>
                        <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对象</a:t>
                      </a:r>
                      <a:endPar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76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headerValues</a:t>
                      </a: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同上，返回</a:t>
                      </a: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string[]</a:t>
                      </a:r>
                      <a:r>
                        <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数组。注意：如果头里面有</a:t>
                      </a:r>
                      <a:r>
                        <a:rPr kumimoji="0" lang="zh-CN" altLang="en-US" sz="1800" b="0" i="0" u="none" strike="noStrike" cap="none" normalizeH="0" baseline="0" smtClean="0">
                          <a:ln>
                            <a:noFill/>
                          </a:ln>
                          <a:solidFill>
                            <a:srgbClr val="000000"/>
                          </a:solidFill>
                          <a:effectLst/>
                          <a:latin typeface="Arial" panose="020B0604020202020204"/>
                          <a:ea typeface="宋体" panose="02010600030101010101" pitchFamily="2" charset="-122"/>
                        </a:rPr>
                        <a:t>“</a:t>
                      </a: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a:t>
                      </a:r>
                      <a:r>
                        <a:rPr kumimoji="0" lang="en-US" altLang="zh-CN" sz="1800" b="0" i="0" u="none" strike="noStrike" cap="none" normalizeH="0" baseline="0" smtClean="0">
                          <a:ln>
                            <a:noFill/>
                          </a:ln>
                          <a:solidFill>
                            <a:srgbClr val="000000"/>
                          </a:solidFill>
                          <a:effectLst/>
                          <a:latin typeface="Arial" panose="020B0604020202020204"/>
                          <a:ea typeface="宋体" panose="02010600030101010101" pitchFamily="2" charset="-122"/>
                        </a:rPr>
                        <a:t>”</a:t>
                      </a: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 </a:t>
                      </a:r>
                      <a:r>
                        <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，例</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Accept-Encoding</a:t>
                      </a:r>
                      <a:r>
                        <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，则要</a:t>
                      </a: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headerValues[“Accept-Encoding”]</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76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cookie</a:t>
                      </a: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表示一个保存了所有</a:t>
                      </a: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cookie</a:t>
                      </a:r>
                      <a:r>
                        <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的</a:t>
                      </a: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Map</a:t>
                      </a:r>
                      <a:r>
                        <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对象</a:t>
                      </a:r>
                      <a:endPar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08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initParam</a:t>
                      </a: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表示一个保存了所有</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web</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应用初始化参数的</a:t>
                      </a: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map</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对象</a:t>
                      </a:r>
                      <a:endPar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fade/>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zh-CN" altLang="en-US" sz="2400" i="1" dirty="0" smtClean="0">
                <a:ea typeface="新宋体" panose="02010609030101010101" pitchFamily="49" charset="-122"/>
              </a:rPr>
              <a:t>获得</a:t>
            </a:r>
            <a:r>
              <a:rPr lang="en-US" altLang="zh-CN" sz="2400" i="1" dirty="0" smtClean="0">
                <a:ea typeface="新宋体" panose="02010609030101010101" pitchFamily="49" charset="-122"/>
              </a:rPr>
              <a:t>web</a:t>
            </a:r>
            <a:r>
              <a:rPr lang="zh-CN" altLang="en-US" sz="2400" i="1" dirty="0" smtClean="0">
                <a:ea typeface="新宋体" panose="02010609030101010101" pitchFamily="49" charset="-122"/>
              </a:rPr>
              <a:t>开发常用对象</a:t>
            </a:r>
            <a:endParaRPr lang="en-US" altLang="zh-CN" sz="2400" i="1" dirty="0" smtClean="0">
              <a:ea typeface="新宋体" panose="02010609030101010101" pitchFamily="49" charset="-122"/>
            </a:endParaRPr>
          </a:p>
          <a:p>
            <a:pPr>
              <a:spcAft>
                <a:spcPct val="20000"/>
              </a:spcAft>
            </a:pPr>
            <a:r>
              <a:rPr lang="zh-CN" altLang="en-US" dirty="0" smtClean="0"/>
              <a:t>测试各个隐式对象</a:t>
            </a:r>
            <a:endParaRPr lang="zh-CN" altLang="en-US" dirty="0" smtClean="0"/>
          </a:p>
          <a:p>
            <a:pPr>
              <a:spcAft>
                <a:spcPct val="20000"/>
              </a:spcAft>
            </a:pPr>
            <a:r>
              <a:rPr lang="zh-CN" altLang="en-US" dirty="0" smtClean="0"/>
              <a:t>注意事项</a:t>
            </a:r>
            <a:endParaRPr lang="zh-CN" altLang="en-US" dirty="0" smtClean="0"/>
          </a:p>
          <a:p>
            <a:pPr lvl="1">
              <a:spcAft>
                <a:spcPct val="20000"/>
              </a:spcAft>
            </a:pPr>
            <a:r>
              <a:rPr lang="zh-CN" altLang="en-US" sz="2200" dirty="0" smtClean="0">
                <a:solidFill>
                  <a:srgbClr val="000000"/>
                </a:solidFill>
                <a:latin typeface="Times New Roman" panose="02020603050405020304" pitchFamily="18" charset="0"/>
              </a:rPr>
              <a:t>测试</a:t>
            </a:r>
            <a:r>
              <a:rPr lang="en-US" altLang="zh-CN" sz="2200" dirty="0" err="1" smtClean="0">
                <a:latin typeface="Times New Roman" panose="02020603050405020304" pitchFamily="18" charset="0"/>
              </a:rPr>
              <a:t>headerValues</a:t>
            </a:r>
            <a:r>
              <a:rPr lang="zh-CN" altLang="en-US" sz="2200" dirty="0" smtClean="0">
                <a:latin typeface="Times New Roman" panose="02020603050405020304" pitchFamily="18" charset="0"/>
              </a:rPr>
              <a:t>时，</a:t>
            </a:r>
            <a:r>
              <a:rPr lang="zh-CN" altLang="en-US" sz="2200" dirty="0" smtClean="0">
                <a:solidFill>
                  <a:srgbClr val="000000"/>
                </a:solidFill>
                <a:latin typeface="Times New Roman" panose="02020603050405020304" pitchFamily="18" charset="0"/>
              </a:rPr>
              <a:t>如果头里面有</a:t>
            </a:r>
            <a:r>
              <a:rPr lang="zh-CN" altLang="en-US" sz="2200" dirty="0" smtClean="0">
                <a:solidFill>
                  <a:srgbClr val="000000"/>
                </a:solidFill>
                <a:latin typeface="Arial" panose="020B0604020202020204"/>
              </a:rPr>
              <a:t>“</a:t>
            </a:r>
            <a:r>
              <a:rPr lang="en-US" altLang="zh-CN" sz="2200" dirty="0" smtClean="0">
                <a:solidFill>
                  <a:srgbClr val="000000"/>
                </a:solidFill>
                <a:latin typeface="Times New Roman" panose="02020603050405020304" pitchFamily="18" charset="0"/>
              </a:rPr>
              <a:t>-</a:t>
            </a:r>
            <a:r>
              <a:rPr lang="en-US" altLang="zh-CN" sz="2200" dirty="0" smtClean="0">
                <a:solidFill>
                  <a:srgbClr val="000000"/>
                </a:solidFill>
                <a:latin typeface="Arial" panose="020B0604020202020204"/>
              </a:rPr>
              <a:t>”</a:t>
            </a:r>
            <a:r>
              <a:rPr lang="en-US" altLang="zh-CN" sz="2200" dirty="0" smtClean="0">
                <a:solidFill>
                  <a:srgbClr val="000000"/>
                </a:solidFill>
                <a:latin typeface="Times New Roman" panose="02020603050405020304" pitchFamily="18" charset="0"/>
              </a:rPr>
              <a:t> </a:t>
            </a:r>
            <a:r>
              <a:rPr lang="zh-CN" altLang="en-US" sz="2200" dirty="0" smtClean="0">
                <a:solidFill>
                  <a:srgbClr val="000000"/>
                </a:solidFill>
                <a:latin typeface="Times New Roman" panose="02020603050405020304" pitchFamily="18" charset="0"/>
              </a:rPr>
              <a:t>，例</a:t>
            </a:r>
            <a:r>
              <a:rPr lang="en-US" altLang="zh-CN" sz="2200" dirty="0" smtClean="0"/>
              <a:t>Accept-Encoding</a:t>
            </a:r>
            <a:r>
              <a:rPr lang="zh-CN" altLang="en-US" sz="2200" dirty="0" smtClean="0"/>
              <a:t>，则要</a:t>
            </a:r>
            <a:r>
              <a:rPr lang="en-US" altLang="zh-CN" sz="2200" dirty="0" err="1" smtClean="0"/>
              <a:t>headerValues</a:t>
            </a:r>
            <a:r>
              <a:rPr lang="en-US" altLang="zh-CN" sz="2200" dirty="0" smtClean="0"/>
              <a:t>[“Accept-Encoding”]</a:t>
            </a:r>
            <a:endParaRPr lang="en-US" altLang="zh-CN" sz="2200" dirty="0" smtClean="0"/>
          </a:p>
          <a:p>
            <a:pPr lvl="1">
              <a:spcAft>
                <a:spcPct val="20000"/>
              </a:spcAft>
            </a:pPr>
            <a:r>
              <a:rPr lang="zh-CN" altLang="en-US" sz="2200" dirty="0" smtClean="0"/>
              <a:t>测试</a:t>
            </a:r>
            <a:r>
              <a:rPr lang="en-US" altLang="zh-CN" sz="2200" dirty="0" smtClean="0"/>
              <a:t>cookie</a:t>
            </a:r>
            <a:r>
              <a:rPr lang="zh-CN" altLang="en-US" sz="2200" dirty="0" smtClean="0"/>
              <a:t>时，例</a:t>
            </a:r>
            <a:r>
              <a:rPr lang="en-US" altLang="zh-CN" sz="2200" dirty="0" smtClean="0"/>
              <a:t>${</a:t>
            </a:r>
            <a:r>
              <a:rPr lang="en-US" altLang="zh-CN" sz="2200" dirty="0" err="1" smtClean="0"/>
              <a:t>cookie.key</a:t>
            </a:r>
            <a:r>
              <a:rPr lang="en-US" altLang="zh-CN" sz="2200" dirty="0" smtClean="0"/>
              <a:t>}</a:t>
            </a:r>
            <a:r>
              <a:rPr lang="zh-CN" altLang="en-US" sz="2200" dirty="0" smtClean="0"/>
              <a:t>取的是</a:t>
            </a:r>
            <a:r>
              <a:rPr lang="en-US" altLang="zh-CN" sz="2200" dirty="0" smtClean="0"/>
              <a:t>cookie</a:t>
            </a:r>
            <a:r>
              <a:rPr lang="zh-CN" altLang="en-US" sz="2200" dirty="0" smtClean="0"/>
              <a:t>对象，如访问</a:t>
            </a:r>
            <a:r>
              <a:rPr lang="en-US" altLang="zh-CN" sz="2200" dirty="0" smtClean="0"/>
              <a:t>cookie</a:t>
            </a:r>
            <a:r>
              <a:rPr lang="zh-CN" altLang="en-US" sz="2200" dirty="0" smtClean="0"/>
              <a:t>的名称和值，须</a:t>
            </a:r>
            <a:r>
              <a:rPr lang="en-US" altLang="zh-CN" sz="2200" dirty="0" smtClean="0"/>
              <a:t>${cookie.key.name}</a:t>
            </a:r>
            <a:r>
              <a:rPr lang="zh-CN" altLang="en-US" sz="2200" dirty="0" smtClean="0"/>
              <a:t>或</a:t>
            </a:r>
            <a:r>
              <a:rPr lang="en-US" altLang="zh-CN" sz="2200" dirty="0" smtClean="0"/>
              <a:t>${</a:t>
            </a:r>
            <a:r>
              <a:rPr lang="en-US" altLang="zh-CN" sz="2200" dirty="0" err="1" smtClean="0"/>
              <a:t>cookie.key.value</a:t>
            </a:r>
            <a:r>
              <a:rPr lang="en-US" altLang="zh-CN" sz="2200" dirty="0" smtClean="0"/>
              <a:t>}</a:t>
            </a:r>
            <a:endParaRPr lang="en-US" altLang="zh-CN" sz="2200" dirty="0" smtClean="0"/>
          </a:p>
          <a:p>
            <a:endParaRPr lang="en-US" altLang="zh-CN" sz="2400" i="1" dirty="0" smtClean="0">
              <a:ea typeface="新宋体"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zh-CN" altLang="en-US" sz="2400" i="1" dirty="0" smtClean="0">
                <a:ea typeface="新宋体" panose="02010609030101010101" pitchFamily="49" charset="-122"/>
              </a:rPr>
              <a:t>使用</a:t>
            </a:r>
            <a:r>
              <a:rPr lang="en-US" altLang="zh-CN" sz="2400" i="1" dirty="0" smtClean="0">
                <a:ea typeface="新宋体" panose="02010609030101010101" pitchFamily="49" charset="-122"/>
              </a:rPr>
              <a:t>EL</a:t>
            </a:r>
            <a:r>
              <a:rPr lang="zh-CN" altLang="en-US" sz="2400" i="1" dirty="0" smtClean="0">
                <a:ea typeface="新宋体" panose="02010609030101010101" pitchFamily="49" charset="-122"/>
              </a:rPr>
              <a:t>调用</a:t>
            </a:r>
            <a:r>
              <a:rPr lang="en-US" altLang="zh-CN" sz="2400" i="1" dirty="0" smtClean="0">
                <a:ea typeface="新宋体" panose="02010609030101010101" pitchFamily="49" charset="-122"/>
              </a:rPr>
              <a:t>Java</a:t>
            </a:r>
            <a:r>
              <a:rPr lang="zh-CN" altLang="en-US" sz="2400" i="1" dirty="0" smtClean="0">
                <a:ea typeface="新宋体" panose="02010609030101010101" pitchFamily="49" charset="-122"/>
              </a:rPr>
              <a:t>方法</a:t>
            </a:r>
            <a:endParaRPr lang="en-US" altLang="zh-CN" sz="2400" i="1" dirty="0" smtClean="0">
              <a:ea typeface="新宋体" panose="02010609030101010101" pitchFamily="49" charset="-122"/>
            </a:endParaRPr>
          </a:p>
          <a:p>
            <a:pPr>
              <a:lnSpc>
                <a:spcPct val="90000"/>
              </a:lnSpc>
              <a:spcAft>
                <a:spcPct val="20000"/>
              </a:spcAft>
            </a:pPr>
            <a:r>
              <a:rPr lang="en-US" altLang="zh-CN" dirty="0" smtClean="0"/>
              <a:t>EL</a:t>
            </a:r>
            <a:r>
              <a:rPr lang="zh-CN" altLang="en-US" dirty="0" smtClean="0"/>
              <a:t>表达式语法允许开发人员开发自定义函数，以调用</a:t>
            </a:r>
            <a:r>
              <a:rPr lang="en-US" altLang="zh-CN" dirty="0" smtClean="0"/>
              <a:t>Java</a:t>
            </a:r>
            <a:r>
              <a:rPr lang="zh-CN" altLang="en-US" dirty="0" smtClean="0"/>
              <a:t>类的方法。</a:t>
            </a:r>
            <a:endParaRPr lang="zh-CN" altLang="en-US" dirty="0" smtClean="0"/>
          </a:p>
          <a:p>
            <a:pPr lvl="1">
              <a:lnSpc>
                <a:spcPct val="90000"/>
              </a:lnSpc>
              <a:spcAft>
                <a:spcPct val="20000"/>
              </a:spcAft>
            </a:pPr>
            <a:r>
              <a:rPr lang="zh-CN" altLang="en-US" dirty="0" smtClean="0"/>
              <a:t>示例：</a:t>
            </a:r>
            <a:r>
              <a:rPr lang="en-US" altLang="zh-CN" dirty="0" smtClean="0"/>
              <a:t>${prefix</a:t>
            </a:r>
            <a:r>
              <a:rPr lang="zh-CN" altLang="en-US" dirty="0" smtClean="0"/>
              <a:t>：</a:t>
            </a:r>
            <a:r>
              <a:rPr lang="en-US" altLang="zh-CN" dirty="0" smtClean="0"/>
              <a:t>method(</a:t>
            </a:r>
            <a:r>
              <a:rPr lang="en-US" altLang="zh-CN" dirty="0" err="1" smtClean="0"/>
              <a:t>params</a:t>
            </a:r>
            <a:r>
              <a:rPr lang="en-US" altLang="zh-CN" dirty="0" smtClean="0"/>
              <a:t>)}</a:t>
            </a:r>
            <a:endParaRPr lang="en-US" altLang="zh-CN" dirty="0" smtClean="0"/>
          </a:p>
          <a:p>
            <a:pPr lvl="1">
              <a:lnSpc>
                <a:spcPct val="90000"/>
              </a:lnSpc>
              <a:spcAft>
                <a:spcPct val="20000"/>
              </a:spcAft>
            </a:pPr>
            <a:r>
              <a:rPr lang="zh-CN" altLang="en-US" dirty="0" smtClean="0"/>
              <a:t>在</a:t>
            </a:r>
            <a:r>
              <a:rPr lang="en-US" altLang="zh-CN" dirty="0" smtClean="0"/>
              <a:t>EL</a:t>
            </a:r>
            <a:r>
              <a:rPr lang="zh-CN" altLang="en-US" dirty="0" smtClean="0"/>
              <a:t>表达式中调用的只能是</a:t>
            </a:r>
            <a:r>
              <a:rPr lang="en-US" altLang="zh-CN" b="1" dirty="0" smtClean="0">
                <a:solidFill>
                  <a:srgbClr val="0000FF"/>
                </a:solidFill>
              </a:rPr>
              <a:t>Java</a:t>
            </a:r>
            <a:r>
              <a:rPr lang="zh-CN" altLang="en-US" b="1" dirty="0" smtClean="0">
                <a:solidFill>
                  <a:srgbClr val="0000FF"/>
                </a:solidFill>
              </a:rPr>
              <a:t>类的静态方法</a:t>
            </a:r>
            <a:r>
              <a:rPr lang="zh-CN" altLang="en-US" dirty="0" smtClean="0"/>
              <a:t>。</a:t>
            </a:r>
            <a:endParaRPr lang="zh-CN" altLang="en-US" dirty="0" smtClean="0"/>
          </a:p>
          <a:p>
            <a:pPr lvl="1">
              <a:lnSpc>
                <a:spcPct val="90000"/>
              </a:lnSpc>
              <a:spcAft>
                <a:spcPct val="20000"/>
              </a:spcAft>
            </a:pPr>
            <a:r>
              <a:rPr lang="zh-CN" altLang="en-US" dirty="0" smtClean="0"/>
              <a:t>这个</a:t>
            </a:r>
            <a:r>
              <a:rPr lang="en-US" altLang="zh-CN" dirty="0" smtClean="0"/>
              <a:t>Java</a:t>
            </a:r>
            <a:r>
              <a:rPr lang="zh-CN" altLang="en-US" dirty="0" smtClean="0"/>
              <a:t>类的静态方法需要在</a:t>
            </a:r>
            <a:r>
              <a:rPr lang="en-US" altLang="zh-CN" dirty="0" smtClean="0"/>
              <a:t>TLD</a:t>
            </a:r>
            <a:r>
              <a:rPr lang="zh-CN" altLang="en-US" dirty="0" smtClean="0"/>
              <a:t>文件中描述，才可以被</a:t>
            </a:r>
            <a:r>
              <a:rPr lang="en-US" altLang="zh-CN" dirty="0" smtClean="0"/>
              <a:t>EL</a:t>
            </a:r>
            <a:r>
              <a:rPr lang="zh-CN" altLang="en-US" dirty="0" smtClean="0"/>
              <a:t>表达式调用。</a:t>
            </a:r>
            <a:endParaRPr lang="zh-CN" altLang="en-US" dirty="0" smtClean="0"/>
          </a:p>
          <a:p>
            <a:pPr lvl="1">
              <a:lnSpc>
                <a:spcPct val="90000"/>
              </a:lnSpc>
              <a:spcAft>
                <a:spcPct val="20000"/>
              </a:spcAft>
            </a:pPr>
            <a:r>
              <a:rPr lang="en-US" altLang="zh-CN" dirty="0" smtClean="0"/>
              <a:t>EL</a:t>
            </a:r>
            <a:r>
              <a:rPr lang="zh-CN" altLang="en-US" dirty="0" smtClean="0"/>
              <a:t>自定义函数用于扩展</a:t>
            </a:r>
            <a:r>
              <a:rPr lang="en-US" altLang="zh-CN" dirty="0" smtClean="0"/>
              <a:t>EL</a:t>
            </a:r>
            <a:r>
              <a:rPr lang="zh-CN" altLang="en-US" dirty="0" smtClean="0"/>
              <a:t>表达式的功能，可以让</a:t>
            </a:r>
            <a:r>
              <a:rPr lang="en-US" altLang="zh-CN" dirty="0" smtClean="0"/>
              <a:t>EL</a:t>
            </a:r>
            <a:r>
              <a:rPr lang="zh-CN" altLang="en-US" dirty="0" smtClean="0"/>
              <a:t>表达式完成普通</a:t>
            </a:r>
            <a:r>
              <a:rPr lang="en-US" altLang="zh-CN" dirty="0" smtClean="0"/>
              <a:t>Java</a:t>
            </a:r>
            <a:r>
              <a:rPr lang="zh-CN" altLang="en-US" dirty="0" smtClean="0"/>
              <a:t>程序代码所能完成的功能。</a:t>
            </a:r>
            <a:endParaRPr lang="zh-CN" altLang="en-US" dirty="0" smtClean="0"/>
          </a:p>
          <a:p>
            <a:endParaRPr lang="en-US" altLang="zh-CN" sz="2400" i="1" dirty="0" smtClean="0">
              <a:ea typeface="新宋体"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en-US" altLang="zh-CN" sz="2400" dirty="0" smtClean="0"/>
              <a:t>EL Function</a:t>
            </a:r>
            <a:r>
              <a:rPr lang="zh-CN" altLang="en-US" sz="2400" dirty="0" smtClean="0"/>
              <a:t>开发步骤</a:t>
            </a:r>
            <a:endParaRPr lang="en-US" altLang="zh-CN" sz="2400" dirty="0" smtClean="0"/>
          </a:p>
          <a:p>
            <a:r>
              <a:rPr lang="zh-CN" altLang="en-US" dirty="0" smtClean="0"/>
              <a:t>一般来说， </a:t>
            </a:r>
            <a:r>
              <a:rPr lang="en-US" altLang="zh-CN" dirty="0" smtClean="0"/>
              <a:t>EL</a:t>
            </a:r>
            <a:r>
              <a:rPr lang="zh-CN" altLang="en-US" dirty="0" smtClean="0"/>
              <a:t>自定义函数开发与应用包括以下三个步骤：</a:t>
            </a:r>
            <a:endParaRPr lang="zh-CN" altLang="en-US" dirty="0" smtClean="0"/>
          </a:p>
          <a:p>
            <a:pPr lvl="1"/>
            <a:r>
              <a:rPr lang="zh-CN" altLang="en-US" dirty="0" smtClean="0"/>
              <a:t>编写一个</a:t>
            </a:r>
            <a:r>
              <a:rPr lang="en-US" altLang="zh-CN" dirty="0" smtClean="0"/>
              <a:t>Java</a:t>
            </a:r>
            <a:r>
              <a:rPr lang="zh-CN" altLang="en-US" dirty="0" smtClean="0"/>
              <a:t>类的静态方法</a:t>
            </a:r>
            <a:endParaRPr lang="zh-CN" altLang="en-US" dirty="0" smtClean="0"/>
          </a:p>
          <a:p>
            <a:pPr lvl="1"/>
            <a:r>
              <a:rPr lang="zh-CN" altLang="en-US" dirty="0" smtClean="0"/>
              <a:t>编写</a:t>
            </a:r>
            <a:r>
              <a:rPr lang="zh-CN" altLang="en-US" b="1" dirty="0" smtClean="0">
                <a:solidFill>
                  <a:srgbClr val="0000FF"/>
                </a:solidFill>
              </a:rPr>
              <a:t>标签库描述符（</a:t>
            </a:r>
            <a:r>
              <a:rPr lang="en-US" altLang="zh-CN" b="1" dirty="0" err="1" smtClean="0">
                <a:solidFill>
                  <a:srgbClr val="0000FF"/>
                </a:solidFill>
              </a:rPr>
              <a:t>tld</a:t>
            </a:r>
            <a:r>
              <a:rPr lang="zh-CN" altLang="en-US" b="1" dirty="0" smtClean="0">
                <a:solidFill>
                  <a:srgbClr val="0000FF"/>
                </a:solidFill>
              </a:rPr>
              <a:t>）文件</a:t>
            </a:r>
            <a:r>
              <a:rPr lang="zh-CN" altLang="en-US" dirty="0" smtClean="0"/>
              <a:t>，在</a:t>
            </a:r>
            <a:r>
              <a:rPr lang="en-US" altLang="zh-CN" dirty="0" err="1" smtClean="0"/>
              <a:t>tld</a:t>
            </a:r>
            <a:r>
              <a:rPr lang="zh-CN" altLang="en-US" dirty="0" smtClean="0"/>
              <a:t>文件中描述自定义函数。</a:t>
            </a:r>
            <a:endParaRPr lang="zh-CN" altLang="en-US" dirty="0" smtClean="0"/>
          </a:p>
          <a:p>
            <a:pPr lvl="1"/>
            <a:r>
              <a:rPr lang="zh-CN" altLang="en-US" dirty="0" smtClean="0"/>
              <a:t>在</a:t>
            </a:r>
            <a:r>
              <a:rPr lang="en-US" altLang="zh-CN" dirty="0" smtClean="0"/>
              <a:t>JSP</a:t>
            </a:r>
            <a:r>
              <a:rPr lang="zh-CN" altLang="en-US" dirty="0" smtClean="0"/>
              <a:t>页面中导入和使用自定义函数</a:t>
            </a:r>
            <a:endParaRPr lang="zh-CN" altLang="en-US" dirty="0" smtClean="0"/>
          </a:p>
          <a:p>
            <a:pPr lvl="1">
              <a:buNone/>
            </a:pPr>
            <a:endParaRPr lang="zh-CN" altLang="en-US" dirty="0" smtClean="0"/>
          </a:p>
          <a:p>
            <a:r>
              <a:rPr lang="zh-CN" altLang="en-US" dirty="0" smtClean="0"/>
              <a:t>示例：开发对</a:t>
            </a:r>
            <a:r>
              <a:rPr lang="en-US" altLang="zh-CN" dirty="0" smtClean="0"/>
              <a:t>html</a:t>
            </a:r>
            <a:r>
              <a:rPr lang="zh-CN" altLang="en-US" dirty="0" smtClean="0"/>
              <a:t>标签进行转义的</a:t>
            </a:r>
            <a:r>
              <a:rPr lang="en-US" altLang="zh-CN" dirty="0" smtClean="0"/>
              <a:t>el function</a:t>
            </a:r>
            <a:endParaRPr lang="en-US" altLang="zh-CN" dirty="0" smtClean="0"/>
          </a:p>
          <a:p>
            <a:endParaRPr lang="en-US" altLang="zh-CN" sz="2400" i="1" dirty="0" smtClean="0">
              <a:ea typeface="新宋体"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zh-CN" altLang="en-US" dirty="0" smtClean="0"/>
              <a:t>示例：开发对</a:t>
            </a:r>
            <a:r>
              <a:rPr lang="en-US" altLang="zh-CN" dirty="0" smtClean="0"/>
              <a:t>html</a:t>
            </a:r>
            <a:r>
              <a:rPr lang="zh-CN" altLang="en-US" dirty="0" smtClean="0"/>
              <a:t>标签进行转义的</a:t>
            </a:r>
            <a:r>
              <a:rPr lang="en-US" altLang="zh-CN" dirty="0" smtClean="0"/>
              <a:t>el function</a:t>
            </a:r>
            <a:endParaRPr lang="en-US" altLang="zh-CN" dirty="0" smtClean="0"/>
          </a:p>
          <a:p>
            <a:r>
              <a:rPr lang="zh-CN" altLang="en-US" dirty="0" smtClean="0"/>
              <a:t>步骤：</a:t>
            </a:r>
            <a:endParaRPr lang="en-US" altLang="zh-CN" dirty="0" smtClean="0"/>
          </a:p>
          <a:p>
            <a:pPr lvl="1"/>
            <a:r>
              <a:rPr lang="en-US" altLang="zh-CN" dirty="0" smtClean="0"/>
              <a:t>1.</a:t>
            </a:r>
            <a:r>
              <a:rPr lang="zh-CN" altLang="en-US" dirty="0" smtClean="0"/>
              <a:t>新建</a:t>
            </a:r>
            <a:r>
              <a:rPr lang="en-US" altLang="zh-CN" dirty="0" smtClean="0"/>
              <a:t>web</a:t>
            </a:r>
            <a:r>
              <a:rPr lang="zh-CN" altLang="en-US" dirty="0" smtClean="0"/>
              <a:t>项目</a:t>
            </a:r>
            <a:r>
              <a:rPr lang="en-US" altLang="zh-CN" dirty="0" err="1" smtClean="0"/>
              <a:t>ELTest</a:t>
            </a:r>
            <a:endParaRPr lang="en-US" altLang="zh-CN" dirty="0" smtClean="0"/>
          </a:p>
          <a:p>
            <a:pPr lvl="1"/>
            <a:r>
              <a:rPr lang="en-US" altLang="zh-CN" dirty="0" smtClean="0"/>
              <a:t>2.</a:t>
            </a:r>
            <a:r>
              <a:rPr lang="zh-CN" altLang="en-US" dirty="0" smtClean="0"/>
              <a:t>编写</a:t>
            </a:r>
            <a:r>
              <a:rPr lang="en-US" altLang="zh-CN" dirty="0" smtClean="0"/>
              <a:t>Java</a:t>
            </a:r>
            <a:r>
              <a:rPr lang="zh-CN" altLang="en-US" dirty="0" smtClean="0"/>
              <a:t>类</a:t>
            </a:r>
            <a:r>
              <a:rPr lang="en-US" altLang="zh-CN" dirty="0" smtClean="0"/>
              <a:t>HtmlFilter.java</a:t>
            </a:r>
            <a:endParaRPr lang="en-US" altLang="zh-CN" dirty="0" smtClean="0"/>
          </a:p>
          <a:p>
            <a:pPr lvl="1"/>
            <a:r>
              <a:rPr lang="en-US" altLang="zh-CN" dirty="0" smtClean="0"/>
              <a:t>3.</a:t>
            </a:r>
            <a:r>
              <a:rPr lang="zh-CN" altLang="en-US" dirty="0" smtClean="0"/>
              <a:t>编写</a:t>
            </a:r>
            <a:r>
              <a:rPr lang="en-US" altLang="zh-CN" dirty="0" smtClean="0"/>
              <a:t>TLD</a:t>
            </a:r>
            <a:r>
              <a:rPr lang="zh-CN" altLang="en-US" dirty="0" smtClean="0"/>
              <a:t>文件</a:t>
            </a:r>
            <a:r>
              <a:rPr lang="en-US" altLang="zh-CN" dirty="0" smtClean="0"/>
              <a:t>test.tld</a:t>
            </a:r>
            <a:endParaRPr lang="en-US" altLang="zh-CN" dirty="0" smtClean="0"/>
          </a:p>
          <a:p>
            <a:pPr lvl="1"/>
            <a:r>
              <a:rPr lang="en-US" altLang="zh-CN" dirty="0" smtClean="0"/>
              <a:t>4.</a:t>
            </a:r>
            <a:r>
              <a:rPr lang="zh-CN" altLang="en-US" dirty="0" smtClean="0"/>
              <a:t>新建</a:t>
            </a:r>
            <a:r>
              <a:rPr lang="en-US" altLang="zh-CN" dirty="0" smtClean="0"/>
              <a:t>index.jsp</a:t>
            </a:r>
            <a:r>
              <a:rPr lang="zh-CN" altLang="en-US" dirty="0" smtClean="0"/>
              <a:t>进行测试</a:t>
            </a:r>
            <a:endParaRPr lang="en-US" altLang="zh-CN" dirty="0" smtClean="0"/>
          </a:p>
          <a:p>
            <a:endParaRPr lang="en-US" altLang="zh-CN" sz="2400" i="1" dirty="0" smtClean="0">
              <a:ea typeface="新宋体"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zh-CN" altLang="en-US" dirty="0" smtClean="0"/>
              <a:t>示例：开发对</a:t>
            </a:r>
            <a:r>
              <a:rPr lang="en-US" altLang="zh-CN" dirty="0" smtClean="0"/>
              <a:t>html</a:t>
            </a:r>
            <a:r>
              <a:rPr lang="zh-CN" altLang="en-US" dirty="0" smtClean="0"/>
              <a:t>标签进行转义的</a:t>
            </a:r>
            <a:r>
              <a:rPr lang="en-US" altLang="zh-CN" dirty="0" smtClean="0"/>
              <a:t>el function</a:t>
            </a:r>
            <a:endParaRPr lang="en-US" altLang="zh-CN" dirty="0" smtClean="0"/>
          </a:p>
          <a:p>
            <a:r>
              <a:rPr lang="zh-CN" altLang="en-US" dirty="0" smtClean="0"/>
              <a:t>步骤：</a:t>
            </a:r>
            <a:endParaRPr lang="en-US" altLang="zh-CN" dirty="0" smtClean="0"/>
          </a:p>
          <a:p>
            <a:pPr lvl="1"/>
            <a:r>
              <a:rPr lang="en-US" altLang="zh-CN" dirty="0" smtClean="0"/>
              <a:t>1.</a:t>
            </a:r>
            <a:r>
              <a:rPr lang="zh-CN" altLang="en-US" dirty="0" smtClean="0"/>
              <a:t>新建</a:t>
            </a:r>
            <a:r>
              <a:rPr lang="en-US" altLang="zh-CN" dirty="0" smtClean="0"/>
              <a:t>web</a:t>
            </a:r>
            <a:r>
              <a:rPr lang="zh-CN" altLang="en-US" dirty="0" smtClean="0"/>
              <a:t>项目</a:t>
            </a:r>
            <a:r>
              <a:rPr lang="en-US" altLang="zh-CN" dirty="0" err="1" smtClean="0"/>
              <a:t>ELTest</a:t>
            </a:r>
            <a:endParaRPr lang="en-US" altLang="zh-CN" dirty="0" smtClean="0"/>
          </a:p>
          <a:p>
            <a:endParaRPr lang="en-US" altLang="zh-CN" sz="2400" i="1" dirty="0" smtClean="0">
              <a:ea typeface="新宋体" panose="02010609030101010101" pitchFamily="49" charset="-122"/>
            </a:endParaRPr>
          </a:p>
        </p:txBody>
      </p:sp>
      <p:pic>
        <p:nvPicPr>
          <p:cNvPr id="5123" name="Picture 3"/>
          <p:cNvPicPr>
            <a:picLocks noChangeAspect="1" noChangeArrowheads="1"/>
          </p:cNvPicPr>
          <p:nvPr/>
        </p:nvPicPr>
        <p:blipFill>
          <a:blip r:embed="rId1"/>
          <a:srcRect/>
          <a:stretch>
            <a:fillRect/>
          </a:stretch>
        </p:blipFill>
        <p:spPr bwMode="auto">
          <a:xfrm>
            <a:off x="1981199" y="2895600"/>
            <a:ext cx="5304165" cy="3352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zh-CN" altLang="en-US" dirty="0" smtClean="0"/>
              <a:t>示例：开发对</a:t>
            </a:r>
            <a:r>
              <a:rPr lang="en-US" altLang="zh-CN" dirty="0" smtClean="0"/>
              <a:t>html</a:t>
            </a:r>
            <a:r>
              <a:rPr lang="zh-CN" altLang="en-US" dirty="0" smtClean="0"/>
              <a:t>标签进行转义的</a:t>
            </a:r>
            <a:r>
              <a:rPr lang="en-US" altLang="zh-CN" dirty="0" smtClean="0"/>
              <a:t>el function</a:t>
            </a:r>
            <a:endParaRPr lang="en-US" altLang="zh-CN" dirty="0" smtClean="0"/>
          </a:p>
          <a:p>
            <a:r>
              <a:rPr lang="zh-CN" altLang="en-US" dirty="0" smtClean="0"/>
              <a:t>步骤：</a:t>
            </a:r>
            <a:endParaRPr lang="en-US" altLang="zh-CN" dirty="0" smtClean="0"/>
          </a:p>
          <a:p>
            <a:pPr lvl="1"/>
            <a:r>
              <a:rPr lang="en-US" altLang="zh-CN" dirty="0" smtClean="0"/>
              <a:t>2.</a:t>
            </a:r>
            <a:r>
              <a:rPr lang="zh-CN" altLang="en-US" dirty="0" smtClean="0"/>
              <a:t>编写</a:t>
            </a:r>
            <a:r>
              <a:rPr lang="en-US" altLang="zh-CN" dirty="0" smtClean="0"/>
              <a:t>Java</a:t>
            </a:r>
            <a:r>
              <a:rPr lang="zh-CN" altLang="en-US" dirty="0" smtClean="0"/>
              <a:t>类</a:t>
            </a:r>
            <a:r>
              <a:rPr lang="en-US" altLang="zh-CN" dirty="0" smtClean="0"/>
              <a:t>HtmlFilter.java</a:t>
            </a:r>
            <a:endParaRPr lang="en-US" altLang="zh-CN" dirty="0" smtClean="0"/>
          </a:p>
          <a:p>
            <a:endParaRPr lang="en-US" altLang="zh-CN" sz="2400" i="1" dirty="0" smtClean="0">
              <a:ea typeface="新宋体" panose="02010609030101010101" pitchFamily="49" charset="-122"/>
            </a:endParaRPr>
          </a:p>
        </p:txBody>
      </p:sp>
      <p:pic>
        <p:nvPicPr>
          <p:cNvPr id="6146" name="Picture 2"/>
          <p:cNvPicPr>
            <a:picLocks noChangeAspect="1" noChangeArrowheads="1"/>
          </p:cNvPicPr>
          <p:nvPr/>
        </p:nvPicPr>
        <p:blipFill>
          <a:blip r:embed="rId1"/>
          <a:srcRect/>
          <a:stretch>
            <a:fillRect/>
          </a:stretch>
        </p:blipFill>
        <p:spPr bwMode="auto">
          <a:xfrm>
            <a:off x="609600" y="381000"/>
            <a:ext cx="7934325" cy="5572125"/>
          </a:xfrm>
          <a:prstGeom prst="rect">
            <a:avLst/>
          </a:prstGeom>
          <a:noFill/>
          <a:ln w="9525">
            <a:noFill/>
            <a:miter lim="800000"/>
            <a:headEnd/>
            <a:tailEnd/>
          </a:ln>
          <a:effectLst/>
        </p:spPr>
      </p:pic>
      <p:pic>
        <p:nvPicPr>
          <p:cNvPr id="6147" name="Picture 3"/>
          <p:cNvPicPr>
            <a:picLocks noChangeAspect="1" noChangeArrowheads="1"/>
          </p:cNvPicPr>
          <p:nvPr/>
        </p:nvPicPr>
        <p:blipFill>
          <a:blip r:embed="rId2"/>
          <a:srcRect/>
          <a:stretch>
            <a:fillRect/>
          </a:stretch>
        </p:blipFill>
        <p:spPr bwMode="auto">
          <a:xfrm>
            <a:off x="31532" y="533400"/>
            <a:ext cx="9073196" cy="52578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3"/>
          <a:srcRect/>
          <a:stretch>
            <a:fillRect/>
          </a:stretch>
        </p:blipFill>
        <p:spPr bwMode="auto">
          <a:xfrm>
            <a:off x="91966" y="2667000"/>
            <a:ext cx="8915400" cy="188595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6146"/>
                                        </p:tgtEl>
                                      </p:cBhvr>
                                    </p:animEffect>
                                    <p:set>
                                      <p:cBhvr>
                                        <p:cTn id="7" dur="1" fill="hold">
                                          <p:stCondLst>
                                            <p:cond delay="499"/>
                                          </p:stCondLst>
                                        </p:cTn>
                                        <p:tgtEl>
                                          <p:spTgt spid="614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Effect transition="in" filter="blinds(horizontal)">
                                      <p:cBhvr>
                                        <p:cTn id="12" dur="500"/>
                                        <p:tgtEl>
                                          <p:spTgt spid="614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nodeType="clickEffect">
                                  <p:stCondLst>
                                    <p:cond delay="0"/>
                                  </p:stCondLst>
                                  <p:childTnLst>
                                    <p:animEffect transition="out" filter="box(in)">
                                      <p:cBhvr>
                                        <p:cTn id="16" dur="500"/>
                                        <p:tgtEl>
                                          <p:spTgt spid="6147"/>
                                        </p:tgtEl>
                                      </p:cBhvr>
                                    </p:animEffect>
                                    <p:set>
                                      <p:cBhvr>
                                        <p:cTn id="17" dur="1" fill="hold">
                                          <p:stCondLst>
                                            <p:cond delay="499"/>
                                          </p:stCondLst>
                                        </p:cTn>
                                        <p:tgtEl>
                                          <p:spTgt spid="614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6148"/>
                                        </p:tgtEl>
                                        <p:attrNameLst>
                                          <p:attrName>style.visibility</p:attrName>
                                        </p:attrNameLst>
                                      </p:cBhvr>
                                      <p:to>
                                        <p:strVal val="visible"/>
                                      </p:to>
                                    </p:set>
                                    <p:animEffect transition="in" filter="box(in)">
                                      <p:cBhvr>
                                        <p:cTn id="2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463550"/>
            <a:ext cx="8229600" cy="765175"/>
          </a:xfrm>
        </p:spPr>
        <p:txBody>
          <a:bodyPr>
            <a:spAutoFit/>
          </a:bodyPr>
          <a:lstStyle/>
          <a:p>
            <a:r>
              <a:rPr lang="en-US"/>
              <a:t>插件安装</a:t>
            </a:r>
            <a:endParaRPr lang="en-US"/>
          </a:p>
        </p:txBody>
      </p:sp>
      <p:sp>
        <p:nvSpPr>
          <p:cNvPr id="25603" name="Rectangle 3"/>
          <p:cNvSpPr>
            <a:spLocks noGrp="1" noChangeArrowheads="1"/>
          </p:cNvSpPr>
          <p:nvPr>
            <p:ph idx="1"/>
          </p:nvPr>
        </p:nvSpPr>
        <p:spPr/>
        <p:txBody>
          <a:bodyPr/>
          <a:lstStyle/>
          <a:p>
            <a:r>
              <a:rPr lang="en-US"/>
              <a:t>访问密码 8e36 </a:t>
            </a:r>
            <a:endParaRPr lang="ru-RU" altLang="en-US"/>
          </a:p>
        </p:txBody>
      </p:sp>
      <p:pic>
        <p:nvPicPr>
          <p:cNvPr id="25604" name="Picture 4" descr="aba9de262a6a0b07c973414b6f7f3e68"/>
          <p:cNvPicPr>
            <a:picLocks noChangeAspect="1" noChangeArrowheads="1"/>
          </p:cNvPicPr>
          <p:nvPr/>
        </p:nvPicPr>
        <p:blipFill>
          <a:blip r:embed="rId1"/>
          <a:srcRect/>
          <a:stretch>
            <a:fillRect/>
          </a:stretch>
        </p:blipFill>
        <p:spPr bwMode="auto">
          <a:xfrm>
            <a:off x="2133600" y="2133600"/>
            <a:ext cx="4267200" cy="4267200"/>
          </a:xfrm>
          <a:prstGeom prst="rect">
            <a:avLst/>
          </a:prstGeom>
          <a:noFill/>
          <a:ln w="9525">
            <a:noFill/>
            <a:miter lim="800000"/>
            <a:headEnd/>
            <a:tailEnd/>
          </a:ln>
        </p:spPr>
      </p:pic>
    </p:spTree>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zh-CN" altLang="en-US" dirty="0" smtClean="0"/>
              <a:t>示例：开发对</a:t>
            </a:r>
            <a:r>
              <a:rPr lang="en-US" altLang="zh-CN" dirty="0" smtClean="0"/>
              <a:t>html</a:t>
            </a:r>
            <a:r>
              <a:rPr lang="zh-CN" altLang="en-US" dirty="0" smtClean="0"/>
              <a:t>标签进行转义的</a:t>
            </a:r>
            <a:r>
              <a:rPr lang="en-US" altLang="zh-CN" dirty="0" smtClean="0"/>
              <a:t>el function</a:t>
            </a:r>
            <a:endParaRPr lang="en-US" altLang="zh-CN" dirty="0" smtClean="0"/>
          </a:p>
          <a:p>
            <a:r>
              <a:rPr lang="zh-CN" altLang="en-US" dirty="0" smtClean="0"/>
              <a:t>步骤：</a:t>
            </a:r>
            <a:endParaRPr lang="en-US" altLang="zh-CN" dirty="0" smtClean="0"/>
          </a:p>
          <a:p>
            <a:pPr lvl="1"/>
            <a:r>
              <a:rPr lang="en-US" altLang="zh-CN" dirty="0" smtClean="0"/>
              <a:t>3.</a:t>
            </a:r>
            <a:r>
              <a:rPr lang="zh-CN" altLang="en-US" dirty="0" smtClean="0"/>
              <a:t>编写</a:t>
            </a:r>
            <a:r>
              <a:rPr lang="en-US" altLang="zh-CN" dirty="0" smtClean="0"/>
              <a:t>TLD</a:t>
            </a:r>
            <a:r>
              <a:rPr lang="zh-CN" altLang="en-US" dirty="0" smtClean="0"/>
              <a:t>文件</a:t>
            </a:r>
            <a:r>
              <a:rPr lang="en-US" altLang="zh-CN" dirty="0" smtClean="0"/>
              <a:t>test.tld</a:t>
            </a:r>
            <a:endParaRPr lang="en-US" altLang="zh-CN" dirty="0" smtClean="0"/>
          </a:p>
          <a:p>
            <a:endParaRPr lang="en-US" altLang="zh-CN" sz="2400" i="1" dirty="0" smtClean="0">
              <a:ea typeface="新宋体" panose="02010609030101010101" pitchFamily="49" charset="-122"/>
            </a:endParaRPr>
          </a:p>
        </p:txBody>
      </p:sp>
      <p:grpSp>
        <p:nvGrpSpPr>
          <p:cNvPr id="6" name="组合 5"/>
          <p:cNvGrpSpPr/>
          <p:nvPr/>
        </p:nvGrpSpPr>
        <p:grpSpPr>
          <a:xfrm>
            <a:off x="381000" y="457200"/>
            <a:ext cx="8448675" cy="6162675"/>
            <a:chOff x="381000" y="457200"/>
            <a:chExt cx="8448675" cy="6162675"/>
          </a:xfrm>
        </p:grpSpPr>
        <p:pic>
          <p:nvPicPr>
            <p:cNvPr id="7170" name="Picture 2"/>
            <p:cNvPicPr>
              <a:picLocks noChangeAspect="1" noChangeArrowheads="1"/>
            </p:cNvPicPr>
            <p:nvPr/>
          </p:nvPicPr>
          <p:blipFill>
            <a:blip r:embed="rId1"/>
            <a:srcRect/>
            <a:stretch>
              <a:fillRect/>
            </a:stretch>
          </p:blipFill>
          <p:spPr bwMode="auto">
            <a:xfrm>
              <a:off x="381000" y="457200"/>
              <a:ext cx="8448675" cy="5362575"/>
            </a:xfrm>
            <a:prstGeom prst="rect">
              <a:avLst/>
            </a:prstGeom>
            <a:noFill/>
            <a:ln w="9525">
              <a:noFill/>
              <a:miter lim="800000"/>
              <a:headEnd/>
              <a:tailEnd/>
            </a:ln>
            <a:effectLst/>
          </p:spPr>
        </p:pic>
        <p:pic>
          <p:nvPicPr>
            <p:cNvPr id="7171" name="Picture 3"/>
            <p:cNvPicPr>
              <a:picLocks noChangeAspect="1" noChangeArrowheads="1"/>
            </p:cNvPicPr>
            <p:nvPr/>
          </p:nvPicPr>
          <p:blipFill>
            <a:blip r:embed="rId2"/>
            <a:srcRect/>
            <a:stretch>
              <a:fillRect/>
            </a:stretch>
          </p:blipFill>
          <p:spPr bwMode="auto">
            <a:xfrm>
              <a:off x="381000" y="5791200"/>
              <a:ext cx="7981950" cy="828675"/>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zh-CN" altLang="en-US" dirty="0" smtClean="0"/>
              <a:t>示例：开发对</a:t>
            </a:r>
            <a:r>
              <a:rPr lang="en-US" altLang="zh-CN" dirty="0" smtClean="0"/>
              <a:t>html</a:t>
            </a:r>
            <a:r>
              <a:rPr lang="zh-CN" altLang="en-US" dirty="0" smtClean="0"/>
              <a:t>标签进行转义的</a:t>
            </a:r>
            <a:r>
              <a:rPr lang="en-US" altLang="zh-CN" dirty="0" smtClean="0"/>
              <a:t>el function</a:t>
            </a:r>
            <a:endParaRPr lang="en-US" altLang="zh-CN" dirty="0" smtClean="0"/>
          </a:p>
          <a:p>
            <a:r>
              <a:rPr lang="zh-CN" altLang="en-US" dirty="0" smtClean="0"/>
              <a:t>步骤：</a:t>
            </a:r>
            <a:endParaRPr lang="en-US" altLang="zh-CN" dirty="0" smtClean="0"/>
          </a:p>
          <a:p>
            <a:pPr lvl="1"/>
            <a:r>
              <a:rPr lang="en-US" altLang="zh-CN" dirty="0" smtClean="0"/>
              <a:t>4.</a:t>
            </a:r>
            <a:r>
              <a:rPr lang="zh-CN" altLang="en-US" dirty="0" smtClean="0"/>
              <a:t>新建</a:t>
            </a:r>
            <a:r>
              <a:rPr lang="en-US" altLang="zh-CN" dirty="0" smtClean="0"/>
              <a:t>index.jsp</a:t>
            </a:r>
            <a:r>
              <a:rPr lang="zh-CN" altLang="en-US" dirty="0" smtClean="0"/>
              <a:t>进行测试</a:t>
            </a:r>
            <a:endParaRPr lang="en-US" altLang="zh-CN" dirty="0" smtClean="0"/>
          </a:p>
          <a:p>
            <a:endParaRPr lang="en-US" altLang="zh-CN" sz="2400" i="1" dirty="0" smtClean="0">
              <a:ea typeface="新宋体" panose="02010609030101010101" pitchFamily="49" charset="-122"/>
            </a:endParaRPr>
          </a:p>
        </p:txBody>
      </p:sp>
      <p:pic>
        <p:nvPicPr>
          <p:cNvPr id="8194" name="Picture 2"/>
          <p:cNvPicPr>
            <a:picLocks noChangeAspect="1" noChangeArrowheads="1"/>
          </p:cNvPicPr>
          <p:nvPr/>
        </p:nvPicPr>
        <p:blipFill>
          <a:blip r:embed="rId1"/>
          <a:srcRect/>
          <a:stretch>
            <a:fillRect/>
          </a:stretch>
        </p:blipFill>
        <p:spPr bwMode="auto">
          <a:xfrm>
            <a:off x="66675" y="2743200"/>
            <a:ext cx="9001125" cy="3990975"/>
          </a:xfrm>
          <a:prstGeom prst="rect">
            <a:avLst/>
          </a:prstGeom>
          <a:noFill/>
          <a:ln w="9525">
            <a:noFill/>
            <a:miter lim="800000"/>
            <a:headEnd/>
            <a:tailEnd/>
          </a:ln>
          <a:effectLst/>
        </p:spPr>
      </p:pic>
      <p:pic>
        <p:nvPicPr>
          <p:cNvPr id="8195" name="Picture 3"/>
          <p:cNvPicPr>
            <a:picLocks noChangeAspect="1" noChangeArrowheads="1"/>
          </p:cNvPicPr>
          <p:nvPr/>
        </p:nvPicPr>
        <p:blipFill>
          <a:blip r:embed="rId2"/>
          <a:srcRect/>
          <a:stretch>
            <a:fillRect/>
          </a:stretch>
        </p:blipFill>
        <p:spPr bwMode="auto">
          <a:xfrm>
            <a:off x="990600" y="2971800"/>
            <a:ext cx="6840344" cy="2590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8194"/>
                                        </p:tgtEl>
                                      </p:cBhvr>
                                    </p:animEffect>
                                    <p:set>
                                      <p:cBhvr>
                                        <p:cTn id="7" dur="1" fill="hold">
                                          <p:stCondLst>
                                            <p:cond delay="499"/>
                                          </p:stCondLst>
                                        </p:cTn>
                                        <p:tgtEl>
                                          <p:spTgt spid="819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blinds(horizontal)">
                                      <p:cBhvr>
                                        <p:cTn id="12"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zh-CN" altLang="en-US" dirty="0" smtClean="0"/>
              <a:t>示例：自定义</a:t>
            </a:r>
            <a:r>
              <a:rPr lang="en-US" altLang="zh-CN" dirty="0" smtClean="0"/>
              <a:t>EL</a:t>
            </a:r>
            <a:r>
              <a:rPr lang="zh-CN" altLang="en-US" dirty="0" smtClean="0"/>
              <a:t>函数</a:t>
            </a:r>
            <a:r>
              <a:rPr lang="en-US" altLang="zh-CN" dirty="0" smtClean="0"/>
              <a:t>URL</a:t>
            </a:r>
            <a:endParaRPr lang="en-US" altLang="zh-CN" dirty="0" smtClean="0"/>
          </a:p>
          <a:p>
            <a:pPr marL="342900" lvl="1" indent="-342900">
              <a:buBlip>
                <a:blip r:embed="rId1"/>
              </a:buBlip>
            </a:pPr>
            <a:r>
              <a:rPr lang="zh-CN" altLang="en-US" sz="2000" b="1" dirty="0" smtClean="0">
                <a:solidFill>
                  <a:srgbClr val="FF0000"/>
                </a:solidFill>
                <a:ea typeface="新宋体" panose="02010609030101010101" pitchFamily="49" charset="-122"/>
              </a:rPr>
              <a:t>在前一个示例基础上进行修改</a:t>
            </a:r>
            <a:endParaRPr lang="en-US" altLang="zh-CN" dirty="0" smtClean="0"/>
          </a:p>
          <a:p>
            <a:r>
              <a:rPr lang="zh-CN" altLang="en-US" dirty="0" smtClean="0"/>
              <a:t>步骤：</a:t>
            </a:r>
            <a:endParaRPr lang="en-US" altLang="zh-CN" dirty="0" smtClean="0"/>
          </a:p>
          <a:p>
            <a:pPr lvl="1"/>
            <a:r>
              <a:rPr lang="zh-CN" altLang="en-US" sz="2000" dirty="0" smtClean="0">
                <a:ea typeface="新宋体" panose="02010609030101010101" pitchFamily="49" charset="-122"/>
              </a:rPr>
              <a:t>第一步：新建</a:t>
            </a:r>
            <a:r>
              <a:rPr lang="en-US" altLang="zh-CN" sz="2000" dirty="0" smtClean="0">
                <a:ea typeface="新宋体" panose="02010609030101010101" pitchFamily="49" charset="-122"/>
              </a:rPr>
              <a:t>Fn.java【</a:t>
            </a:r>
            <a:r>
              <a:rPr lang="zh-CN" altLang="en-US" sz="2000" dirty="0" smtClean="0">
                <a:ea typeface="新宋体" panose="02010609030101010101" pitchFamily="49" charset="-122"/>
              </a:rPr>
              <a:t>包</a:t>
            </a:r>
            <a:r>
              <a:rPr lang="en-US" altLang="zh-CN" sz="2000" dirty="0" err="1" smtClean="0">
                <a:ea typeface="新宋体" panose="02010609030101010101" pitchFamily="49" charset="-122"/>
              </a:rPr>
              <a:t>cn.edu.hziee.util</a:t>
            </a:r>
            <a:r>
              <a:rPr lang="en-US" altLang="zh-CN" sz="2000" dirty="0" smtClean="0">
                <a:ea typeface="新宋体" panose="02010609030101010101" pitchFamily="49" charset="-122"/>
              </a:rPr>
              <a:t>】</a:t>
            </a:r>
            <a:endParaRPr lang="en-US" altLang="zh-CN" sz="2000" dirty="0" smtClean="0">
              <a:ea typeface="新宋体" panose="02010609030101010101" pitchFamily="49" charset="-122"/>
            </a:endParaRPr>
          </a:p>
        </p:txBody>
      </p:sp>
      <p:pic>
        <p:nvPicPr>
          <p:cNvPr id="9218" name="Picture 2"/>
          <p:cNvPicPr>
            <a:picLocks noChangeAspect="1" noChangeArrowheads="1"/>
          </p:cNvPicPr>
          <p:nvPr/>
        </p:nvPicPr>
        <p:blipFill>
          <a:blip r:embed="rId2"/>
          <a:srcRect/>
          <a:stretch>
            <a:fillRect/>
          </a:stretch>
        </p:blipFill>
        <p:spPr bwMode="auto">
          <a:xfrm>
            <a:off x="1066800" y="3200400"/>
            <a:ext cx="6553200" cy="26572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zh-CN" altLang="en-US" dirty="0" smtClean="0"/>
              <a:t>步骤：</a:t>
            </a:r>
            <a:endParaRPr lang="en-US" altLang="zh-CN" dirty="0" smtClean="0"/>
          </a:p>
          <a:p>
            <a:pPr lvl="1"/>
            <a:r>
              <a:rPr lang="zh-CN" altLang="en-US" sz="2000" dirty="0" smtClean="0">
                <a:ea typeface="新宋体" panose="02010609030101010101" pitchFamily="49" charset="-122"/>
              </a:rPr>
              <a:t>第二步：修改</a:t>
            </a:r>
            <a:r>
              <a:rPr lang="en-US" altLang="zh-CN" sz="2000" dirty="0" smtClean="0">
                <a:ea typeface="新宋体" panose="02010609030101010101" pitchFamily="49" charset="-122"/>
              </a:rPr>
              <a:t>test.tld</a:t>
            </a:r>
            <a:r>
              <a:rPr lang="zh-CN" altLang="en-US" sz="2000" dirty="0" smtClean="0">
                <a:ea typeface="新宋体" panose="02010609030101010101" pitchFamily="49" charset="-122"/>
              </a:rPr>
              <a:t>文件，添加自定义函数</a:t>
            </a:r>
            <a:endParaRPr lang="en-US" altLang="zh-CN" sz="2000" dirty="0" smtClean="0">
              <a:ea typeface="新宋体" panose="02010609030101010101" pitchFamily="49" charset="-122"/>
            </a:endParaRPr>
          </a:p>
          <a:p>
            <a:pPr lvl="1"/>
            <a:endParaRPr lang="en-US" altLang="zh-CN" sz="2000" dirty="0" smtClean="0">
              <a:ea typeface="新宋体" panose="02010609030101010101" pitchFamily="49" charset="-122"/>
            </a:endParaRPr>
          </a:p>
        </p:txBody>
      </p:sp>
      <p:pic>
        <p:nvPicPr>
          <p:cNvPr id="10242" name="Picture 2"/>
          <p:cNvPicPr>
            <a:picLocks noChangeAspect="1" noChangeArrowheads="1"/>
          </p:cNvPicPr>
          <p:nvPr/>
        </p:nvPicPr>
        <p:blipFill>
          <a:blip r:embed="rId1"/>
          <a:srcRect/>
          <a:stretch>
            <a:fillRect/>
          </a:stretch>
        </p:blipFill>
        <p:spPr bwMode="auto">
          <a:xfrm>
            <a:off x="433388" y="695325"/>
            <a:ext cx="8277225" cy="546735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box(in)">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zh-CN" altLang="en-US" dirty="0" smtClean="0"/>
              <a:t>步骤：</a:t>
            </a:r>
            <a:endParaRPr lang="en-US" altLang="zh-CN" dirty="0" smtClean="0"/>
          </a:p>
          <a:p>
            <a:pPr lvl="1"/>
            <a:r>
              <a:rPr lang="zh-CN" altLang="en-US" sz="2000" dirty="0" smtClean="0">
                <a:ea typeface="新宋体" panose="02010609030101010101" pitchFamily="49" charset="-122"/>
              </a:rPr>
              <a:t>第三步：修改</a:t>
            </a:r>
            <a:r>
              <a:rPr lang="en-US" altLang="zh-CN" sz="2000" dirty="0" smtClean="0">
                <a:ea typeface="新宋体" panose="02010609030101010101" pitchFamily="49" charset="-122"/>
              </a:rPr>
              <a:t>index.jsp</a:t>
            </a:r>
            <a:r>
              <a:rPr lang="zh-CN" altLang="en-US" sz="2000" dirty="0" smtClean="0">
                <a:ea typeface="新宋体" panose="02010609030101010101" pitchFamily="49" charset="-122"/>
              </a:rPr>
              <a:t>文件进行测试</a:t>
            </a:r>
            <a:endParaRPr lang="en-US" altLang="zh-CN" sz="2000" dirty="0" smtClean="0">
              <a:ea typeface="新宋体" panose="02010609030101010101" pitchFamily="49" charset="-122"/>
            </a:endParaRPr>
          </a:p>
          <a:p>
            <a:pPr lvl="1"/>
            <a:endParaRPr lang="en-US" altLang="zh-CN" sz="2000" dirty="0" smtClean="0">
              <a:ea typeface="新宋体" panose="02010609030101010101" pitchFamily="49" charset="-122"/>
            </a:endParaRPr>
          </a:p>
        </p:txBody>
      </p:sp>
      <p:pic>
        <p:nvPicPr>
          <p:cNvPr id="11266" name="Picture 2"/>
          <p:cNvPicPr>
            <a:picLocks noChangeAspect="1" noChangeArrowheads="1"/>
          </p:cNvPicPr>
          <p:nvPr/>
        </p:nvPicPr>
        <p:blipFill>
          <a:blip r:embed="rId1"/>
          <a:srcRect/>
          <a:stretch>
            <a:fillRect/>
          </a:stretch>
        </p:blipFill>
        <p:spPr bwMode="auto">
          <a:xfrm>
            <a:off x="19377" y="2245270"/>
            <a:ext cx="9077325" cy="4533900"/>
          </a:xfrm>
          <a:prstGeom prst="rect">
            <a:avLst/>
          </a:prstGeom>
          <a:noFill/>
          <a:ln w="9525">
            <a:noFill/>
            <a:miter lim="800000"/>
            <a:headEnd/>
            <a:tailEnd/>
          </a:ln>
          <a:effectLst/>
        </p:spPr>
      </p:pic>
      <p:pic>
        <p:nvPicPr>
          <p:cNvPr id="11267" name="Picture 3"/>
          <p:cNvPicPr>
            <a:picLocks noChangeAspect="1" noChangeArrowheads="1"/>
          </p:cNvPicPr>
          <p:nvPr/>
        </p:nvPicPr>
        <p:blipFill>
          <a:blip r:embed="rId2"/>
          <a:srcRect/>
          <a:stretch>
            <a:fillRect/>
          </a:stretch>
        </p:blipFill>
        <p:spPr bwMode="auto">
          <a:xfrm>
            <a:off x="838200" y="2362199"/>
            <a:ext cx="7543800" cy="26773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nodeType="clickEffect">
                                  <p:stCondLst>
                                    <p:cond delay="0"/>
                                  </p:stCondLst>
                                  <p:childTnLst>
                                    <p:animEffect transition="out" filter="box(in)">
                                      <p:cBhvr>
                                        <p:cTn id="6" dur="500"/>
                                        <p:tgtEl>
                                          <p:spTgt spid="11266"/>
                                        </p:tgtEl>
                                      </p:cBhvr>
                                    </p:animEffect>
                                    <p:set>
                                      <p:cBhvr>
                                        <p:cTn id="7" dur="1" fill="hold">
                                          <p:stCondLst>
                                            <p:cond delay="499"/>
                                          </p:stCondLst>
                                        </p:cTn>
                                        <p:tgtEl>
                                          <p:spTgt spid="1126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267"/>
                                        </p:tgtEl>
                                        <p:attrNameLst>
                                          <p:attrName>style.visibility</p:attrName>
                                        </p:attrNameLst>
                                      </p:cBhvr>
                                      <p:to>
                                        <p:strVal val="visible"/>
                                      </p:to>
                                    </p:set>
                                    <p:animEffect transition="in" filter="blinds(horizontal)">
                                      <p:cBhvr>
                                        <p:cTn id="12"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zh-CN" altLang="en-US" sz="3200" i="1" dirty="0" smtClean="0">
                <a:ea typeface="新宋体" panose="02010609030101010101" pitchFamily="49" charset="-122"/>
              </a:rPr>
              <a:t>开发</a:t>
            </a:r>
            <a:r>
              <a:rPr lang="en-US" altLang="zh-CN" sz="3200" dirty="0" smtClean="0"/>
              <a:t>EL Function</a:t>
            </a:r>
            <a:r>
              <a:rPr lang="zh-CN" altLang="en-US" sz="3200" dirty="0" smtClean="0"/>
              <a:t>注意事项</a:t>
            </a:r>
            <a:endParaRPr lang="en-US" altLang="zh-CN" sz="3200" dirty="0" smtClean="0"/>
          </a:p>
          <a:p>
            <a:pPr>
              <a:lnSpc>
                <a:spcPct val="90000"/>
              </a:lnSpc>
            </a:pPr>
            <a:r>
              <a:rPr lang="zh-CN" altLang="en-US" sz="2400" dirty="0" smtClean="0"/>
              <a:t>编写完标签库描述文件后，需要将它放置到</a:t>
            </a:r>
            <a:r>
              <a:rPr lang="en-US" altLang="zh-CN" sz="2400" dirty="0" smtClean="0"/>
              <a:t>&lt;web</a:t>
            </a:r>
            <a:r>
              <a:rPr lang="zh-CN" altLang="en-US" sz="2400" dirty="0" smtClean="0"/>
              <a:t>应用</a:t>
            </a:r>
            <a:r>
              <a:rPr lang="en-US" altLang="zh-CN" sz="2400" dirty="0" smtClean="0"/>
              <a:t>&gt;\WEB-INF</a:t>
            </a:r>
            <a:r>
              <a:rPr lang="zh-CN" altLang="en-US" sz="2400" dirty="0" smtClean="0"/>
              <a:t>目录中或</a:t>
            </a:r>
            <a:r>
              <a:rPr lang="en-US" altLang="zh-CN" sz="2400" dirty="0" smtClean="0"/>
              <a:t>WEB-INF</a:t>
            </a:r>
            <a:r>
              <a:rPr lang="zh-CN" altLang="en-US" sz="2400" dirty="0" smtClean="0"/>
              <a:t>目录下的除了</a:t>
            </a:r>
            <a:r>
              <a:rPr lang="en-US" altLang="zh-CN" sz="2400" dirty="0" smtClean="0"/>
              <a:t>classes</a:t>
            </a:r>
            <a:r>
              <a:rPr lang="zh-CN" altLang="en-US" sz="2400" dirty="0" smtClean="0"/>
              <a:t>和</a:t>
            </a:r>
            <a:r>
              <a:rPr lang="en-US" altLang="zh-CN" sz="2400" dirty="0" smtClean="0"/>
              <a:t>lib</a:t>
            </a:r>
            <a:r>
              <a:rPr lang="zh-CN" altLang="en-US" sz="2400" dirty="0" smtClean="0"/>
              <a:t>目录之外的任意子目录中。 </a:t>
            </a:r>
            <a:endParaRPr lang="zh-CN" altLang="en-US" sz="2400" dirty="0" smtClean="0"/>
          </a:p>
          <a:p>
            <a:pPr>
              <a:lnSpc>
                <a:spcPct val="90000"/>
              </a:lnSpc>
            </a:pPr>
            <a:r>
              <a:rPr lang="en-US" altLang="zh-CN" sz="2400" dirty="0" smtClean="0"/>
              <a:t>TLD</a:t>
            </a:r>
            <a:r>
              <a:rPr lang="zh-CN" altLang="en-US" sz="2400" dirty="0" smtClean="0"/>
              <a:t>文件中的</a:t>
            </a:r>
            <a:r>
              <a:rPr lang="en-US" altLang="zh-CN" sz="2400" dirty="0" smtClean="0"/>
              <a:t>&lt;</a:t>
            </a:r>
            <a:r>
              <a:rPr lang="en-US" altLang="zh-CN" sz="2400" dirty="0" err="1" smtClean="0"/>
              <a:t>uri</a:t>
            </a:r>
            <a:r>
              <a:rPr lang="en-US" altLang="zh-CN" sz="2400" dirty="0" smtClean="0"/>
              <a:t>&gt; </a:t>
            </a:r>
            <a:r>
              <a:rPr lang="zh-CN" altLang="en-US" sz="2400" dirty="0" smtClean="0"/>
              <a:t>元素用指定该</a:t>
            </a:r>
            <a:r>
              <a:rPr lang="en-US" altLang="zh-CN" sz="2400" dirty="0" smtClean="0"/>
              <a:t>TLD</a:t>
            </a:r>
            <a:r>
              <a:rPr lang="zh-CN" altLang="en-US" sz="2400" dirty="0" smtClean="0"/>
              <a:t>文件的</a:t>
            </a:r>
            <a:r>
              <a:rPr lang="en-US" altLang="zh-CN" sz="2400" dirty="0" smtClean="0"/>
              <a:t>URI</a:t>
            </a:r>
            <a:r>
              <a:rPr lang="zh-CN" altLang="en-US" sz="2400" dirty="0" smtClean="0"/>
              <a:t>，在</a:t>
            </a:r>
            <a:r>
              <a:rPr lang="en-US" altLang="zh-CN" sz="2400" dirty="0" smtClean="0"/>
              <a:t>JSP</a:t>
            </a:r>
            <a:r>
              <a:rPr lang="zh-CN" altLang="en-US" sz="2400" dirty="0" smtClean="0"/>
              <a:t>文件中需要通过这个</a:t>
            </a:r>
            <a:r>
              <a:rPr lang="en-US" altLang="zh-CN" sz="2400" dirty="0" smtClean="0"/>
              <a:t>URI</a:t>
            </a:r>
            <a:r>
              <a:rPr lang="zh-CN" altLang="en-US" sz="2400" dirty="0" smtClean="0"/>
              <a:t>来引入该标签库描述文件。</a:t>
            </a:r>
            <a:endParaRPr lang="zh-CN" altLang="en-US" sz="2400" dirty="0" smtClean="0"/>
          </a:p>
          <a:p>
            <a:pPr>
              <a:lnSpc>
                <a:spcPct val="90000"/>
              </a:lnSpc>
            </a:pPr>
            <a:r>
              <a:rPr lang="en-US" altLang="zh-CN" sz="2400" dirty="0" smtClean="0"/>
              <a:t>&lt;function&gt;</a:t>
            </a:r>
            <a:r>
              <a:rPr lang="zh-CN" altLang="en-US" sz="2400" dirty="0" smtClean="0"/>
              <a:t>元素用于描述一个</a:t>
            </a:r>
            <a:r>
              <a:rPr lang="en-US" altLang="zh-CN" sz="2400" dirty="0" smtClean="0"/>
              <a:t>EL</a:t>
            </a:r>
            <a:r>
              <a:rPr lang="zh-CN" altLang="en-US" sz="2400" dirty="0" smtClean="0"/>
              <a:t>自定义函数，其中：</a:t>
            </a:r>
            <a:endParaRPr lang="zh-CN" altLang="en-US" sz="2400" dirty="0" smtClean="0"/>
          </a:p>
          <a:p>
            <a:pPr lvl="1">
              <a:lnSpc>
                <a:spcPct val="90000"/>
              </a:lnSpc>
            </a:pPr>
            <a:r>
              <a:rPr lang="en-US" altLang="zh-CN" sz="2000" dirty="0" smtClean="0"/>
              <a:t>&lt;name&gt;</a:t>
            </a:r>
            <a:r>
              <a:rPr lang="zh-CN" altLang="en-US" sz="2000" dirty="0" smtClean="0"/>
              <a:t>子元素用于指定</a:t>
            </a:r>
            <a:r>
              <a:rPr lang="en-US" altLang="zh-CN" sz="2000" dirty="0" smtClean="0"/>
              <a:t>EL</a:t>
            </a:r>
            <a:r>
              <a:rPr lang="zh-CN" altLang="en-US" sz="2000" dirty="0" smtClean="0"/>
              <a:t>自定义函数的名称。</a:t>
            </a:r>
            <a:endParaRPr lang="zh-CN" altLang="en-US" sz="2000" dirty="0" smtClean="0"/>
          </a:p>
          <a:p>
            <a:pPr lvl="1">
              <a:lnSpc>
                <a:spcPct val="90000"/>
              </a:lnSpc>
            </a:pPr>
            <a:r>
              <a:rPr lang="en-US" altLang="zh-CN" sz="2000" dirty="0" smtClean="0"/>
              <a:t>&lt;function-class&gt;</a:t>
            </a:r>
            <a:r>
              <a:rPr lang="zh-CN" altLang="en-US" sz="2000" dirty="0" smtClean="0"/>
              <a:t>子元素用于指定</a:t>
            </a:r>
            <a:r>
              <a:rPr lang="zh-CN" altLang="en-US" sz="2000" b="1" dirty="0" smtClean="0">
                <a:solidFill>
                  <a:srgbClr val="0000FF"/>
                </a:solidFill>
              </a:rPr>
              <a:t>完整的</a:t>
            </a:r>
            <a:r>
              <a:rPr lang="en-US" altLang="zh-CN" sz="2000" b="1" dirty="0" smtClean="0">
                <a:solidFill>
                  <a:srgbClr val="0000FF"/>
                </a:solidFill>
              </a:rPr>
              <a:t>Java</a:t>
            </a:r>
            <a:r>
              <a:rPr lang="zh-CN" altLang="en-US" sz="2000" b="1" dirty="0" smtClean="0">
                <a:solidFill>
                  <a:srgbClr val="0000FF"/>
                </a:solidFill>
              </a:rPr>
              <a:t>类名</a:t>
            </a:r>
            <a:r>
              <a:rPr lang="zh-CN" altLang="en-US" sz="2000" dirty="0" smtClean="0"/>
              <a:t>，</a:t>
            </a:r>
            <a:endParaRPr lang="zh-CN" altLang="en-US" sz="2000" dirty="0" smtClean="0"/>
          </a:p>
          <a:p>
            <a:pPr lvl="1">
              <a:lnSpc>
                <a:spcPct val="90000"/>
              </a:lnSpc>
            </a:pPr>
            <a:r>
              <a:rPr lang="en-US" altLang="zh-CN" sz="2000" dirty="0" smtClean="0"/>
              <a:t>&lt;function-signature&gt;</a:t>
            </a:r>
            <a:r>
              <a:rPr lang="zh-CN" altLang="en-US" sz="2000" dirty="0" smtClean="0"/>
              <a:t>子元素用于指定</a:t>
            </a:r>
            <a:r>
              <a:rPr lang="en-US" altLang="zh-CN" sz="2000" dirty="0" smtClean="0"/>
              <a:t>Java</a:t>
            </a:r>
            <a:r>
              <a:rPr lang="zh-CN" altLang="en-US" sz="2000" dirty="0" smtClean="0"/>
              <a:t>类中的静态方法的签名，方法签名必须指明方法的返回值类型及各个参数的类型，各个参数之间用逗号分隔。</a:t>
            </a:r>
            <a:endParaRPr lang="zh-CN" altLang="en-US" sz="1900" dirty="0" smtClean="0"/>
          </a:p>
          <a:p>
            <a:endParaRPr lang="en-US" altLang="zh-CN" sz="2400" i="1" dirty="0" smtClean="0">
              <a:ea typeface="新宋体"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en-US" altLang="zh-CN" sz="2400" i="1" dirty="0" smtClean="0">
                <a:ea typeface="新宋体" panose="02010609030101010101" pitchFamily="49" charset="-122"/>
              </a:rPr>
              <a:t>EL</a:t>
            </a:r>
            <a:r>
              <a:rPr lang="zh-CN" altLang="en-US" sz="2400" i="1" dirty="0" smtClean="0">
                <a:ea typeface="新宋体" panose="02010609030101010101" pitchFamily="49" charset="-122"/>
              </a:rPr>
              <a:t>注意事项</a:t>
            </a:r>
            <a:endParaRPr lang="en-US" altLang="zh-CN" sz="2400" i="1" dirty="0" smtClean="0">
              <a:ea typeface="新宋体" panose="02010609030101010101" pitchFamily="49" charset="-122"/>
            </a:endParaRPr>
          </a:p>
          <a:p>
            <a:r>
              <a:rPr lang="en-US" altLang="zh-CN" sz="2400" dirty="0" smtClean="0"/>
              <a:t>EL</a:t>
            </a:r>
            <a:r>
              <a:rPr lang="zh-CN" altLang="en-US" sz="2400" dirty="0" smtClean="0"/>
              <a:t>表达式是</a:t>
            </a:r>
            <a:r>
              <a:rPr lang="en-US" altLang="zh-CN" sz="2400" dirty="0" smtClean="0"/>
              <a:t>JSP 2.0</a:t>
            </a:r>
            <a:r>
              <a:rPr lang="zh-CN" altLang="en-US" sz="2400" dirty="0" smtClean="0"/>
              <a:t>规范中的一门技术 。因此，若想正确解析</a:t>
            </a:r>
            <a:r>
              <a:rPr lang="en-US" altLang="zh-CN" sz="2400" dirty="0" smtClean="0"/>
              <a:t>EL</a:t>
            </a:r>
            <a:r>
              <a:rPr lang="zh-CN" altLang="en-US" sz="2400" dirty="0" smtClean="0"/>
              <a:t>表达式，需使用支持</a:t>
            </a:r>
            <a:r>
              <a:rPr lang="en-US" altLang="zh-CN" sz="2400" dirty="0" smtClean="0"/>
              <a:t>Servlet2.4/JSP2.0</a:t>
            </a:r>
            <a:r>
              <a:rPr lang="zh-CN" altLang="en-US" sz="2400" dirty="0" smtClean="0"/>
              <a:t>技术的</a:t>
            </a:r>
            <a:r>
              <a:rPr lang="en-US" altLang="zh-CN" sz="2400" dirty="0" smtClean="0"/>
              <a:t>WEB</a:t>
            </a:r>
            <a:r>
              <a:rPr lang="zh-CN" altLang="en-US" sz="2400" dirty="0" smtClean="0"/>
              <a:t>服务器。</a:t>
            </a:r>
            <a:endParaRPr lang="zh-CN" altLang="en-US" sz="2400" dirty="0" smtClean="0"/>
          </a:p>
          <a:p>
            <a:r>
              <a:rPr lang="zh-CN" altLang="en-US" sz="2400" dirty="0" smtClean="0"/>
              <a:t>注意：有些</a:t>
            </a:r>
            <a:r>
              <a:rPr lang="en-US" altLang="zh-CN" sz="2400" dirty="0" smtClean="0"/>
              <a:t>Tomcat</a:t>
            </a:r>
            <a:r>
              <a:rPr lang="zh-CN" altLang="en-US" sz="2400" dirty="0" smtClean="0"/>
              <a:t>服务器如不能使用</a:t>
            </a:r>
            <a:r>
              <a:rPr lang="en-US" altLang="zh-CN" sz="2400" dirty="0" smtClean="0"/>
              <a:t>EL</a:t>
            </a:r>
            <a:r>
              <a:rPr lang="zh-CN" altLang="en-US" sz="2400" dirty="0" smtClean="0"/>
              <a:t>表达式</a:t>
            </a:r>
            <a:endParaRPr lang="zh-CN" altLang="en-US" sz="2400" dirty="0" smtClean="0"/>
          </a:p>
          <a:p>
            <a:pPr>
              <a:buFont typeface="Wingdings" panose="05000000000000000000" pitchFamily="2" charset="2"/>
              <a:buNone/>
            </a:pPr>
            <a:r>
              <a:rPr lang="zh-CN" altLang="en-US" sz="2400" dirty="0" smtClean="0"/>
              <a:t>	</a:t>
            </a:r>
            <a:r>
              <a:rPr lang="zh-CN" altLang="en-US" sz="2000" dirty="0" smtClean="0"/>
              <a:t>（</a:t>
            </a:r>
            <a:r>
              <a:rPr lang="en-US" altLang="zh-CN" sz="2000" dirty="0" smtClean="0"/>
              <a:t>1</a:t>
            </a:r>
            <a:r>
              <a:rPr lang="zh-CN" altLang="en-US" sz="2000" dirty="0" smtClean="0"/>
              <a:t>）升级成</a:t>
            </a:r>
            <a:r>
              <a:rPr lang="en-US" altLang="zh-CN" sz="2000" dirty="0" smtClean="0"/>
              <a:t>tomcat6</a:t>
            </a:r>
            <a:r>
              <a:rPr lang="zh-CN" altLang="en-US" sz="2000" dirty="0" smtClean="0"/>
              <a:t>或以上版本</a:t>
            </a:r>
            <a:endParaRPr lang="en-US" altLang="zh-CN" sz="2000" dirty="0" smtClean="0"/>
          </a:p>
          <a:p>
            <a:pPr>
              <a:buFont typeface="Wingdings" panose="05000000000000000000" pitchFamily="2" charset="2"/>
              <a:buNone/>
            </a:pPr>
            <a:r>
              <a:rPr lang="en-US" altLang="zh-CN" sz="2000" dirty="0" smtClean="0"/>
              <a:t>	</a:t>
            </a:r>
            <a:r>
              <a:rPr lang="zh-CN" altLang="en-US" sz="2000" dirty="0" smtClean="0"/>
              <a:t>（</a:t>
            </a:r>
            <a:r>
              <a:rPr lang="en-US" altLang="zh-CN" sz="2000" dirty="0" smtClean="0"/>
              <a:t>2</a:t>
            </a:r>
            <a:r>
              <a:rPr lang="zh-CN" altLang="en-US" sz="2000" dirty="0" smtClean="0"/>
              <a:t>）在</a:t>
            </a:r>
            <a:r>
              <a:rPr lang="en-US" altLang="zh-CN" sz="2000" dirty="0" smtClean="0"/>
              <a:t>JSP</a:t>
            </a:r>
            <a:r>
              <a:rPr lang="zh-CN" altLang="en-US" sz="2000" dirty="0" smtClean="0"/>
              <a:t>中加入</a:t>
            </a:r>
            <a:r>
              <a:rPr lang="en-US" altLang="zh-CN" sz="2000" dirty="0" smtClean="0"/>
              <a:t>&lt;%@ page </a:t>
            </a:r>
            <a:r>
              <a:rPr lang="en-US" altLang="zh-CN" sz="2000" dirty="0" err="1" smtClean="0"/>
              <a:t>isELIgnored</a:t>
            </a:r>
            <a:r>
              <a:rPr lang="en-US" altLang="zh-CN" sz="2000" dirty="0" smtClean="0"/>
              <a:t>="false" %&gt;</a:t>
            </a:r>
            <a:endParaRPr lang="en-US" altLang="zh-CN" sz="2000" dirty="0" smtClean="0"/>
          </a:p>
          <a:p>
            <a:endParaRPr lang="en-US" altLang="zh-CN" sz="2400" i="1" dirty="0" smtClean="0">
              <a:ea typeface="新宋体"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en-US" altLang="zh-CN" sz="2400" i="1" dirty="0" smtClean="0">
                <a:ea typeface="新宋体" panose="02010609030101010101" pitchFamily="49" charset="-122"/>
              </a:rPr>
              <a:t>EL</a:t>
            </a:r>
            <a:r>
              <a:rPr lang="zh-CN" altLang="en-US" sz="2400" i="1" dirty="0" smtClean="0">
                <a:ea typeface="新宋体" panose="02010609030101010101" pitchFamily="49" charset="-122"/>
              </a:rPr>
              <a:t>表达式保留关键字</a:t>
            </a:r>
            <a:endParaRPr lang="en-US" altLang="zh-CN" sz="2400" i="1" dirty="0" smtClean="0">
              <a:ea typeface="新宋体" panose="02010609030101010101" pitchFamily="49" charset="-122"/>
            </a:endParaRPr>
          </a:p>
          <a:p>
            <a:endParaRPr lang="en-US" altLang="zh-CN" sz="2400" i="1" dirty="0" smtClean="0">
              <a:ea typeface="新宋体" panose="02010609030101010101" pitchFamily="49" charset="-122"/>
            </a:endParaRPr>
          </a:p>
        </p:txBody>
      </p:sp>
      <p:graphicFrame>
        <p:nvGraphicFramePr>
          <p:cNvPr id="3074" name="Object 2"/>
          <p:cNvGraphicFramePr>
            <a:graphicFrameLocks noChangeAspect="1"/>
          </p:cNvGraphicFramePr>
          <p:nvPr/>
        </p:nvGraphicFramePr>
        <p:xfrm>
          <a:off x="755650" y="2060575"/>
          <a:ext cx="7632700" cy="1873250"/>
        </p:xfrm>
        <a:graphic>
          <a:graphicData uri="http://schemas.openxmlformats.org/presentationml/2006/ole">
            <mc:AlternateContent xmlns:mc="http://schemas.openxmlformats.org/markup-compatibility/2006">
              <mc:Choice xmlns:v="urn:schemas-microsoft-com:vml" Requires="v">
                <p:oleObj spid="_x0000_s2049" name="位图图像" r:id="rId1" imgW="6562725" imgH="1381125" progId="PBrush">
                  <p:embed/>
                </p:oleObj>
              </mc:Choice>
              <mc:Fallback>
                <p:oleObj name="位图图像" r:id="rId1" imgW="6562725" imgH="1381125" progId="PBrush">
                  <p:embed/>
                  <p:pic>
                    <p:nvPicPr>
                      <p:cNvPr id="0" name="图片 2048"/>
                      <p:cNvPicPr>
                        <a:picLocks noChangeAspect="1"/>
                      </p:cNvPicPr>
                      <p:nvPr/>
                    </p:nvPicPr>
                    <p:blipFill>
                      <a:blip r:embed="rId2"/>
                      <a:stretch>
                        <a:fillRect/>
                      </a:stretch>
                    </p:blipFill>
                    <p:spPr>
                      <a:xfrm>
                        <a:off x="755650" y="2060575"/>
                        <a:ext cx="7632700" cy="1873250"/>
                      </a:xfrm>
                      <a:prstGeom prst="rect">
                        <a:avLst/>
                      </a:prstGeom>
                      <a:noFill/>
                      <a:ln w="9525">
                        <a:noFill/>
                      </a:ln>
                    </p:spPr>
                  </p:pic>
                </p:oleObj>
              </mc:Fallback>
            </mc:AlternateContent>
          </a:graphicData>
        </a:graphic>
      </p:graphicFrame>
      <p:sp>
        <p:nvSpPr>
          <p:cNvPr id="5" name="矩形 4"/>
          <p:cNvSpPr/>
          <p:nvPr/>
        </p:nvSpPr>
        <p:spPr>
          <a:xfrm>
            <a:off x="533400" y="4419600"/>
            <a:ext cx="7848600" cy="830997"/>
          </a:xfrm>
          <a:prstGeom prst="rect">
            <a:avLst/>
          </a:prstGeom>
        </p:spPr>
        <p:txBody>
          <a:bodyPr wrap="square">
            <a:spAutoFit/>
          </a:bodyPr>
          <a:lstStyle/>
          <a:p>
            <a:pPr marL="342900" indent="-342900">
              <a:spcBef>
                <a:spcPct val="50000"/>
              </a:spcBef>
              <a:buFont typeface="Arial" panose="020B0604020202020204" pitchFamily="34" charset="0"/>
              <a:buChar char="•"/>
            </a:pPr>
            <a:r>
              <a:rPr lang="zh-CN" altLang="en-US" sz="2400" dirty="0" smtClean="0"/>
              <a:t>所谓保留字的意思是指变量在命名时，应该避开上述的名字，以免程序编译时发生错误</a:t>
            </a:r>
            <a:endParaRPr lang="zh-CN" altLang="en-US" sz="2400" dirty="0"/>
          </a:p>
        </p:txBody>
      </p:sp>
    </p:spTree>
  </p:cSld>
  <p:clrMapOvr>
    <a:masterClrMapping/>
  </p:clrMapOvr>
  <p:transition>
    <p:fade/>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en-US" altLang="zh-CN" sz="2400" i="1" dirty="0" smtClean="0">
                <a:ea typeface="新宋体" panose="02010609030101010101" pitchFamily="49" charset="-122"/>
              </a:rPr>
              <a:t>JSTL</a:t>
            </a:r>
            <a:r>
              <a:rPr lang="zh-CN" altLang="en-US" sz="2400" i="1" dirty="0" smtClean="0">
                <a:ea typeface="新宋体" panose="02010609030101010101" pitchFamily="49" charset="-122"/>
              </a:rPr>
              <a:t>中的常用</a:t>
            </a:r>
            <a:r>
              <a:rPr lang="en-US" altLang="zh-CN" sz="2400" i="1" dirty="0" smtClean="0">
                <a:ea typeface="新宋体" panose="02010609030101010101" pitchFamily="49" charset="-122"/>
              </a:rPr>
              <a:t>EL</a:t>
            </a:r>
            <a:r>
              <a:rPr lang="zh-CN" altLang="en-US" sz="2400" i="1" dirty="0" smtClean="0">
                <a:ea typeface="新宋体" panose="02010609030101010101" pitchFamily="49" charset="-122"/>
              </a:rPr>
              <a:t>函数</a:t>
            </a:r>
            <a:endParaRPr lang="en-US" altLang="zh-CN" sz="2400" i="1" dirty="0" smtClean="0">
              <a:ea typeface="新宋体" panose="02010609030101010101" pitchFamily="49" charset="-122"/>
            </a:endParaRPr>
          </a:p>
          <a:p>
            <a:r>
              <a:rPr lang="zh-CN" altLang="en-US" sz="2400" dirty="0" smtClean="0"/>
              <a:t>由于在</a:t>
            </a:r>
            <a:r>
              <a:rPr lang="en-US" altLang="zh-CN" sz="2400" dirty="0" smtClean="0"/>
              <a:t>JSP</a:t>
            </a:r>
            <a:r>
              <a:rPr lang="zh-CN" altLang="en-US" sz="2400" dirty="0" smtClean="0"/>
              <a:t>页面中显示数据时，经常需要对显示的字符串进行处理，</a:t>
            </a:r>
            <a:r>
              <a:rPr lang="en-US" altLang="zh-CN" sz="2400" dirty="0" smtClean="0"/>
              <a:t>SUN</a:t>
            </a:r>
            <a:r>
              <a:rPr lang="zh-CN" altLang="en-US" sz="2400" dirty="0" smtClean="0"/>
              <a:t>公司针对于一些常见处理定义了一套</a:t>
            </a:r>
            <a:r>
              <a:rPr lang="en-US" altLang="zh-CN" sz="2400" dirty="0" smtClean="0"/>
              <a:t>EL</a:t>
            </a:r>
            <a:r>
              <a:rPr lang="zh-CN" altLang="en-US" sz="2400" dirty="0" smtClean="0"/>
              <a:t>函数库供开发者使用。</a:t>
            </a:r>
            <a:endParaRPr lang="zh-CN" altLang="en-US" sz="2400" dirty="0" smtClean="0"/>
          </a:p>
          <a:p>
            <a:r>
              <a:rPr lang="zh-CN" altLang="en-US" sz="2400" dirty="0" smtClean="0"/>
              <a:t>这些</a:t>
            </a:r>
            <a:r>
              <a:rPr lang="en-US" altLang="zh-CN" sz="2400" dirty="0" smtClean="0"/>
              <a:t>EL</a:t>
            </a:r>
            <a:r>
              <a:rPr lang="zh-CN" altLang="en-US" sz="2400" dirty="0" smtClean="0"/>
              <a:t>函数在</a:t>
            </a:r>
            <a:r>
              <a:rPr lang="en-US" altLang="zh-CN" sz="2400" dirty="0" smtClean="0"/>
              <a:t>JSTL</a:t>
            </a:r>
            <a:r>
              <a:rPr lang="zh-CN" altLang="en-US" sz="2400" dirty="0" smtClean="0"/>
              <a:t>开发包中进行描述，因此在</a:t>
            </a:r>
            <a:r>
              <a:rPr lang="en-US" altLang="zh-CN" sz="2400" dirty="0" smtClean="0"/>
              <a:t>JSP</a:t>
            </a:r>
            <a:r>
              <a:rPr lang="zh-CN" altLang="en-US" sz="2400" dirty="0" smtClean="0"/>
              <a:t>页面中使用</a:t>
            </a:r>
            <a:r>
              <a:rPr lang="en-US" altLang="zh-CN" sz="2400" dirty="0" smtClean="0"/>
              <a:t>SUN</a:t>
            </a:r>
            <a:r>
              <a:rPr lang="zh-CN" altLang="en-US" sz="2400" dirty="0" smtClean="0"/>
              <a:t>公司的</a:t>
            </a:r>
            <a:r>
              <a:rPr lang="en-US" altLang="zh-CN" sz="2400" dirty="0" smtClean="0"/>
              <a:t>EL</a:t>
            </a:r>
            <a:r>
              <a:rPr lang="zh-CN" altLang="en-US" sz="2400" dirty="0" smtClean="0"/>
              <a:t>函数库，需要导入</a:t>
            </a:r>
            <a:r>
              <a:rPr lang="en-US" altLang="zh-CN" sz="2400" dirty="0" smtClean="0"/>
              <a:t>JSTL</a:t>
            </a:r>
            <a:r>
              <a:rPr lang="zh-CN" altLang="en-US" sz="2400" dirty="0" smtClean="0"/>
              <a:t>开发包，并在页面中导入</a:t>
            </a:r>
            <a:r>
              <a:rPr lang="en-US" altLang="zh-CN" sz="2400" dirty="0" smtClean="0"/>
              <a:t>EL</a:t>
            </a:r>
            <a:r>
              <a:rPr lang="zh-CN" altLang="en-US" sz="2400" dirty="0" smtClean="0"/>
              <a:t>函数库，如下所示：</a:t>
            </a:r>
            <a:endParaRPr lang="zh-CN" altLang="en-US" sz="2400" dirty="0" smtClean="0"/>
          </a:p>
          <a:p>
            <a:pPr lvl="1"/>
            <a:r>
              <a:rPr lang="zh-CN" altLang="en-US" sz="2000" dirty="0" smtClean="0"/>
              <a:t>在页面中使用</a:t>
            </a:r>
            <a:r>
              <a:rPr lang="en-US" altLang="zh-CN" sz="2000" dirty="0" smtClean="0"/>
              <a:t>JSTL</a:t>
            </a:r>
            <a:r>
              <a:rPr lang="zh-CN" altLang="en-US" sz="2000" dirty="0" smtClean="0"/>
              <a:t>定义的</a:t>
            </a:r>
            <a:r>
              <a:rPr lang="en-US" altLang="zh-CN" sz="2000" dirty="0" smtClean="0"/>
              <a:t>EL</a:t>
            </a:r>
            <a:r>
              <a:rPr lang="zh-CN" altLang="en-US" sz="2000" dirty="0" smtClean="0"/>
              <a:t>函数：</a:t>
            </a:r>
            <a:endParaRPr lang="zh-CN" altLang="en-US" sz="2000" dirty="0" smtClean="0"/>
          </a:p>
          <a:p>
            <a:pPr lvl="1">
              <a:buNone/>
            </a:pPr>
            <a:r>
              <a:rPr lang="en-US" altLang="zh-CN" sz="1600" b="1" dirty="0" smtClean="0"/>
              <a:t>&lt;%@</a:t>
            </a:r>
            <a:r>
              <a:rPr lang="en-US" altLang="zh-CN" sz="1600" b="1" dirty="0" err="1" smtClean="0"/>
              <a:t>taglib</a:t>
            </a:r>
            <a:r>
              <a:rPr lang="en-US" altLang="zh-CN" sz="1600" b="1" dirty="0" smtClean="0"/>
              <a:t> </a:t>
            </a:r>
            <a:r>
              <a:rPr lang="en-US" altLang="zh-CN" sz="1600" b="1" dirty="0" err="1" smtClean="0"/>
              <a:t>uri</a:t>
            </a:r>
            <a:r>
              <a:rPr lang="en-US" altLang="zh-CN" sz="1600" b="1" dirty="0" smtClean="0"/>
              <a:t>="http://java.sun.com/jsp/jstl/functions" prefix="fn"%&gt;</a:t>
            </a:r>
            <a:endParaRPr lang="en-US" altLang="zh-CN" sz="1600" b="1" dirty="0" smtClean="0"/>
          </a:p>
          <a:p>
            <a:endParaRPr lang="en-US" altLang="zh-CN" sz="2400" i="1" dirty="0" smtClean="0">
              <a:ea typeface="新宋体"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en-US" altLang="zh-CN" sz="2400" i="1" dirty="0" err="1" smtClean="0"/>
              <a:t>fn:toLowerCase</a:t>
            </a:r>
            <a:endParaRPr lang="en-US" altLang="zh-CN" sz="2400" i="1" dirty="0" smtClean="0"/>
          </a:p>
          <a:p>
            <a:r>
              <a:rPr lang="en-US" altLang="zh-CN" dirty="0" err="1" smtClean="0"/>
              <a:t>fn:toLowerCase</a:t>
            </a:r>
            <a:r>
              <a:rPr lang="zh-CN" altLang="en-US" dirty="0" smtClean="0"/>
              <a:t>函数将一个字符串中包含的所有字符转换为小写形式，并返回转换后的字符串，它接收一个字符串类型的参数，例如</a:t>
            </a:r>
            <a:endParaRPr lang="zh-CN" altLang="en-US" sz="3300" dirty="0" smtClean="0"/>
          </a:p>
          <a:p>
            <a:pPr lvl="1"/>
            <a:r>
              <a:rPr lang="en-US" altLang="zh-CN" sz="2800" dirty="0" err="1" smtClean="0"/>
              <a:t>fn:toLowerCase</a:t>
            </a:r>
            <a:r>
              <a:rPr lang="en-US" altLang="zh-CN" sz="2800" dirty="0" smtClean="0"/>
              <a:t>(“Www.HZiee.edu.cn") </a:t>
            </a:r>
            <a:r>
              <a:rPr lang="zh-CN" altLang="en-US" sz="2800" dirty="0" smtClean="0"/>
              <a:t>的返回值为字符串“</a:t>
            </a:r>
            <a:r>
              <a:rPr lang="en-US" altLang="zh-CN" sz="2800" dirty="0" smtClean="0"/>
              <a:t>www.hziee.edu.cn”</a:t>
            </a:r>
            <a:endParaRPr lang="en-US" altLang="zh-CN" sz="2800" dirty="0" smtClean="0"/>
          </a:p>
          <a:p>
            <a:pPr lvl="1"/>
            <a:r>
              <a:rPr lang="en-US" altLang="zh-CN" sz="2800" dirty="0" err="1" smtClean="0"/>
              <a:t>fn:toLowerCase</a:t>
            </a:r>
            <a:r>
              <a:rPr lang="en-US" altLang="zh-CN" sz="2800" dirty="0" smtClean="0"/>
              <a:t>("")</a:t>
            </a:r>
            <a:r>
              <a:rPr lang="zh-CN" altLang="en-US" sz="2800" dirty="0" smtClean="0"/>
              <a:t>的返回值为空字符串</a:t>
            </a:r>
            <a:endParaRPr lang="zh-CN" altLang="en-US" sz="2800" dirty="0" smtClean="0"/>
          </a:p>
          <a:p>
            <a:endParaRPr lang="en-US" altLang="zh-CN" sz="2400" i="1" dirty="0" smtClean="0">
              <a:ea typeface="新宋体"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463550"/>
            <a:ext cx="8229600" cy="765175"/>
          </a:xfrm>
        </p:spPr>
        <p:txBody>
          <a:bodyPr>
            <a:spAutoFit/>
          </a:bodyPr>
          <a:lstStyle/>
          <a:p>
            <a:r>
              <a:rPr lang="en-US"/>
              <a:t>插件安装</a:t>
            </a:r>
            <a:endParaRPr lang="en-US"/>
          </a:p>
        </p:txBody>
      </p:sp>
      <p:sp>
        <p:nvSpPr>
          <p:cNvPr id="26627" name="Rectangle 3"/>
          <p:cNvSpPr>
            <a:spLocks noGrp="1" noChangeArrowheads="1"/>
          </p:cNvSpPr>
          <p:nvPr>
            <p:ph idx="1"/>
          </p:nvPr>
        </p:nvSpPr>
        <p:spPr/>
        <p:txBody>
          <a:bodyPr/>
          <a:lstStyle/>
          <a:p>
            <a:r>
              <a:rPr lang="en-US"/>
              <a:t> </a:t>
            </a:r>
            <a:endParaRPr lang="ru-RU" altLang="en-US"/>
          </a:p>
        </p:txBody>
      </p:sp>
      <p:pic>
        <p:nvPicPr>
          <p:cNvPr id="26628" name="Picture 4" descr="Cover"/>
          <p:cNvPicPr>
            <a:picLocks noChangeAspect="1" noChangeArrowheads="1"/>
          </p:cNvPicPr>
          <p:nvPr/>
        </p:nvPicPr>
        <p:blipFill>
          <a:blip r:embed="rId1"/>
          <a:srcRect/>
          <a:stretch>
            <a:fillRect/>
          </a:stretch>
        </p:blipFill>
        <p:spPr bwMode="auto">
          <a:xfrm>
            <a:off x="304800" y="2514600"/>
            <a:ext cx="8228013" cy="2874963"/>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en-US" altLang="zh-CN" sz="2400" i="1" dirty="0" err="1" smtClean="0"/>
              <a:t>fn:toUpperCase</a:t>
            </a:r>
            <a:endParaRPr lang="en-US" altLang="zh-CN" sz="2400" i="1" dirty="0" smtClean="0"/>
          </a:p>
          <a:p>
            <a:r>
              <a:rPr lang="en-US" altLang="zh-CN" dirty="0" err="1" smtClean="0"/>
              <a:t>fn:toUpperCase</a:t>
            </a:r>
            <a:r>
              <a:rPr lang="zh-CN" altLang="en-US" dirty="0" smtClean="0"/>
              <a:t>函数将一个字符串中包含的所有字符转换为大写形式，并返回转换后的字符串，它接收一个字符串类型的参数。例如：</a:t>
            </a:r>
            <a:endParaRPr lang="zh-CN" altLang="en-US" dirty="0" smtClean="0"/>
          </a:p>
          <a:p>
            <a:pPr lvl="1"/>
            <a:r>
              <a:rPr lang="en-US" altLang="zh-CN" sz="2800" dirty="0" err="1" smtClean="0"/>
              <a:t>fn:toUpperCase</a:t>
            </a:r>
            <a:r>
              <a:rPr lang="en-US" altLang="zh-CN" sz="2800" dirty="0" smtClean="0"/>
              <a:t> (“Www.HZiee.edu.cn") </a:t>
            </a:r>
            <a:r>
              <a:rPr lang="zh-CN" altLang="en-US" sz="2800" dirty="0" smtClean="0"/>
              <a:t>的返回值为字符串“</a:t>
            </a:r>
            <a:r>
              <a:rPr lang="en-US" altLang="zh-CN" sz="2800" dirty="0" smtClean="0"/>
              <a:t>WWW.HZIEE.EDU.CN”</a:t>
            </a:r>
            <a:endParaRPr lang="en-US" altLang="zh-CN" sz="2800" dirty="0" smtClean="0"/>
          </a:p>
          <a:p>
            <a:pPr lvl="1"/>
            <a:r>
              <a:rPr lang="en-US" altLang="zh-CN" sz="2800" dirty="0" err="1" smtClean="0"/>
              <a:t>fn:toUpperCase</a:t>
            </a:r>
            <a:r>
              <a:rPr lang="en-US" altLang="zh-CN" sz="2800" dirty="0" smtClean="0"/>
              <a:t>("")</a:t>
            </a:r>
            <a:r>
              <a:rPr lang="zh-CN" altLang="en-US" sz="2800" dirty="0" smtClean="0"/>
              <a:t>的返回值为空字符串</a:t>
            </a:r>
            <a:endParaRPr lang="zh-CN" altLang="en-US" sz="2800" dirty="0" smtClean="0"/>
          </a:p>
          <a:p>
            <a:endParaRPr lang="en-US" altLang="zh-CN" sz="2400" i="1" dirty="0" smtClean="0">
              <a:ea typeface="新宋体"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en-US" altLang="zh-CN" sz="2400" i="1" dirty="0" err="1" smtClean="0"/>
              <a:t>fn:trim</a:t>
            </a:r>
            <a:endParaRPr lang="en-US" altLang="zh-CN" sz="2400" i="1" dirty="0" smtClean="0"/>
          </a:p>
          <a:p>
            <a:r>
              <a:rPr lang="en-US" altLang="zh-CN" sz="2400" dirty="0" err="1" smtClean="0"/>
              <a:t>fn:trim</a:t>
            </a:r>
            <a:r>
              <a:rPr lang="zh-CN" altLang="en-US" sz="2400" dirty="0" smtClean="0"/>
              <a:t>函数删除一个字符串的首尾的空格，并返回删除空格后的结果字符串，它接收一个字符串类型的参数。需要注意的是，</a:t>
            </a:r>
            <a:r>
              <a:rPr lang="en-US" altLang="zh-CN" sz="2400" dirty="0" err="1" smtClean="0"/>
              <a:t>fn:trim</a:t>
            </a:r>
            <a:r>
              <a:rPr lang="zh-CN" altLang="en-US" sz="2400" dirty="0" smtClean="0"/>
              <a:t>函数不能删除字符串中间位置的空格。</a:t>
            </a:r>
            <a:endParaRPr lang="zh-CN" altLang="en-US" sz="2400" dirty="0" smtClean="0"/>
          </a:p>
          <a:p>
            <a:pPr lvl="1"/>
            <a:r>
              <a:rPr lang="zh-CN" altLang="en-US" dirty="0" smtClean="0"/>
              <a:t>例如</a:t>
            </a:r>
            <a:r>
              <a:rPr lang="zh-CN" altLang="de-DE" dirty="0" smtClean="0"/>
              <a:t>，</a:t>
            </a:r>
            <a:r>
              <a:rPr lang="de-DE" altLang="zh-CN" dirty="0" smtClean="0"/>
              <a:t>fn:trim("   www.hziee.edu.cn  ") </a:t>
            </a:r>
            <a:r>
              <a:rPr lang="zh-CN" altLang="en-US" dirty="0" smtClean="0"/>
              <a:t>的返回值为字符串</a:t>
            </a:r>
            <a:r>
              <a:rPr lang="zh-CN" altLang="de-DE" dirty="0" smtClean="0"/>
              <a:t>“</a:t>
            </a:r>
            <a:r>
              <a:rPr lang="de-DE" altLang="zh-CN" dirty="0" smtClean="0"/>
              <a:t>www.hziee.edu.cn”</a:t>
            </a:r>
            <a:r>
              <a:rPr lang="zh-CN" altLang="en-US" dirty="0" smtClean="0"/>
              <a:t>。</a:t>
            </a:r>
            <a:endParaRPr lang="zh-CN" altLang="en-US" dirty="0" smtClean="0"/>
          </a:p>
          <a:p>
            <a:endParaRPr lang="en-US" altLang="zh-CN" sz="2400" i="1" dirty="0" smtClean="0">
              <a:ea typeface="新宋体"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en-US" altLang="zh-CN" sz="2400" i="1" dirty="0" err="1" smtClean="0"/>
              <a:t>fn:length</a:t>
            </a:r>
            <a:endParaRPr lang="en-US" altLang="zh-CN" sz="2400" i="1" dirty="0" smtClean="0"/>
          </a:p>
          <a:p>
            <a:pPr>
              <a:lnSpc>
                <a:spcPct val="80000"/>
              </a:lnSpc>
            </a:pPr>
            <a:r>
              <a:rPr lang="en-US" altLang="zh-CN" sz="2400" dirty="0" err="1" smtClean="0"/>
              <a:t>fn:length</a:t>
            </a:r>
            <a:r>
              <a:rPr lang="zh-CN" altLang="en-US" sz="2400" dirty="0" smtClean="0"/>
              <a:t>函数返回一个集合或数组大小，或返回一个字符串中包含的字符的个数，返回值为</a:t>
            </a:r>
            <a:r>
              <a:rPr lang="en-US" altLang="zh-CN" sz="2400" dirty="0" err="1" smtClean="0"/>
              <a:t>int</a:t>
            </a:r>
            <a:r>
              <a:rPr lang="zh-CN" altLang="en-US" sz="2400" dirty="0" smtClean="0"/>
              <a:t>类型。</a:t>
            </a:r>
            <a:r>
              <a:rPr lang="en-US" altLang="zh-CN" sz="2400" dirty="0" err="1" smtClean="0"/>
              <a:t>fn:length</a:t>
            </a:r>
            <a:r>
              <a:rPr lang="zh-CN" altLang="en-US" sz="2400" dirty="0" smtClean="0"/>
              <a:t>函数接收一个参数，这个参数可以是</a:t>
            </a:r>
            <a:r>
              <a:rPr lang="en-US" altLang="zh-CN" sz="2400" dirty="0" smtClean="0"/>
              <a:t>&lt;c:forEach&gt;</a:t>
            </a:r>
            <a:r>
              <a:rPr lang="zh-CN" altLang="en-US" sz="2400" dirty="0" smtClean="0"/>
              <a:t>标签的</a:t>
            </a:r>
            <a:r>
              <a:rPr lang="en-US" altLang="zh-CN" sz="2400" dirty="0" smtClean="0"/>
              <a:t>items</a:t>
            </a:r>
            <a:r>
              <a:rPr lang="zh-CN" altLang="en-US" sz="2400" dirty="0" smtClean="0"/>
              <a:t>属性支持的任何类型，包括任意类型的数组、</a:t>
            </a:r>
            <a:r>
              <a:rPr lang="en-US" altLang="zh-CN" sz="2400" dirty="0" err="1" smtClean="0"/>
              <a:t>java.util.Collection</a:t>
            </a:r>
            <a:r>
              <a:rPr lang="zh-CN" altLang="en-US" sz="2400" dirty="0" smtClean="0"/>
              <a:t>、</a:t>
            </a:r>
            <a:r>
              <a:rPr lang="en-US" altLang="zh-CN" sz="2400" dirty="0" err="1" smtClean="0"/>
              <a:t>java.util.Iterator</a:t>
            </a:r>
            <a:r>
              <a:rPr lang="zh-CN" altLang="en-US" sz="2400" dirty="0" smtClean="0"/>
              <a:t>、</a:t>
            </a:r>
            <a:r>
              <a:rPr lang="en-US" altLang="zh-CN" sz="2400" dirty="0" err="1" smtClean="0"/>
              <a:t>java.util.Enumeration</a:t>
            </a:r>
            <a:r>
              <a:rPr lang="zh-CN" altLang="en-US" sz="2400" dirty="0" smtClean="0"/>
              <a:t>、</a:t>
            </a:r>
            <a:r>
              <a:rPr lang="en-US" altLang="zh-CN" sz="2400" dirty="0" err="1" smtClean="0"/>
              <a:t>java.util.Map</a:t>
            </a:r>
            <a:r>
              <a:rPr lang="zh-CN" altLang="en-US" sz="2400" dirty="0" smtClean="0"/>
              <a:t>等类的实例对象和字符串。</a:t>
            </a:r>
            <a:endParaRPr lang="zh-CN" altLang="en-US" sz="2400" dirty="0" smtClean="0"/>
          </a:p>
          <a:p>
            <a:pPr>
              <a:lnSpc>
                <a:spcPct val="80000"/>
              </a:lnSpc>
              <a:buFont typeface="Wingdings" panose="05000000000000000000" pitchFamily="2" charset="2"/>
              <a:buNone/>
            </a:pPr>
            <a:endParaRPr lang="zh-CN" altLang="en-US" sz="2400" dirty="0" smtClean="0"/>
          </a:p>
          <a:p>
            <a:pPr>
              <a:lnSpc>
                <a:spcPct val="80000"/>
              </a:lnSpc>
            </a:pPr>
            <a:r>
              <a:rPr lang="zh-CN" altLang="en-US" sz="2400" dirty="0" smtClean="0"/>
              <a:t>如果</a:t>
            </a:r>
            <a:r>
              <a:rPr lang="en-US" altLang="zh-CN" sz="2400" dirty="0" err="1" smtClean="0"/>
              <a:t>fn:length</a:t>
            </a:r>
            <a:r>
              <a:rPr lang="zh-CN" altLang="en-US" sz="2400" dirty="0" smtClean="0"/>
              <a:t>函数的参数为</a:t>
            </a:r>
            <a:r>
              <a:rPr lang="en-US" altLang="zh-CN" sz="2400" dirty="0" smtClean="0"/>
              <a:t>null</a:t>
            </a:r>
            <a:r>
              <a:rPr lang="zh-CN" altLang="en-US" sz="2400" dirty="0" smtClean="0"/>
              <a:t>或者是元素个数为</a:t>
            </a:r>
            <a:r>
              <a:rPr lang="en-US" altLang="zh-CN" sz="2400" dirty="0" smtClean="0"/>
              <a:t>0</a:t>
            </a:r>
            <a:r>
              <a:rPr lang="zh-CN" altLang="en-US" sz="2400" dirty="0" smtClean="0"/>
              <a:t>的集合或数组对象，则函数返回</a:t>
            </a:r>
            <a:r>
              <a:rPr lang="en-US" altLang="zh-CN" sz="2400" dirty="0" smtClean="0"/>
              <a:t>0</a:t>
            </a:r>
            <a:r>
              <a:rPr lang="zh-CN" altLang="en-US" sz="2400" dirty="0" smtClean="0"/>
              <a:t>；如果参数是空字符串，则函数返回</a:t>
            </a:r>
            <a:r>
              <a:rPr lang="en-US" altLang="zh-CN" sz="2400" dirty="0" smtClean="0"/>
              <a:t>0</a:t>
            </a:r>
            <a:r>
              <a:rPr lang="zh-CN" altLang="en-US" sz="2400" dirty="0" smtClean="0"/>
              <a:t>。 </a:t>
            </a:r>
            <a:endParaRPr lang="zh-CN" altLang="en-US" sz="2400" dirty="0" smtClean="0"/>
          </a:p>
          <a:p>
            <a:endParaRPr lang="en-US" altLang="zh-CN" sz="2400" i="1" dirty="0" smtClean="0">
              <a:ea typeface="新宋体"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en-US" altLang="zh-CN" sz="2400" i="1" dirty="0" err="1" smtClean="0"/>
              <a:t>fn:split</a:t>
            </a:r>
            <a:endParaRPr lang="en-US" altLang="zh-CN" sz="2400" i="1" dirty="0" smtClean="0"/>
          </a:p>
          <a:p>
            <a:pPr>
              <a:lnSpc>
                <a:spcPct val="80000"/>
              </a:lnSpc>
            </a:pPr>
            <a:r>
              <a:rPr lang="en-US" altLang="zh-CN" sz="2400" dirty="0" err="1" smtClean="0"/>
              <a:t>fn:split</a:t>
            </a:r>
            <a:r>
              <a:rPr lang="zh-CN" altLang="en-US" sz="2400" dirty="0" smtClean="0"/>
              <a:t>函数以指定字符串作为分隔符，将一个字符串分割成字符串数组并返回这个字符串数组。</a:t>
            </a:r>
            <a:endParaRPr lang="zh-CN" altLang="en-US" sz="2400" dirty="0" smtClean="0"/>
          </a:p>
          <a:p>
            <a:pPr>
              <a:lnSpc>
                <a:spcPct val="80000"/>
              </a:lnSpc>
            </a:pPr>
            <a:endParaRPr lang="zh-CN" altLang="en-US" sz="2400" dirty="0" smtClean="0"/>
          </a:p>
          <a:p>
            <a:pPr>
              <a:lnSpc>
                <a:spcPct val="80000"/>
              </a:lnSpc>
            </a:pPr>
            <a:r>
              <a:rPr lang="en-US" altLang="zh-CN" sz="2400" dirty="0" err="1" smtClean="0"/>
              <a:t>fn:split</a:t>
            </a:r>
            <a:r>
              <a:rPr lang="zh-CN" altLang="en-US" sz="2400" dirty="0" smtClean="0"/>
              <a:t>函数接收两个字符串类型的参数，第一个参数表示要分割的字符串，第二个参数表示作为分隔符的字符串。</a:t>
            </a:r>
            <a:endParaRPr lang="zh-CN" altLang="en-US" sz="2400" dirty="0" smtClean="0"/>
          </a:p>
          <a:p>
            <a:pPr>
              <a:lnSpc>
                <a:spcPct val="80000"/>
              </a:lnSpc>
            </a:pPr>
            <a:endParaRPr lang="zh-CN" altLang="en-US" sz="2400" dirty="0" smtClean="0"/>
          </a:p>
          <a:p>
            <a:pPr>
              <a:lnSpc>
                <a:spcPct val="80000"/>
              </a:lnSpc>
            </a:pPr>
            <a:r>
              <a:rPr lang="zh-CN" altLang="en-US" sz="2400" dirty="0" smtClean="0"/>
              <a:t>例如，</a:t>
            </a:r>
            <a:r>
              <a:rPr lang="en-US" altLang="zh-CN" sz="2400" dirty="0" err="1" smtClean="0"/>
              <a:t>fn:split</a:t>
            </a:r>
            <a:r>
              <a:rPr lang="en-US" altLang="zh-CN" sz="2400" dirty="0" smtClean="0"/>
              <a:t>("www.baidu.com", ".")[1]</a:t>
            </a:r>
            <a:r>
              <a:rPr lang="zh-CN" altLang="en-US" sz="2400" dirty="0" smtClean="0"/>
              <a:t>的返回值为字符串“</a:t>
            </a:r>
            <a:r>
              <a:rPr lang="en-US" altLang="zh-CN" sz="2400" dirty="0" err="1" smtClean="0"/>
              <a:t>baidu</a:t>
            </a:r>
            <a:r>
              <a:rPr lang="en-US" altLang="zh-CN" sz="2400" dirty="0" smtClean="0"/>
              <a:t>”</a:t>
            </a:r>
            <a:r>
              <a:rPr lang="zh-CN" altLang="en-US" sz="2400" dirty="0" smtClean="0"/>
              <a:t>。</a:t>
            </a:r>
            <a:endParaRPr lang="zh-CN" altLang="en-US" sz="2400" dirty="0" smtClean="0"/>
          </a:p>
          <a:p>
            <a:endParaRPr lang="en-US" altLang="zh-CN" sz="2400" i="1" dirty="0" smtClean="0">
              <a:ea typeface="新宋体"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en-US" altLang="zh-CN" sz="2400" i="1" dirty="0" err="1" smtClean="0"/>
              <a:t>fn:join</a:t>
            </a:r>
            <a:endParaRPr lang="en-US" altLang="zh-CN" sz="2400" i="1" dirty="0" smtClean="0"/>
          </a:p>
          <a:p>
            <a:pPr>
              <a:lnSpc>
                <a:spcPct val="90000"/>
              </a:lnSpc>
            </a:pPr>
            <a:r>
              <a:rPr lang="en-US" altLang="zh-CN" sz="2400" dirty="0" err="1" smtClean="0"/>
              <a:t>fn:join</a:t>
            </a:r>
            <a:r>
              <a:rPr lang="zh-CN" altLang="en-US" sz="2400" dirty="0" smtClean="0"/>
              <a:t>函数以一个字符串作为分隔符，将一个字符串数组中的所有元素合并为一个字符串并返回合并后的结果字符串。</a:t>
            </a:r>
            <a:r>
              <a:rPr lang="en-US" altLang="zh-CN" sz="2400" dirty="0" err="1" smtClean="0"/>
              <a:t>fn:join</a:t>
            </a:r>
            <a:r>
              <a:rPr lang="zh-CN" altLang="en-US" sz="2400" dirty="0" smtClean="0"/>
              <a:t>函数接收两个参数，第一个参数是要操作的字符串数组，第二个参数是作为分隔符的字符串。</a:t>
            </a:r>
            <a:endParaRPr lang="zh-CN" altLang="en-US" sz="2400" dirty="0" smtClean="0"/>
          </a:p>
          <a:p>
            <a:pPr>
              <a:lnSpc>
                <a:spcPct val="90000"/>
              </a:lnSpc>
            </a:pPr>
            <a:r>
              <a:rPr lang="zh-CN" altLang="en-US" sz="2400" dirty="0" smtClean="0"/>
              <a:t>如果</a:t>
            </a:r>
            <a:r>
              <a:rPr lang="en-US" altLang="zh-CN" sz="2400" dirty="0" err="1" smtClean="0"/>
              <a:t>fn:join</a:t>
            </a:r>
            <a:r>
              <a:rPr lang="zh-CN" altLang="en-US" sz="2400" dirty="0" smtClean="0"/>
              <a:t>函数的第二个参数是空字符串，则</a:t>
            </a:r>
            <a:r>
              <a:rPr lang="en-US" altLang="zh-CN" sz="2400" dirty="0" err="1" smtClean="0"/>
              <a:t>fn:join</a:t>
            </a:r>
            <a:r>
              <a:rPr lang="zh-CN" altLang="en-US" sz="2400" dirty="0" smtClean="0"/>
              <a:t>函数的返回值直接将元素连接起来。例如：</a:t>
            </a:r>
            <a:endParaRPr lang="zh-CN" altLang="en-US" sz="2400" dirty="0" smtClean="0"/>
          </a:p>
          <a:p>
            <a:pPr lvl="1">
              <a:lnSpc>
                <a:spcPct val="90000"/>
              </a:lnSpc>
            </a:pPr>
            <a:r>
              <a:rPr lang="zh-CN" altLang="en-US" sz="2000" dirty="0" smtClean="0"/>
              <a:t>假设</a:t>
            </a:r>
            <a:r>
              <a:rPr lang="en-US" altLang="zh-CN" sz="2000" dirty="0" err="1" smtClean="0"/>
              <a:t>stringArray</a:t>
            </a:r>
            <a:r>
              <a:rPr lang="zh-CN" altLang="en-US" sz="2000" dirty="0" smtClean="0"/>
              <a:t>是保存在</a:t>
            </a:r>
            <a:r>
              <a:rPr lang="en-US" altLang="zh-CN" sz="2000" dirty="0" smtClean="0"/>
              <a:t>Web</a:t>
            </a:r>
            <a:r>
              <a:rPr lang="zh-CN" altLang="en-US" sz="2000" dirty="0" smtClean="0"/>
              <a:t>域中的一个属性，它表示一个值为</a:t>
            </a:r>
            <a:r>
              <a:rPr lang="en-US" altLang="zh-CN" sz="2000" dirty="0" smtClean="0"/>
              <a:t>{"www", "</a:t>
            </a:r>
            <a:r>
              <a:rPr lang="en-US" altLang="zh-CN" sz="2000" dirty="0" err="1" smtClean="0"/>
              <a:t>baidu</a:t>
            </a:r>
            <a:r>
              <a:rPr lang="en-US" altLang="zh-CN" sz="2000" dirty="0" smtClean="0"/>
              <a:t>", "com"}</a:t>
            </a:r>
            <a:r>
              <a:rPr lang="zh-CN" altLang="en-US" sz="2000" dirty="0" smtClean="0"/>
              <a:t>的字符串数组，则</a:t>
            </a:r>
            <a:r>
              <a:rPr lang="en-US" altLang="zh-CN" sz="2000" dirty="0" err="1" smtClean="0"/>
              <a:t>fn:join</a:t>
            </a:r>
            <a:r>
              <a:rPr lang="en-US" altLang="zh-CN" sz="2000" dirty="0" smtClean="0"/>
              <a:t>(</a:t>
            </a:r>
            <a:r>
              <a:rPr lang="en-US" altLang="zh-CN" sz="2000" dirty="0" err="1" smtClean="0"/>
              <a:t>stringArray</a:t>
            </a:r>
            <a:r>
              <a:rPr lang="en-US" altLang="zh-CN" sz="2000" dirty="0" smtClean="0"/>
              <a:t>, ".")</a:t>
            </a:r>
            <a:r>
              <a:rPr lang="zh-CN" altLang="en-US" sz="2000" dirty="0" smtClean="0"/>
              <a:t>返回字符串</a:t>
            </a:r>
            <a:r>
              <a:rPr lang="en-US" altLang="zh-CN" sz="2000" dirty="0" smtClean="0"/>
              <a:t>"www.baidu.com"</a:t>
            </a:r>
            <a:endParaRPr lang="en-US" altLang="zh-CN" sz="2000" dirty="0" smtClean="0"/>
          </a:p>
          <a:p>
            <a:pPr lvl="1">
              <a:lnSpc>
                <a:spcPct val="90000"/>
              </a:lnSpc>
            </a:pPr>
            <a:r>
              <a:rPr lang="en-US" altLang="zh-CN" sz="2000" dirty="0" err="1" smtClean="0"/>
              <a:t>fn:join</a:t>
            </a:r>
            <a:r>
              <a:rPr lang="en-US" altLang="zh-CN" sz="2000" dirty="0" smtClean="0"/>
              <a:t>(</a:t>
            </a:r>
            <a:r>
              <a:rPr lang="en-US" altLang="zh-CN" sz="2000" dirty="0" err="1" smtClean="0"/>
              <a:t>fn:split</a:t>
            </a:r>
            <a:r>
              <a:rPr lang="en-US" altLang="zh-CN" sz="2000" dirty="0" smtClean="0"/>
              <a:t>("www.baidu.com", "."), ".") </a:t>
            </a:r>
            <a:r>
              <a:rPr lang="zh-CN" altLang="en-US" sz="2000" dirty="0" smtClean="0"/>
              <a:t>的返回值为字符串</a:t>
            </a:r>
            <a:r>
              <a:rPr lang="en-US" altLang="zh-CN" sz="2000" dirty="0" smtClean="0"/>
              <a:t>"www.baidu.com"</a:t>
            </a:r>
            <a:endParaRPr lang="en-US" altLang="zh-CN" sz="2000" dirty="0" smtClean="0"/>
          </a:p>
          <a:p>
            <a:endParaRPr lang="en-US" altLang="zh-CN" sz="2400" i="1" dirty="0" smtClean="0">
              <a:ea typeface="新宋体"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en-US" altLang="zh-CN" sz="2400" i="1" dirty="0" err="1" smtClean="0"/>
              <a:t>fn:indexOf</a:t>
            </a:r>
            <a:endParaRPr lang="en-US" altLang="zh-CN" sz="2400" i="1" dirty="0" smtClean="0"/>
          </a:p>
          <a:p>
            <a:r>
              <a:rPr lang="en-US" altLang="zh-CN" sz="2400" dirty="0" err="1" smtClean="0"/>
              <a:t>fn:indexOf</a:t>
            </a:r>
            <a:r>
              <a:rPr lang="zh-CN" altLang="en-US" sz="2400" dirty="0" smtClean="0"/>
              <a:t>函数返回指定字符串在一个字符串中第一次出现的索引值，返回值为</a:t>
            </a:r>
            <a:r>
              <a:rPr lang="en-US" altLang="zh-CN" sz="2400" dirty="0" err="1" smtClean="0"/>
              <a:t>int</a:t>
            </a:r>
            <a:r>
              <a:rPr lang="zh-CN" altLang="en-US" sz="2400" dirty="0" smtClean="0"/>
              <a:t>类型。</a:t>
            </a:r>
            <a:r>
              <a:rPr lang="en-US" altLang="zh-CN" sz="2400" dirty="0" err="1" smtClean="0"/>
              <a:t>fn:indexOf</a:t>
            </a:r>
            <a:r>
              <a:rPr lang="zh-CN" altLang="en-US" sz="2400" dirty="0" smtClean="0"/>
              <a:t>函数接收两个字符串类型的参数，如果第一个参数字符串中包含第二个参数字符串，那么，不管第二个参数字符串在第一个参数字符串中出现几次，</a:t>
            </a:r>
            <a:r>
              <a:rPr lang="en-US" altLang="zh-CN" sz="2400" dirty="0" err="1" smtClean="0"/>
              <a:t>fn:indexOf</a:t>
            </a:r>
            <a:r>
              <a:rPr lang="zh-CN" altLang="en-US" sz="2400" dirty="0" smtClean="0"/>
              <a:t>函数总是返回第一次出现的索引值；如果第一个参数中不包含第二个参数，则</a:t>
            </a:r>
            <a:r>
              <a:rPr lang="en-US" altLang="zh-CN" sz="2400" dirty="0" err="1" smtClean="0"/>
              <a:t>fn:indexOf</a:t>
            </a:r>
            <a:r>
              <a:rPr lang="zh-CN" altLang="en-US" sz="2400" dirty="0" smtClean="0"/>
              <a:t>函数返回</a:t>
            </a:r>
            <a:r>
              <a:rPr lang="en-US" altLang="zh-CN" sz="2400" dirty="0" smtClean="0"/>
              <a:t>-1</a:t>
            </a:r>
            <a:r>
              <a:rPr lang="zh-CN" altLang="en-US" sz="2400" dirty="0" smtClean="0"/>
              <a:t>。如果第二个参数为空字符串，则</a:t>
            </a:r>
            <a:r>
              <a:rPr lang="en-US" altLang="zh-CN" sz="2400" dirty="0" err="1" smtClean="0"/>
              <a:t>fn:indexOf</a:t>
            </a:r>
            <a:r>
              <a:rPr lang="zh-CN" altLang="en-US" sz="2400" dirty="0" smtClean="0"/>
              <a:t>函数总是返回</a:t>
            </a:r>
            <a:r>
              <a:rPr lang="en-US" altLang="zh-CN" sz="2400" dirty="0" smtClean="0"/>
              <a:t>0</a:t>
            </a:r>
            <a:r>
              <a:rPr lang="zh-CN" altLang="en-US" sz="2400" dirty="0" smtClean="0"/>
              <a:t>。例如：</a:t>
            </a:r>
            <a:endParaRPr lang="zh-CN" altLang="en-US" sz="2400" dirty="0" smtClean="0"/>
          </a:p>
          <a:p>
            <a:r>
              <a:rPr lang="en-US" altLang="zh-CN" sz="2400" dirty="0" err="1" smtClean="0"/>
              <a:t>fn:indexOf</a:t>
            </a:r>
            <a:r>
              <a:rPr lang="en-US" altLang="zh-CN" sz="2400" dirty="0" smtClean="0"/>
              <a:t>("</a:t>
            </a:r>
            <a:r>
              <a:rPr lang="en-US" altLang="zh-CN" sz="2400" dirty="0" err="1" smtClean="0"/>
              <a:t>www.baidu.com",“baidu</a:t>
            </a:r>
            <a:r>
              <a:rPr lang="en-US" altLang="zh-CN" sz="2400" dirty="0" smtClean="0"/>
              <a:t>") </a:t>
            </a:r>
            <a:r>
              <a:rPr lang="zh-CN" altLang="en-US" sz="2400" dirty="0" smtClean="0"/>
              <a:t>的返回值为</a:t>
            </a:r>
            <a:r>
              <a:rPr lang="en-US" altLang="zh-CN" sz="2400" dirty="0" smtClean="0"/>
              <a:t>4</a:t>
            </a:r>
            <a:endParaRPr lang="en-US" altLang="zh-CN" sz="2400" i="1" dirty="0" smtClean="0">
              <a:ea typeface="新宋体"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en-US" altLang="zh-CN" sz="2400" i="1" dirty="0" err="1" smtClean="0"/>
              <a:t>fn:contains</a:t>
            </a:r>
            <a:endParaRPr lang="en-US" altLang="zh-CN" sz="2400" i="1" dirty="0" smtClean="0"/>
          </a:p>
          <a:p>
            <a:pPr>
              <a:lnSpc>
                <a:spcPct val="80000"/>
              </a:lnSpc>
            </a:pPr>
            <a:r>
              <a:rPr lang="en-US" altLang="zh-CN" sz="2400" dirty="0" err="1" smtClean="0"/>
              <a:t>fn:contains</a:t>
            </a:r>
            <a:r>
              <a:rPr lang="zh-CN" altLang="en-US" sz="2400" dirty="0" smtClean="0"/>
              <a:t>函数检测一个字符串中是否包含指定的字符串，返回值为布尔类型。</a:t>
            </a:r>
            <a:r>
              <a:rPr lang="en-US" altLang="zh-CN" sz="2400" dirty="0" err="1" smtClean="0"/>
              <a:t>fn:contains</a:t>
            </a:r>
            <a:r>
              <a:rPr lang="zh-CN" altLang="en-US" sz="2400" dirty="0" smtClean="0"/>
              <a:t>函数在比较两个字符串是否相等时是大小写敏感的。</a:t>
            </a:r>
            <a:endParaRPr lang="zh-CN" altLang="en-US" sz="2400" dirty="0" smtClean="0"/>
          </a:p>
          <a:p>
            <a:pPr>
              <a:lnSpc>
                <a:spcPct val="80000"/>
              </a:lnSpc>
            </a:pPr>
            <a:r>
              <a:rPr lang="en-US" altLang="zh-CN" sz="2400" dirty="0" err="1" smtClean="0"/>
              <a:t>fn:contains</a:t>
            </a:r>
            <a:r>
              <a:rPr lang="zh-CN" altLang="en-US" sz="2400" dirty="0" smtClean="0"/>
              <a:t>函数接收两个字符串类型的参数，如果第一个参数字符串中包含第二个参数字符串，则</a:t>
            </a:r>
            <a:r>
              <a:rPr lang="en-US" altLang="zh-CN" sz="2400" dirty="0" err="1" smtClean="0"/>
              <a:t>fn:contains</a:t>
            </a:r>
            <a:r>
              <a:rPr lang="zh-CN" altLang="en-US" sz="2400" dirty="0" smtClean="0"/>
              <a:t>函数返回</a:t>
            </a:r>
            <a:r>
              <a:rPr lang="en-US" altLang="zh-CN" sz="2400" dirty="0" smtClean="0"/>
              <a:t>true</a:t>
            </a:r>
            <a:r>
              <a:rPr lang="zh-CN" altLang="en-US" sz="2400" dirty="0" smtClean="0"/>
              <a:t>，否则返回</a:t>
            </a:r>
            <a:r>
              <a:rPr lang="en-US" altLang="zh-CN" sz="2400" dirty="0" smtClean="0"/>
              <a:t>false</a:t>
            </a:r>
            <a:r>
              <a:rPr lang="zh-CN" altLang="en-US" sz="2400" dirty="0" smtClean="0"/>
              <a:t>。如果第二个参数的值为空字符串，则</a:t>
            </a:r>
            <a:r>
              <a:rPr lang="en-US" altLang="zh-CN" sz="2400" dirty="0" err="1" smtClean="0"/>
              <a:t>fn:contains</a:t>
            </a:r>
            <a:r>
              <a:rPr lang="zh-CN" altLang="en-US" sz="2400" dirty="0" smtClean="0"/>
              <a:t>函数总是返回</a:t>
            </a:r>
            <a:r>
              <a:rPr lang="en-US" altLang="zh-CN" sz="2400" dirty="0" smtClean="0"/>
              <a:t>true</a:t>
            </a:r>
            <a:r>
              <a:rPr lang="zh-CN" altLang="en-US" sz="2400" dirty="0" smtClean="0"/>
              <a:t>。实际上，</a:t>
            </a:r>
            <a:r>
              <a:rPr lang="en-US" altLang="zh-CN" sz="2400" dirty="0" err="1" smtClean="0"/>
              <a:t>fn:contains</a:t>
            </a:r>
            <a:r>
              <a:rPr lang="en-US" altLang="zh-CN" sz="2400" dirty="0" smtClean="0"/>
              <a:t>(string, substring)</a:t>
            </a:r>
            <a:r>
              <a:rPr lang="zh-CN" altLang="en-US" sz="2400" dirty="0" smtClean="0"/>
              <a:t>等价于</a:t>
            </a:r>
            <a:r>
              <a:rPr lang="en-US" altLang="zh-CN" sz="2400" dirty="0" err="1" smtClean="0"/>
              <a:t>fn:indexOf</a:t>
            </a:r>
            <a:r>
              <a:rPr lang="en-US" altLang="zh-CN" sz="2400" dirty="0" smtClean="0"/>
              <a:t>(string, substring) != -1</a:t>
            </a:r>
            <a:r>
              <a:rPr lang="zh-CN" altLang="en-US" sz="2400" dirty="0" smtClean="0"/>
              <a:t>。</a:t>
            </a:r>
            <a:endParaRPr lang="zh-CN" altLang="en-US" sz="2400" dirty="0" smtClean="0"/>
          </a:p>
          <a:p>
            <a:pPr>
              <a:lnSpc>
                <a:spcPct val="80000"/>
              </a:lnSpc>
            </a:pPr>
            <a:endParaRPr lang="zh-CN" altLang="en-US" sz="2400" dirty="0" smtClean="0"/>
          </a:p>
          <a:p>
            <a:pPr>
              <a:lnSpc>
                <a:spcPct val="80000"/>
              </a:lnSpc>
            </a:pPr>
            <a:r>
              <a:rPr lang="zh-CN" altLang="en-US" sz="2400" dirty="0" smtClean="0"/>
              <a:t>忽略大小的</a:t>
            </a:r>
            <a:r>
              <a:rPr lang="en-US" altLang="zh-CN" sz="2400" dirty="0" smtClean="0"/>
              <a:t>EL</a:t>
            </a:r>
            <a:r>
              <a:rPr lang="zh-CN" altLang="en-US" sz="2400" dirty="0" smtClean="0"/>
              <a:t>函数：</a:t>
            </a:r>
            <a:r>
              <a:rPr lang="en-US" altLang="zh-CN" sz="2700" dirty="0" err="1" smtClean="0"/>
              <a:t>fn:containsIgnoreCase</a:t>
            </a:r>
            <a:r>
              <a:rPr lang="en-US" altLang="zh-CN" sz="2700" dirty="0" smtClean="0"/>
              <a:t> </a:t>
            </a:r>
            <a:endParaRPr lang="en-US" altLang="zh-CN" sz="2700" dirty="0" smtClean="0"/>
          </a:p>
          <a:p>
            <a:endParaRPr lang="en-US" altLang="zh-CN" sz="2400" i="1" dirty="0" smtClean="0">
              <a:ea typeface="新宋体"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en-US" altLang="zh-CN" sz="2400" i="1" dirty="0" err="1" smtClean="0"/>
              <a:t>fn:startsWith</a:t>
            </a:r>
            <a:endParaRPr lang="en-US" altLang="zh-CN" sz="2400" i="1" dirty="0" smtClean="0"/>
          </a:p>
          <a:p>
            <a:pPr>
              <a:lnSpc>
                <a:spcPct val="80000"/>
              </a:lnSpc>
            </a:pPr>
            <a:r>
              <a:rPr lang="en-US" altLang="zh-CN" sz="2400" dirty="0" err="1" smtClean="0"/>
              <a:t>fn:startsWith</a:t>
            </a:r>
            <a:r>
              <a:rPr lang="zh-CN" altLang="en-US" sz="2400" dirty="0" smtClean="0"/>
              <a:t>函数用于检测一个字符串是否是以指定字符串开始的，返回值为布尔类型。</a:t>
            </a:r>
            <a:endParaRPr lang="zh-CN" altLang="en-US" sz="2400" dirty="0" smtClean="0"/>
          </a:p>
          <a:p>
            <a:pPr>
              <a:lnSpc>
                <a:spcPct val="80000"/>
              </a:lnSpc>
            </a:pPr>
            <a:endParaRPr lang="zh-CN" altLang="en-US" sz="2400" dirty="0" smtClean="0"/>
          </a:p>
          <a:p>
            <a:pPr>
              <a:lnSpc>
                <a:spcPct val="80000"/>
              </a:lnSpc>
            </a:pPr>
            <a:r>
              <a:rPr lang="en-US" altLang="zh-CN" sz="2400" dirty="0" err="1" smtClean="0"/>
              <a:t>fn:startsWith</a:t>
            </a:r>
            <a:r>
              <a:rPr lang="zh-CN" altLang="en-US" sz="2400" dirty="0" smtClean="0"/>
              <a:t>函数接收两个字符串类型的参数，如果第一个参数字符串以第二个参数字符串开始，则函数返回</a:t>
            </a:r>
            <a:r>
              <a:rPr lang="en-US" altLang="zh-CN" sz="2400" dirty="0" smtClean="0"/>
              <a:t>true</a:t>
            </a:r>
            <a:r>
              <a:rPr lang="zh-CN" altLang="en-US" sz="2400" dirty="0" smtClean="0"/>
              <a:t>，否则函数返回</a:t>
            </a:r>
            <a:r>
              <a:rPr lang="en-US" altLang="zh-CN" sz="2400" dirty="0" smtClean="0"/>
              <a:t>false</a:t>
            </a:r>
            <a:r>
              <a:rPr lang="zh-CN" altLang="en-US" sz="2400" dirty="0" smtClean="0"/>
              <a:t>。如果第二个参数为空字符串，则</a:t>
            </a:r>
            <a:r>
              <a:rPr lang="en-US" altLang="zh-CN" sz="2400" dirty="0" err="1" smtClean="0"/>
              <a:t>fn:startsWith</a:t>
            </a:r>
            <a:r>
              <a:rPr lang="zh-CN" altLang="en-US" sz="2400" dirty="0" smtClean="0"/>
              <a:t>函数总是返回</a:t>
            </a:r>
            <a:r>
              <a:rPr lang="en-US" altLang="zh-CN" sz="2400" dirty="0" smtClean="0"/>
              <a:t>true</a:t>
            </a:r>
            <a:r>
              <a:rPr lang="zh-CN" altLang="en-US" sz="2400" dirty="0" smtClean="0"/>
              <a:t>。例如：</a:t>
            </a:r>
            <a:endParaRPr lang="zh-CN" altLang="en-US" sz="2400" dirty="0" smtClean="0"/>
          </a:p>
          <a:p>
            <a:pPr>
              <a:lnSpc>
                <a:spcPct val="80000"/>
              </a:lnSpc>
              <a:buFont typeface="Wingdings" panose="05000000000000000000" pitchFamily="2" charset="2"/>
              <a:buNone/>
            </a:pPr>
            <a:endParaRPr lang="zh-CN" altLang="en-US" sz="2400" dirty="0" smtClean="0"/>
          </a:p>
          <a:p>
            <a:pPr>
              <a:lnSpc>
                <a:spcPct val="80000"/>
              </a:lnSpc>
            </a:pPr>
            <a:r>
              <a:rPr lang="en-US" altLang="zh-CN" sz="2400" dirty="0" err="1" smtClean="0"/>
              <a:t>fn:startsWith</a:t>
            </a:r>
            <a:r>
              <a:rPr lang="en-US" altLang="zh-CN" sz="2400" dirty="0" smtClean="0"/>
              <a:t>("</a:t>
            </a:r>
            <a:r>
              <a:rPr lang="en-US" altLang="zh-CN" sz="2400" dirty="0" err="1" smtClean="0"/>
              <a:t>www.baidu.com",“baidu</a:t>
            </a:r>
            <a:r>
              <a:rPr lang="en-US" altLang="zh-CN" sz="2400" dirty="0" smtClean="0"/>
              <a:t>")</a:t>
            </a:r>
            <a:r>
              <a:rPr lang="zh-CN" altLang="en-US" sz="2400" dirty="0" smtClean="0"/>
              <a:t>的返回值为</a:t>
            </a:r>
            <a:r>
              <a:rPr lang="en-US" altLang="zh-CN" sz="2400" dirty="0" smtClean="0"/>
              <a:t>false</a:t>
            </a:r>
            <a:endParaRPr lang="en-US" altLang="zh-CN" sz="2400" dirty="0" smtClean="0"/>
          </a:p>
          <a:p>
            <a:pPr>
              <a:lnSpc>
                <a:spcPct val="80000"/>
              </a:lnSpc>
            </a:pPr>
            <a:endParaRPr lang="en-US" altLang="zh-CN" sz="2400" dirty="0" smtClean="0"/>
          </a:p>
          <a:p>
            <a:pPr>
              <a:lnSpc>
                <a:spcPct val="80000"/>
              </a:lnSpc>
            </a:pPr>
            <a:r>
              <a:rPr lang="zh-CN" altLang="en-US" sz="2400" dirty="0" smtClean="0"/>
              <a:t>与之对应的</a:t>
            </a:r>
            <a:r>
              <a:rPr lang="en-US" altLang="zh-CN" sz="2400" dirty="0" smtClean="0"/>
              <a:t>EL</a:t>
            </a:r>
            <a:r>
              <a:rPr lang="zh-CN" altLang="en-US" sz="2400" dirty="0" smtClean="0"/>
              <a:t>函数：</a:t>
            </a:r>
            <a:r>
              <a:rPr lang="en-US" altLang="zh-CN" sz="2700" dirty="0" err="1" smtClean="0"/>
              <a:t>fn:endsWith</a:t>
            </a:r>
            <a:r>
              <a:rPr lang="en-US" altLang="zh-CN" sz="2700" dirty="0" smtClean="0"/>
              <a:t> </a:t>
            </a:r>
            <a:endParaRPr lang="en-US" altLang="zh-CN" sz="2700" dirty="0" smtClean="0"/>
          </a:p>
          <a:p>
            <a:endParaRPr lang="en-US" altLang="zh-CN" sz="2400" i="1" dirty="0" smtClean="0">
              <a:ea typeface="新宋体"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en-US" altLang="zh-CN" sz="2400" dirty="0" err="1" smtClean="0"/>
              <a:t>fn:replace</a:t>
            </a:r>
            <a:endParaRPr lang="en-US" altLang="zh-CN" sz="2400" dirty="0" smtClean="0"/>
          </a:p>
          <a:p>
            <a:pPr>
              <a:lnSpc>
                <a:spcPct val="80000"/>
              </a:lnSpc>
            </a:pPr>
            <a:r>
              <a:rPr lang="en-US" altLang="zh-CN" sz="2400" dirty="0" err="1" smtClean="0"/>
              <a:t>fn:replace</a:t>
            </a:r>
            <a:r>
              <a:rPr lang="zh-CN" altLang="en-US" sz="2400" dirty="0" smtClean="0"/>
              <a:t>函数将一个字符串中包含的指定子字符串替换为其它的指定字符串，并返回替换后的结果字符串。</a:t>
            </a:r>
            <a:r>
              <a:rPr lang="en-US" altLang="zh-CN" sz="2400" dirty="0" err="1" smtClean="0"/>
              <a:t>fn:replace</a:t>
            </a:r>
            <a:r>
              <a:rPr lang="zh-CN" altLang="en-US" sz="2400" dirty="0" smtClean="0"/>
              <a:t>方法接收三个字符串类型的参数，第一个参数表示要操作的源字符串，第二个参数表示源字符串中要被替换的子字符串，第三个参数表示要被替换成的字符串。例如：</a:t>
            </a:r>
            <a:endParaRPr lang="zh-CN" altLang="en-US" sz="2400" dirty="0" smtClean="0"/>
          </a:p>
          <a:p>
            <a:pPr>
              <a:lnSpc>
                <a:spcPct val="80000"/>
              </a:lnSpc>
            </a:pPr>
            <a:endParaRPr lang="zh-CN" altLang="en-US" sz="2400" dirty="0" smtClean="0"/>
          </a:p>
          <a:p>
            <a:pPr>
              <a:lnSpc>
                <a:spcPct val="80000"/>
              </a:lnSpc>
            </a:pPr>
            <a:r>
              <a:rPr lang="en-US" altLang="zh-CN" sz="2400" dirty="0" err="1" smtClean="0"/>
              <a:t>fn:replace</a:t>
            </a:r>
            <a:r>
              <a:rPr lang="en-US" altLang="zh-CN" sz="2400" dirty="0" smtClean="0"/>
              <a:t>("www </a:t>
            </a:r>
            <a:r>
              <a:rPr lang="en-US" altLang="zh-CN" sz="2400" dirty="0" err="1" smtClean="0"/>
              <a:t>baidu</a:t>
            </a:r>
            <a:r>
              <a:rPr lang="en-US" altLang="zh-CN" sz="2400" dirty="0" smtClean="0"/>
              <a:t> com", " ", ".")</a:t>
            </a:r>
            <a:r>
              <a:rPr lang="zh-CN" altLang="en-US" sz="2400" dirty="0" smtClean="0"/>
              <a:t>的返回值为字符串“</a:t>
            </a:r>
            <a:r>
              <a:rPr lang="en-US" altLang="zh-CN" sz="2400" dirty="0" smtClean="0"/>
              <a:t>www.baidu.com”</a:t>
            </a:r>
            <a:endParaRPr lang="en-US" altLang="zh-CN" sz="2400" dirty="0" smtClean="0"/>
          </a:p>
          <a:p>
            <a:endParaRPr lang="en-US" altLang="zh-CN" sz="2400" i="1" dirty="0" smtClean="0">
              <a:ea typeface="新宋体"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en-US" altLang="zh-CN" sz="2400" dirty="0" err="1" smtClean="0"/>
              <a:t>fn:substring</a:t>
            </a:r>
            <a:endParaRPr lang="en-US" altLang="zh-CN" sz="2400" dirty="0" smtClean="0"/>
          </a:p>
          <a:p>
            <a:pPr>
              <a:lnSpc>
                <a:spcPct val="80000"/>
              </a:lnSpc>
            </a:pPr>
            <a:r>
              <a:rPr lang="en-US" altLang="zh-CN" sz="2400" dirty="0" err="1" smtClean="0"/>
              <a:t>fn:substring</a:t>
            </a:r>
            <a:r>
              <a:rPr lang="zh-CN" altLang="en-US" sz="2400" dirty="0" smtClean="0"/>
              <a:t>函数用于截取一个字符串的子字符串并返回截取到的子字符串。</a:t>
            </a:r>
            <a:r>
              <a:rPr lang="en-US" altLang="zh-CN" sz="2400" dirty="0" err="1" smtClean="0"/>
              <a:t>fn:substring</a:t>
            </a:r>
            <a:r>
              <a:rPr lang="zh-CN" altLang="en-US" sz="2400" dirty="0" smtClean="0"/>
              <a:t>函数接收三个参数，第一个参数是用于指定要操作的源字符串，第二个参数是用于指定截取子字符串开始的索引值，第三个参数是用于指定截取子字符串结束的索引值，第二个参数和第三个参数都是</a:t>
            </a:r>
            <a:r>
              <a:rPr lang="en-US" altLang="zh-CN" sz="2400" dirty="0" err="1" smtClean="0"/>
              <a:t>int</a:t>
            </a:r>
            <a:r>
              <a:rPr lang="zh-CN" altLang="en-US" sz="2400" dirty="0" smtClean="0"/>
              <a:t>类型，其值都从</a:t>
            </a:r>
            <a:r>
              <a:rPr lang="en-US" altLang="zh-CN" sz="2400" dirty="0" smtClean="0"/>
              <a:t>0</a:t>
            </a:r>
            <a:r>
              <a:rPr lang="zh-CN" altLang="en-US" sz="2400" dirty="0" smtClean="0"/>
              <a:t>开始。例如：</a:t>
            </a:r>
            <a:endParaRPr lang="zh-CN" altLang="en-US" sz="2400" dirty="0" smtClean="0"/>
          </a:p>
          <a:p>
            <a:pPr>
              <a:lnSpc>
                <a:spcPct val="80000"/>
              </a:lnSpc>
              <a:buFont typeface="Wingdings" panose="05000000000000000000" pitchFamily="2" charset="2"/>
              <a:buNone/>
            </a:pPr>
            <a:endParaRPr lang="zh-CN" altLang="en-US" sz="2400" dirty="0" smtClean="0"/>
          </a:p>
          <a:p>
            <a:pPr>
              <a:lnSpc>
                <a:spcPct val="80000"/>
              </a:lnSpc>
              <a:buFont typeface="Wingdings" panose="05000000000000000000" pitchFamily="2" charset="2"/>
              <a:buChar char=""/>
            </a:pPr>
            <a:r>
              <a:rPr lang="en-US" altLang="zh-CN" sz="2400" dirty="0" err="1" smtClean="0"/>
              <a:t>fn:substring</a:t>
            </a:r>
            <a:r>
              <a:rPr lang="en-US" altLang="zh-CN" sz="2400" dirty="0" smtClean="0"/>
              <a:t>("www.baidu.com", 4, 9) </a:t>
            </a:r>
            <a:r>
              <a:rPr lang="zh-CN" altLang="en-US" sz="2400" dirty="0" smtClean="0"/>
              <a:t>的返回值为字符串“</a:t>
            </a:r>
            <a:r>
              <a:rPr lang="en-US" altLang="zh-CN" sz="2400" dirty="0" err="1" smtClean="0"/>
              <a:t>baidu</a:t>
            </a:r>
            <a:r>
              <a:rPr lang="en-US" altLang="zh-CN" sz="2400" dirty="0" smtClean="0"/>
              <a:t>”</a:t>
            </a:r>
            <a:endParaRPr lang="en-US" altLang="zh-CN" sz="2400" dirty="0" smtClean="0"/>
          </a:p>
          <a:p>
            <a:endParaRPr lang="en-US" altLang="zh-CN" sz="2400" i="1" dirty="0" smtClean="0">
              <a:ea typeface="新宋体"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463550"/>
            <a:ext cx="8229600" cy="765175"/>
          </a:xfrm>
        </p:spPr>
        <p:txBody>
          <a:bodyPr>
            <a:spAutoFit/>
          </a:bodyPr>
          <a:lstStyle/>
          <a:p>
            <a:r>
              <a:rPr lang="en-US"/>
              <a:t>插件安装</a:t>
            </a:r>
            <a:endParaRPr lang="en-US"/>
          </a:p>
        </p:txBody>
      </p:sp>
      <p:sp>
        <p:nvSpPr>
          <p:cNvPr id="27651" name="Rectangle 3"/>
          <p:cNvSpPr>
            <a:spLocks noGrp="1" noChangeArrowheads="1"/>
          </p:cNvSpPr>
          <p:nvPr>
            <p:ph idx="1"/>
          </p:nvPr>
        </p:nvSpPr>
        <p:spPr>
          <a:xfrm>
            <a:off x="457200" y="1600200"/>
            <a:ext cx="8229600" cy="582613"/>
          </a:xfrm>
        </p:spPr>
        <p:txBody>
          <a:bodyPr>
            <a:spAutoFit/>
          </a:bodyPr>
          <a:lstStyle/>
          <a:p>
            <a:pPr algn="just"/>
            <a:r>
              <a:rPr lang="en-US">
                <a:solidFill>
                  <a:srgbClr val="FF0303"/>
                </a:solidFill>
              </a:rPr>
              <a:t>操作演示</a:t>
            </a:r>
            <a:endParaRPr lang="en-US">
              <a:solidFill>
                <a:srgbClr val="FF0303"/>
              </a:solidFill>
            </a:endParaRPr>
          </a:p>
        </p:txBody>
      </p:sp>
    </p:spTree>
  </p:cSld>
  <p:clrMapOvr>
    <a:masterClrMapping/>
  </p:clrMapOvr>
  <p:transition>
    <p:fad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463550"/>
            <a:ext cx="8229600" cy="765175"/>
          </a:xfrm>
        </p:spPr>
        <p:txBody>
          <a:bodyPr>
            <a:spAutoFit/>
          </a:bodyPr>
          <a:lstStyle/>
          <a:p>
            <a:r>
              <a:rPr lang="en-US"/>
              <a:t>表达式语言</a:t>
            </a:r>
            <a:endParaRPr lang="en-US"/>
          </a:p>
        </p:txBody>
      </p:sp>
      <p:sp>
        <p:nvSpPr>
          <p:cNvPr id="90115" name="Rectangle 3"/>
          <p:cNvSpPr>
            <a:spLocks noGrp="1" noChangeArrowheads="1"/>
          </p:cNvSpPr>
          <p:nvPr>
            <p:ph idx="1"/>
          </p:nvPr>
        </p:nvSpPr>
        <p:spPr/>
        <p:txBody>
          <a:bodyPr/>
          <a:lstStyle/>
          <a:p>
            <a:r>
              <a:rPr lang="en-US" altLang="zh-CN" sz="2400" dirty="0" err="1" smtClean="0"/>
              <a:t>fn:substringAfter</a:t>
            </a:r>
            <a:endParaRPr lang="en-US" altLang="zh-CN" sz="2400" dirty="0" smtClean="0"/>
          </a:p>
          <a:p>
            <a:pPr>
              <a:lnSpc>
                <a:spcPct val="80000"/>
              </a:lnSpc>
            </a:pPr>
            <a:r>
              <a:rPr lang="en-US" altLang="zh-CN" sz="2400" dirty="0" err="1" smtClean="0"/>
              <a:t>fn:substringAfter</a:t>
            </a:r>
            <a:r>
              <a:rPr lang="zh-CN" altLang="en-US" sz="2400" dirty="0" smtClean="0"/>
              <a:t>函数用于截取并返回一个字符串中的指定子字符串第一次出现之后的子字符串。</a:t>
            </a:r>
            <a:r>
              <a:rPr lang="en-US" altLang="zh-CN" sz="2400" dirty="0" err="1" smtClean="0"/>
              <a:t>fn:substringAfter</a:t>
            </a:r>
            <a:r>
              <a:rPr lang="zh-CN" altLang="en-US" sz="2400" dirty="0" smtClean="0"/>
              <a:t>函数接收两个字符串类型的参数，第一个参数表示要操作的源字符串，第二个参数表示指定的子字符串，例如：</a:t>
            </a:r>
            <a:endParaRPr lang="zh-CN" altLang="en-US" sz="2400" dirty="0" smtClean="0"/>
          </a:p>
          <a:p>
            <a:pPr>
              <a:lnSpc>
                <a:spcPct val="80000"/>
              </a:lnSpc>
            </a:pPr>
            <a:endParaRPr lang="zh-CN" altLang="en-US" sz="2400" dirty="0" smtClean="0"/>
          </a:p>
          <a:p>
            <a:pPr>
              <a:lnSpc>
                <a:spcPct val="80000"/>
              </a:lnSpc>
            </a:pPr>
            <a:r>
              <a:rPr lang="en-US" altLang="zh-CN" sz="2400" dirty="0" err="1" smtClean="0"/>
              <a:t>fn:substringAfter</a:t>
            </a:r>
            <a:r>
              <a:rPr lang="en-US" altLang="zh-CN" sz="2400" dirty="0" smtClean="0"/>
              <a:t>(“www.baidu.com”, “.”)</a:t>
            </a:r>
            <a:r>
              <a:rPr lang="zh-CN" altLang="en-US" sz="2400" dirty="0" smtClean="0"/>
              <a:t>的返回值为字符串“</a:t>
            </a:r>
            <a:r>
              <a:rPr lang="en-US" altLang="zh-CN" sz="2400" dirty="0" smtClean="0"/>
              <a:t>baidu.com”</a:t>
            </a:r>
            <a:r>
              <a:rPr lang="zh-CN" altLang="en-US" sz="2400" dirty="0" smtClean="0"/>
              <a:t>。</a:t>
            </a:r>
            <a:endParaRPr lang="zh-CN" altLang="en-US" sz="2400" dirty="0" smtClean="0"/>
          </a:p>
          <a:p>
            <a:pPr>
              <a:lnSpc>
                <a:spcPct val="80000"/>
              </a:lnSpc>
            </a:pPr>
            <a:endParaRPr lang="zh-CN" altLang="en-US" sz="2400" dirty="0" smtClean="0"/>
          </a:p>
          <a:p>
            <a:pPr>
              <a:lnSpc>
                <a:spcPct val="80000"/>
              </a:lnSpc>
            </a:pPr>
            <a:endParaRPr lang="zh-CN" altLang="en-US" sz="2400" dirty="0" smtClean="0"/>
          </a:p>
          <a:p>
            <a:pPr>
              <a:lnSpc>
                <a:spcPct val="80000"/>
              </a:lnSpc>
            </a:pPr>
            <a:r>
              <a:rPr lang="zh-CN" altLang="en-US" sz="2400" dirty="0" smtClean="0"/>
              <a:t>与之对应的</a:t>
            </a:r>
            <a:r>
              <a:rPr lang="en-US" altLang="zh-CN" sz="2400" dirty="0" smtClean="0"/>
              <a:t>EL</a:t>
            </a:r>
            <a:r>
              <a:rPr lang="zh-CN" altLang="en-US" sz="2400" dirty="0" smtClean="0"/>
              <a:t>函数为：</a:t>
            </a:r>
            <a:r>
              <a:rPr lang="en-US" altLang="zh-CN" sz="2700" dirty="0" err="1" smtClean="0"/>
              <a:t>fn:substringBefore</a:t>
            </a:r>
            <a:r>
              <a:rPr lang="en-US" altLang="zh-CN" sz="2700" dirty="0" smtClean="0"/>
              <a:t> </a:t>
            </a:r>
            <a:endParaRPr lang="en-US" altLang="zh-CN" sz="2700" dirty="0" smtClean="0"/>
          </a:p>
          <a:p>
            <a:endParaRPr lang="en-US" altLang="zh-CN" sz="2400" i="1" dirty="0" smtClean="0">
              <a:ea typeface="新宋体" panose="02010609030101010101" pitchFamily="49" charset="-122"/>
            </a:endParaRPr>
          </a:p>
        </p:txBody>
      </p:sp>
    </p:spTree>
  </p:cSld>
  <p:clrMapOvr>
    <a:masterClrMapping/>
  </p:clrMapOvr>
  <p:transition>
    <p:fade/>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pPr>
              <a:buNone/>
            </a:pPr>
            <a:r>
              <a:rPr lang="en-US" altLang="zh-CN" dirty="0" smtClean="0"/>
              <a:t>---------</a:t>
            </a:r>
            <a:r>
              <a:rPr lang="zh-CN" altLang="en-US" dirty="0" smtClean="0"/>
              <a:t> （我是漂亮的分割线） </a:t>
            </a:r>
            <a:r>
              <a:rPr lang="en-US" altLang="zh-CN" dirty="0" smtClean="0"/>
              <a:t>-----------</a:t>
            </a:r>
            <a:endParaRPr lang="zh-CN" altLang="en-US" dirty="0"/>
          </a:p>
        </p:txBody>
      </p:sp>
    </p:spTree>
  </p:cSld>
  <p:clrMapOvr>
    <a:masterClrMapping/>
  </p:clrMapOvr>
  <p:transition>
    <p:fade/>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2163" name="Rectangle 3"/>
          <p:cNvSpPr>
            <a:spLocks noGrp="1" noChangeArrowheads="1"/>
          </p:cNvSpPr>
          <p:nvPr>
            <p:ph idx="1"/>
          </p:nvPr>
        </p:nvSpPr>
        <p:spPr/>
        <p:txBody>
          <a:bodyPr/>
          <a:lstStyle/>
          <a:p>
            <a:pPr indent="633730">
              <a:lnSpc>
                <a:spcPct val="120000"/>
              </a:lnSpc>
            </a:pPr>
            <a:r>
              <a:rPr lang="en-US" altLang="zh-CN" dirty="0" smtClean="0"/>
              <a:t>JSP Standard Tag Library(</a:t>
            </a:r>
            <a:r>
              <a:rPr lang="zh-CN" altLang="en-US" dirty="0" smtClean="0"/>
              <a:t>简称</a:t>
            </a:r>
            <a:r>
              <a:rPr lang="en-US" altLang="zh-CN" dirty="0" smtClean="0"/>
              <a:t>JSTL)</a:t>
            </a:r>
            <a:r>
              <a:rPr lang="zh-CN" altLang="en-US" dirty="0" smtClean="0"/>
              <a:t>，是一套预先定义好、协助程序设计人员简化</a:t>
            </a:r>
            <a:r>
              <a:rPr lang="en-US" altLang="zh-CN" dirty="0" smtClean="0"/>
              <a:t>JSP</a:t>
            </a:r>
            <a:r>
              <a:rPr lang="zh-CN" altLang="en-US" dirty="0" smtClean="0"/>
              <a:t>网页制作的标签函数库，包含了各种网页运行所需的运用，如循环、流程控制、输出</a:t>
            </a:r>
            <a:r>
              <a:rPr lang="en-US" altLang="zh-CN" dirty="0" smtClean="0"/>
              <a:t>/</a:t>
            </a:r>
            <a:r>
              <a:rPr lang="zh-CN" altLang="en-US" dirty="0" smtClean="0"/>
              <a:t>输入、文本格式化，</a:t>
            </a:r>
            <a:r>
              <a:rPr lang="en-US" altLang="zh-CN" dirty="0" smtClean="0"/>
              <a:t>XML</a:t>
            </a:r>
            <a:r>
              <a:rPr lang="zh-CN" altLang="en-US" dirty="0" smtClean="0"/>
              <a:t>文件处理及数据库访问操作。</a:t>
            </a:r>
            <a:endParaRPr lang="zh-CN" altLang="en-US" dirty="0" smtClean="0"/>
          </a:p>
          <a:p>
            <a:pPr indent="633730">
              <a:lnSpc>
                <a:spcPct val="120000"/>
              </a:lnSpc>
            </a:pPr>
            <a:r>
              <a:rPr lang="en-US" altLang="zh-CN" dirty="0" smtClean="0"/>
              <a:t>JSTL</a:t>
            </a:r>
            <a:r>
              <a:rPr lang="zh-CN" altLang="en-US" dirty="0" smtClean="0"/>
              <a:t>虽然是</a:t>
            </a:r>
            <a:r>
              <a:rPr lang="en-US" altLang="zh-CN" dirty="0" smtClean="0"/>
              <a:t>JSP</a:t>
            </a:r>
            <a:r>
              <a:rPr lang="zh-CN" altLang="en-US" dirty="0" smtClean="0"/>
              <a:t>网页技术的一环，但</a:t>
            </a:r>
            <a:r>
              <a:rPr lang="en-US" altLang="zh-CN" dirty="0" smtClean="0"/>
              <a:t>JSTL</a:t>
            </a:r>
            <a:r>
              <a:rPr lang="zh-CN" altLang="en-US" dirty="0" smtClean="0"/>
              <a:t>本身并非由</a:t>
            </a:r>
            <a:r>
              <a:rPr lang="en-US" altLang="zh-CN" dirty="0" smtClean="0"/>
              <a:t>SUN</a:t>
            </a:r>
            <a:r>
              <a:rPr lang="zh-CN" altLang="en-US" dirty="0" smtClean="0"/>
              <a:t>公司所开发，而是在</a:t>
            </a:r>
            <a:r>
              <a:rPr lang="en-US" altLang="zh-CN" dirty="0" smtClean="0"/>
              <a:t>SUN</a:t>
            </a:r>
            <a:r>
              <a:rPr lang="zh-CN" altLang="en-US" dirty="0" smtClean="0"/>
              <a:t>制定其标准后，将其标准提供给外界进行开发。</a:t>
            </a:r>
            <a:r>
              <a:rPr lang="en-US" dirty="0" smtClean="0"/>
              <a:t> </a:t>
            </a:r>
            <a:endParaRPr lang="ru-RU" altLang="en-US" dirty="0"/>
          </a:p>
        </p:txBody>
      </p:sp>
    </p:spTree>
  </p:cSld>
  <p:clrMapOvr>
    <a:masterClrMapping/>
  </p:clrMapOvr>
  <p:transition>
    <p:fade/>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2163" name="Rectangle 3"/>
          <p:cNvSpPr>
            <a:spLocks noGrp="1" noChangeArrowheads="1"/>
          </p:cNvSpPr>
          <p:nvPr>
            <p:ph idx="1"/>
          </p:nvPr>
        </p:nvSpPr>
        <p:spPr/>
        <p:txBody>
          <a:bodyPr/>
          <a:lstStyle/>
          <a:p>
            <a:pPr indent="633730">
              <a:lnSpc>
                <a:spcPct val="120000"/>
              </a:lnSpc>
            </a:pPr>
            <a:r>
              <a:rPr lang="zh-CN" altLang="en-US" dirty="0" smtClean="0"/>
              <a:t>用户无法直接使用</a:t>
            </a:r>
            <a:r>
              <a:rPr lang="en-US" altLang="zh-CN" dirty="0" smtClean="0"/>
              <a:t>JSTL</a:t>
            </a:r>
            <a:r>
              <a:rPr lang="zh-CN" altLang="en-US" dirty="0" smtClean="0"/>
              <a:t>，而应先到</a:t>
            </a:r>
            <a:r>
              <a:rPr lang="en-US" altLang="zh-CN" dirty="0" err="1" smtClean="0"/>
              <a:t>JakartaProject</a:t>
            </a:r>
            <a:r>
              <a:rPr lang="zh-CN" altLang="en-US" dirty="0" smtClean="0"/>
              <a:t>网站上下载</a:t>
            </a:r>
            <a:r>
              <a:rPr lang="en-US" altLang="zh-CN" dirty="0" smtClean="0"/>
              <a:t>JSTL</a:t>
            </a:r>
            <a:r>
              <a:rPr lang="zh-CN" altLang="en-US" dirty="0" smtClean="0"/>
              <a:t>并安装。</a:t>
            </a:r>
            <a:endParaRPr lang="en-US" altLang="zh-CN" dirty="0" smtClean="0"/>
          </a:p>
          <a:p>
            <a:pPr indent="633730">
              <a:lnSpc>
                <a:spcPct val="120000"/>
              </a:lnSpc>
            </a:pPr>
            <a:r>
              <a:rPr lang="en-US" altLang="zh-CN" dirty="0" smtClean="0"/>
              <a:t>JSTL</a:t>
            </a:r>
            <a:r>
              <a:rPr lang="zh-CN" altLang="en-US" dirty="0" smtClean="0"/>
              <a:t>按其功能划分，提供了</a:t>
            </a:r>
            <a:r>
              <a:rPr lang="en-US" altLang="zh-CN" dirty="0" smtClean="0"/>
              <a:t>5</a:t>
            </a:r>
            <a:r>
              <a:rPr lang="zh-CN" altLang="en-US" dirty="0" smtClean="0"/>
              <a:t>种类型的标签函数库</a:t>
            </a:r>
            <a:endParaRPr lang="ru-RU" altLang="en-US" dirty="0"/>
          </a:p>
        </p:txBody>
      </p:sp>
    </p:spTree>
  </p:cSld>
  <p:clrMapOvr>
    <a:masterClrMapping/>
  </p:clrMapOvr>
  <p:transition>
    <p:fade/>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graphicFrame>
        <p:nvGraphicFramePr>
          <p:cNvPr id="4" name="Group 82"/>
          <p:cNvGraphicFramePr>
            <a:graphicFrameLocks noGrp="1"/>
          </p:cNvGraphicFramePr>
          <p:nvPr/>
        </p:nvGraphicFramePr>
        <p:xfrm>
          <a:off x="381000" y="1524000"/>
          <a:ext cx="8458200" cy="4267518"/>
        </p:xfrm>
        <a:graphic>
          <a:graphicData uri="http://schemas.openxmlformats.org/drawingml/2006/table">
            <a:tbl>
              <a:tblPr/>
              <a:tblGrid>
                <a:gridCol w="2895600"/>
                <a:gridCol w="5562600"/>
              </a:tblGrid>
              <a:tr h="5334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JSTL</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标签种类</a:t>
                      </a:r>
                      <a:endPar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说明</a:t>
                      </a:r>
                      <a:endParaRPr kumimoji="0" lang="zh-CN" altLang="en-US"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159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kern="1200"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核心标签</a:t>
                      </a:r>
                      <a:endParaRPr kumimoji="0" lang="zh-CN" altLang="en-US" sz="2400" b="0" i="0" u="none" strike="noStrike" kern="1200"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包含</a:t>
                      </a: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JSTL</a:t>
                      </a: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核心操作所需的标签，例如数据输出、循环流程控制及</a:t>
                      </a: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URL</a:t>
                      </a: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操作等</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18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i18n</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国际化格式标签</a:t>
                      </a:r>
                      <a:endParaRPr kumimoji="0" lang="zh-CN" altLang="en-US"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进行数值与日期数据格式化、国际化资源网页等设置所需的标签</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18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SQL</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标签</a:t>
                      </a:r>
                      <a:endParaRPr kumimoji="0" lang="zh-CN" altLang="en-US"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运用</a:t>
                      </a: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SQL</a:t>
                      </a: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与操作资源库所需的标签</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34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XML</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标签</a:t>
                      </a:r>
                      <a:endParaRPr kumimoji="0" lang="zh-CN" altLang="en-US"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剖析</a:t>
                      </a: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XML</a:t>
                      </a: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文件所需的标签</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18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函数标签</a:t>
                      </a:r>
                      <a:endParaRPr kumimoji="0" lang="zh-CN" altLang="en-US"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包含字符串处理与其他特定功能的</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JSTL</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标签</a:t>
                      </a:r>
                      <a:endParaRPr kumimoji="0" lang="zh-CN" altLang="en-US"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fade/>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lstStyle/>
          <a:p>
            <a:r>
              <a:rPr lang="zh-CN" altLang="en-US" dirty="0" smtClean="0"/>
              <a:t>引用</a:t>
            </a:r>
            <a:r>
              <a:rPr lang="en-US" altLang="zh-CN" dirty="0" smtClean="0"/>
              <a:t>JSTL</a:t>
            </a:r>
            <a:endParaRPr lang="en-US" altLang="zh-CN" dirty="0" smtClean="0"/>
          </a:p>
          <a:p>
            <a:pPr lvl="1"/>
            <a:r>
              <a:rPr lang="en-US" dirty="0" smtClean="0"/>
              <a:t> </a:t>
            </a:r>
            <a:r>
              <a:rPr lang="en-US" altLang="zh-CN" b="1" dirty="0" smtClean="0">
                <a:latin typeface="Times New Roman" panose="02020603050405020304" pitchFamily="18" charset="0"/>
                <a:cs typeface="Times New Roman" panose="02020603050405020304" pitchFamily="18" charset="0"/>
              </a:rPr>
              <a:t>&lt;%@ </a:t>
            </a:r>
            <a:r>
              <a:rPr lang="en-US" altLang="zh-CN" b="1" dirty="0" err="1" smtClean="0">
                <a:latin typeface="Times New Roman" panose="02020603050405020304" pitchFamily="18" charset="0"/>
                <a:cs typeface="Times New Roman" panose="02020603050405020304" pitchFamily="18" charset="0"/>
              </a:rPr>
              <a:t>taglib</a:t>
            </a:r>
            <a:r>
              <a:rPr lang="en-US" altLang="zh-CN" b="1" dirty="0" smtClean="0">
                <a:latin typeface="Times New Roman" panose="02020603050405020304" pitchFamily="18" charset="0"/>
                <a:cs typeface="Times New Roman" panose="02020603050405020304" pitchFamily="18" charset="0"/>
              </a:rPr>
              <a:t> prefix=“</a:t>
            </a:r>
            <a:r>
              <a:rPr lang="en-US" altLang="zh-CN" b="1" dirty="0" err="1" smtClean="0">
                <a:latin typeface="Times New Roman" panose="02020603050405020304" pitchFamily="18" charset="0"/>
                <a:cs typeface="Times New Roman" panose="02020603050405020304" pitchFamily="18" charset="0"/>
              </a:rPr>
              <a:t>tabName</a:t>
            </a:r>
            <a:r>
              <a:rPr lang="en-US" altLang="zh-CN" b="1" dirty="0" smtClean="0">
                <a:latin typeface="Times New Roman" panose="02020603050405020304" pitchFamily="18" charset="0"/>
                <a:cs typeface="Times New Roman" panose="02020603050405020304" pitchFamily="18" charset="0"/>
              </a:rPr>
              <a:t>” </a:t>
            </a:r>
            <a:r>
              <a:rPr lang="en-US" altLang="zh-CN" b="1" dirty="0" err="1" smtClean="0">
                <a:latin typeface="Times New Roman" panose="02020603050405020304" pitchFamily="18" charset="0"/>
                <a:cs typeface="Times New Roman" panose="02020603050405020304" pitchFamily="18" charset="0"/>
              </a:rPr>
              <a:t>uri</a:t>
            </a:r>
            <a:r>
              <a:rPr lang="en-US" altLang="zh-CN" b="1" dirty="0" smtClean="0">
                <a:latin typeface="Times New Roman" panose="02020603050405020304" pitchFamily="18" charset="0"/>
                <a:cs typeface="Times New Roman" panose="02020603050405020304" pitchFamily="18" charset="0"/>
              </a:rPr>
              <a:t>=“</a:t>
            </a:r>
            <a:r>
              <a:rPr lang="en-US" altLang="zh-CN" b="1" dirty="0" err="1" smtClean="0">
                <a:latin typeface="Times New Roman" panose="02020603050405020304" pitchFamily="18" charset="0"/>
                <a:cs typeface="Times New Roman" panose="02020603050405020304" pitchFamily="18" charset="0"/>
              </a:rPr>
              <a:t>uriString</a:t>
            </a:r>
            <a:r>
              <a:rPr lang="en-US" altLang="zh-CN" b="1" dirty="0" smtClean="0">
                <a:latin typeface="Times New Roman" panose="02020603050405020304" pitchFamily="18" charset="0"/>
                <a:cs typeface="Times New Roman" panose="02020603050405020304" pitchFamily="18" charset="0"/>
              </a:rPr>
              <a:t>” %&gt;</a:t>
            </a:r>
            <a:endParaRPr lang="en-US" altLang="zh-CN" b="1" dirty="0" smtClean="0">
              <a:latin typeface="Times New Roman" panose="02020603050405020304" pitchFamily="18" charset="0"/>
              <a:cs typeface="Times New Roman" panose="02020603050405020304" pitchFamily="18" charset="0"/>
            </a:endParaRPr>
          </a:p>
          <a:p>
            <a:pPr lvl="1"/>
            <a:endParaRPr lang="ru-RU" altLang="en-US" dirty="0"/>
          </a:p>
        </p:txBody>
      </p:sp>
      <p:graphicFrame>
        <p:nvGraphicFramePr>
          <p:cNvPr id="4" name="Group 121"/>
          <p:cNvGraphicFramePr>
            <a:graphicFrameLocks noGrp="1"/>
          </p:cNvGraphicFramePr>
          <p:nvPr/>
        </p:nvGraphicFramePr>
        <p:xfrm>
          <a:off x="762000" y="2438400"/>
          <a:ext cx="7620000" cy="3810000"/>
        </p:xfrm>
        <a:graphic>
          <a:graphicData uri="http://schemas.openxmlformats.org/drawingml/2006/table">
            <a:tbl>
              <a:tblPr/>
              <a:tblGrid>
                <a:gridCol w="2438400"/>
                <a:gridCol w="1066800"/>
                <a:gridCol w="4114800"/>
              </a:tblGrid>
              <a:tr h="609600">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JSTL</a:t>
                      </a: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标签种类</a:t>
                      </a:r>
                      <a:endPar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前缀词</a:t>
                      </a:r>
                      <a:endParaRPr kumimoji="0" lang="zh-CN" altLang="en-US"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URI</a:t>
                      </a:r>
                      <a:endParaRPr kumimoji="0" lang="en-US" altLang="zh-CN" sz="20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核心标签</a:t>
                      </a:r>
                      <a:endParaRPr kumimoji="0" lang="zh-CN" altLang="en-US" sz="20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20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c</a:t>
                      </a:r>
                      <a:endParaRPr kumimoji="0" lang="en-US" altLang="zh-CN" sz="20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20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http://java.sun.com/jsp/jstl/core</a:t>
                      </a:r>
                      <a:endParaRPr kumimoji="0" lang="en-US" altLang="zh-CN" sz="20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il8n</a:t>
                      </a:r>
                      <a:r>
                        <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国际化格式标签</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fmt</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http://java.sun.com/jsp/jstl/fmt</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7700">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SQL</a:t>
                      </a:r>
                      <a:r>
                        <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标签</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sql</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http://java.sun.com/jsp/jstl/sql</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09600">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XML</a:t>
                      </a:r>
                      <a:r>
                        <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标签</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xml</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http://java.sun.com/jsp/jstl/xml</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23900">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函数标签</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fn</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http://java.sun.com/jsp/jstl/functions</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fade/>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lstStyle/>
          <a:p>
            <a:r>
              <a:rPr lang="zh-CN" altLang="en-US" dirty="0" smtClean="0"/>
              <a:t>核心标签</a:t>
            </a:r>
            <a:endParaRPr lang="en-US" altLang="zh-CN" dirty="0" smtClean="0"/>
          </a:p>
          <a:p>
            <a:pPr lvl="1"/>
            <a:r>
              <a:rPr lang="zh-CN" altLang="en-US" dirty="0" smtClean="0"/>
              <a:t>核心标签提供了一般性的语言功能，如变量、循环、流程控制及基本输出、输入，同时包含</a:t>
            </a:r>
            <a:r>
              <a:rPr lang="en-US" altLang="zh-CN" dirty="0" smtClean="0"/>
              <a:t>URL</a:t>
            </a:r>
            <a:r>
              <a:rPr lang="zh-CN" altLang="en-US" dirty="0" smtClean="0"/>
              <a:t>的相关操作。</a:t>
            </a:r>
            <a:endParaRPr lang="en-US" altLang="zh-CN" dirty="0" smtClean="0"/>
          </a:p>
        </p:txBody>
      </p:sp>
    </p:spTree>
  </p:cSld>
  <p:clrMapOvr>
    <a:masterClrMapping/>
  </p:clrMapOvr>
  <p:transition>
    <p:fade/>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graphicFrame>
        <p:nvGraphicFramePr>
          <p:cNvPr id="5" name="Group 254"/>
          <p:cNvGraphicFramePr>
            <a:graphicFrameLocks noGrp="1"/>
          </p:cNvGraphicFramePr>
          <p:nvPr/>
        </p:nvGraphicFramePr>
        <p:xfrm>
          <a:off x="990600" y="1371600"/>
          <a:ext cx="7162801" cy="5331600"/>
        </p:xfrm>
        <a:graphic>
          <a:graphicData uri="http://schemas.openxmlformats.org/drawingml/2006/table">
            <a:tbl>
              <a:tblPr/>
              <a:tblGrid>
                <a:gridCol w="1544918"/>
                <a:gridCol w="1404471"/>
                <a:gridCol w="4213412"/>
              </a:tblGrid>
              <a:tr h="26733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分类</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标签</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说明</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7330">
                <a:tc rowSpan="4">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一般行为</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out</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将指定的数据内容输出至网页上</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7330">
                <a:tc vMerge="1">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set</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将指定的数据内容存储至指定变量</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7330">
                <a:tc vMerge="1">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remove</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清除指定变量的数据内容</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7330">
                <a:tc vMerge="1">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catch</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捕捉程序异常</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7330">
                <a:tc rowSpan="4">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URL</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处理</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import</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载入外部文件</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7330">
                <a:tc vMerge="1">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url</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设置一个超级链接地址</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8438">
                <a:tc vMerge="1">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redirect</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转向网页</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7330">
                <a:tc vMerge="1">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param</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设置地址参数</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7330">
                <a:tc row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流程控制</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if</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if</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流程判断式</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76378">
                <a:tc vMerge="1">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when</a:t>
                      </a: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oherwise</a:t>
                      </a:r>
                      <a:endPar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choose</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多重选择判断式</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7330">
                <a:tc row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循环</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forEach</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对象集合迭代列举操作</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7330">
                <a:tc vMerge="1">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forTokens</a:t>
                      </a:r>
                      <a:endPar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解析以标记符号分隔符串</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矩形 5"/>
          <p:cNvSpPr/>
          <p:nvPr/>
        </p:nvSpPr>
        <p:spPr>
          <a:xfrm>
            <a:off x="914400" y="914400"/>
            <a:ext cx="1107996" cy="369332"/>
          </a:xfrm>
          <a:prstGeom prst="rect">
            <a:avLst/>
          </a:prstGeom>
        </p:spPr>
        <p:txBody>
          <a:bodyPr wrap="none">
            <a:spAutoFit/>
          </a:bodyPr>
          <a:lstStyle/>
          <a:p>
            <a:r>
              <a:rPr lang="zh-CN" altLang="en-US" b="1" dirty="0" smtClean="0"/>
              <a:t>核心标签</a:t>
            </a:r>
            <a:endParaRPr lang="en-US" altLang="zh-CN" b="1" dirty="0" smtClean="0"/>
          </a:p>
        </p:txBody>
      </p:sp>
    </p:spTree>
  </p:cSld>
  <p:clrMapOvr>
    <a:masterClrMapping/>
  </p:clrMapOvr>
  <p:transition>
    <p:fade/>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fontScale="92500" lnSpcReduction="20000"/>
          </a:bodyPr>
          <a:lstStyle/>
          <a:p>
            <a:r>
              <a:rPr lang="zh-CN" altLang="en-US" dirty="0" smtClean="0"/>
              <a:t>存取网页数据</a:t>
            </a:r>
            <a:endParaRPr lang="en-US" altLang="zh-CN" dirty="0" smtClean="0"/>
          </a:p>
          <a:p>
            <a:pPr lvl="1"/>
            <a:r>
              <a:rPr lang="zh-CN" altLang="en-US" dirty="0" smtClean="0"/>
              <a:t>核心标签中的</a:t>
            </a:r>
            <a:r>
              <a:rPr lang="en-US" altLang="zh-CN" dirty="0" smtClean="0"/>
              <a:t>out</a:t>
            </a:r>
            <a:r>
              <a:rPr lang="zh-CN" altLang="en-US" dirty="0" smtClean="0"/>
              <a:t>、</a:t>
            </a:r>
            <a:r>
              <a:rPr lang="en-US" altLang="zh-CN" dirty="0" smtClean="0"/>
              <a:t>set</a:t>
            </a:r>
            <a:r>
              <a:rPr lang="zh-CN" altLang="en-US" dirty="0" smtClean="0"/>
              <a:t>和</a:t>
            </a:r>
            <a:r>
              <a:rPr lang="en-US" altLang="zh-CN" dirty="0" smtClean="0"/>
              <a:t>remove</a:t>
            </a:r>
            <a:r>
              <a:rPr lang="zh-CN" altLang="en-US" dirty="0" smtClean="0"/>
              <a:t>，与网页上的数据存取有密切的关系。</a:t>
            </a:r>
            <a:endParaRPr lang="zh-CN" altLang="en-US" dirty="0" smtClean="0"/>
          </a:p>
          <a:p>
            <a:pPr lvl="1"/>
            <a:r>
              <a:rPr lang="en-US" altLang="zh-CN" dirty="0" smtClean="0"/>
              <a:t>&lt;c:out&gt;</a:t>
            </a:r>
            <a:r>
              <a:rPr lang="zh-CN" altLang="en-US" dirty="0" smtClean="0"/>
              <a:t>标签：将指定的数据输出至客户端，作用与</a:t>
            </a:r>
            <a:r>
              <a:rPr lang="en-US" altLang="zh-CN" dirty="0" smtClean="0"/>
              <a:t>&lt;%=…%&gt;</a:t>
            </a:r>
            <a:r>
              <a:rPr lang="zh-CN" altLang="en-US" dirty="0" smtClean="0"/>
              <a:t>类似，而所要输出的值同样可以</a:t>
            </a:r>
            <a:r>
              <a:rPr lang="en-US" altLang="zh-CN" dirty="0" smtClean="0"/>
              <a:t>Expression</a:t>
            </a:r>
            <a:r>
              <a:rPr lang="zh-CN" altLang="en-US" dirty="0" smtClean="0"/>
              <a:t>的形式表示。</a:t>
            </a:r>
            <a:endParaRPr lang="en-US" altLang="zh-CN" dirty="0" smtClean="0"/>
          </a:p>
          <a:p>
            <a:pPr lvl="1"/>
            <a:r>
              <a:rPr lang="en-US" altLang="zh-CN" dirty="0" smtClean="0"/>
              <a:t>&lt;c:out&gt;</a:t>
            </a:r>
            <a:r>
              <a:rPr lang="zh-CN" altLang="en-US" dirty="0" smtClean="0"/>
              <a:t>的语法：</a:t>
            </a:r>
            <a:endParaRPr lang="en-US" altLang="zh-CN" dirty="0" smtClean="0"/>
          </a:p>
          <a:p>
            <a:pPr lvl="1"/>
            <a:r>
              <a:rPr lang="zh-CN" altLang="en-US" dirty="0" smtClean="0">
                <a:latin typeface="Times New Roman" panose="02020603050405020304" pitchFamily="18" charset="0"/>
                <a:cs typeface="Times New Roman" panose="02020603050405020304" pitchFamily="18" charset="0"/>
              </a:rPr>
              <a:t>语法</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：未包含主体</a:t>
            </a:r>
            <a:r>
              <a:rPr lang="en-US" altLang="zh-CN" dirty="0" smtClean="0">
                <a:latin typeface="Times New Roman" panose="02020603050405020304" pitchFamily="18" charset="0"/>
                <a:cs typeface="Times New Roman" panose="02020603050405020304" pitchFamily="18" charset="0"/>
              </a:rPr>
              <a:t>(body)</a:t>
            </a:r>
            <a:endParaRPr lang="en-US" altLang="zh-CN" dirty="0" smtClean="0">
              <a:latin typeface="Times New Roman" panose="02020603050405020304" pitchFamily="18" charset="0"/>
              <a:cs typeface="Times New Roman" panose="02020603050405020304" pitchFamily="18" charset="0"/>
            </a:endParaRPr>
          </a:p>
          <a:p>
            <a:pPr lvl="2"/>
            <a:r>
              <a:rPr lang="en-US" altLang="zh-CN" dirty="0" smtClean="0">
                <a:latin typeface="Times New Roman" panose="02020603050405020304" pitchFamily="18" charset="0"/>
                <a:cs typeface="Times New Roman" panose="02020603050405020304" pitchFamily="18" charset="0"/>
              </a:rPr>
              <a:t>&lt;c:out value="value " [</a:t>
            </a:r>
            <a:r>
              <a:rPr lang="en-US" altLang="zh-CN" dirty="0" err="1" smtClean="0">
                <a:latin typeface="Times New Roman" panose="02020603050405020304" pitchFamily="18" charset="0"/>
                <a:cs typeface="Times New Roman" panose="02020603050405020304" pitchFamily="18" charset="0"/>
              </a:rPr>
              <a:t>escapeXml</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true|false</a:t>
            </a:r>
            <a:r>
              <a:rPr lang="en-US" altLang="zh-CN"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lvl="2"/>
            <a:r>
              <a:rPr lang="en-US" altLang="zh-CN" dirty="0" smtClean="0">
                <a:latin typeface="Times New Roman" panose="02020603050405020304" pitchFamily="18" charset="0"/>
                <a:cs typeface="Times New Roman" panose="02020603050405020304" pitchFamily="18" charset="0"/>
              </a:rPr>
              <a:t>[default="</a:t>
            </a:r>
            <a:r>
              <a:rPr lang="en-US" altLang="zh-CN" dirty="0" err="1" smtClean="0">
                <a:latin typeface="Times New Roman" panose="02020603050405020304" pitchFamily="18" charset="0"/>
                <a:cs typeface="Times New Roman" panose="02020603050405020304" pitchFamily="18" charset="0"/>
              </a:rPr>
              <a:t>defaultValue</a:t>
            </a:r>
            <a:r>
              <a:rPr lang="en-US" altLang="zh-CN" dirty="0" smtClean="0">
                <a:latin typeface="Times New Roman" panose="02020603050405020304" pitchFamily="18" charset="0"/>
                <a:cs typeface="Times New Roman" panose="02020603050405020304" pitchFamily="18" charset="0"/>
              </a:rPr>
              <a:t>"]  /&gt;</a:t>
            </a:r>
            <a:endParaRPr lang="en-US" altLang="zh-CN" dirty="0" smtClean="0">
              <a:latin typeface="Times New Roman" panose="02020603050405020304" pitchFamily="18" charset="0"/>
              <a:cs typeface="Times New Roman" panose="02020603050405020304" pitchFamily="18" charset="0"/>
            </a:endParaRPr>
          </a:p>
          <a:p>
            <a:pPr lvl="1"/>
            <a:r>
              <a:rPr lang="zh-CN" altLang="en-US" dirty="0" smtClean="0">
                <a:latin typeface="Times New Roman" panose="02020603050405020304" pitchFamily="18" charset="0"/>
                <a:cs typeface="Times New Roman" panose="02020603050405020304" pitchFamily="18" charset="0"/>
              </a:rPr>
              <a:t>语法</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：包含主体</a:t>
            </a:r>
            <a:r>
              <a:rPr lang="en-US" altLang="zh-CN" dirty="0" smtClean="0">
                <a:latin typeface="Times New Roman" panose="02020603050405020304" pitchFamily="18" charset="0"/>
                <a:cs typeface="Times New Roman" panose="02020603050405020304" pitchFamily="18" charset="0"/>
              </a:rPr>
              <a:t>(body)</a:t>
            </a:r>
            <a:endParaRPr lang="en-US" altLang="zh-CN" dirty="0" smtClean="0">
              <a:latin typeface="Times New Roman" panose="02020603050405020304" pitchFamily="18" charset="0"/>
              <a:cs typeface="Times New Roman" panose="02020603050405020304" pitchFamily="18" charset="0"/>
            </a:endParaRPr>
          </a:p>
          <a:p>
            <a:pPr lvl="2"/>
            <a:r>
              <a:rPr lang="en-US" altLang="zh-CN" dirty="0" smtClean="0">
                <a:latin typeface="Times New Roman" panose="02020603050405020304" pitchFamily="18" charset="0"/>
                <a:cs typeface="Times New Roman" panose="02020603050405020304" pitchFamily="18" charset="0"/>
              </a:rPr>
              <a:t>&lt;c:out value="value " [</a:t>
            </a:r>
            <a:r>
              <a:rPr lang="en-US" altLang="zh-CN" dirty="0" err="1" smtClean="0">
                <a:latin typeface="Times New Roman" panose="02020603050405020304" pitchFamily="18" charset="0"/>
                <a:cs typeface="Times New Roman" panose="02020603050405020304" pitchFamily="18" charset="0"/>
              </a:rPr>
              <a:t>escapeXml</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true|false</a:t>
            </a:r>
            <a:r>
              <a:rPr lang="en-US" altLang="zh-CN" dirty="0" smtClean="0">
                <a:latin typeface="Times New Roman" panose="02020603050405020304" pitchFamily="18" charset="0"/>
                <a:cs typeface="Times New Roman" panose="02020603050405020304" pitchFamily="18" charset="0"/>
              </a:rPr>
              <a:t>}”]&gt;</a:t>
            </a:r>
            <a:endParaRPr lang="en-US" altLang="zh-CN" dirty="0" smtClean="0">
              <a:latin typeface="Times New Roman" panose="02020603050405020304" pitchFamily="18" charset="0"/>
              <a:cs typeface="Times New Roman" panose="02020603050405020304" pitchFamily="18" charset="0"/>
            </a:endParaRPr>
          </a:p>
          <a:p>
            <a:pPr lvl="2"/>
            <a:r>
              <a:rPr lang="en-US" altLang="zh-CN" dirty="0" smtClean="0">
                <a:latin typeface="Times New Roman" panose="02020603050405020304" pitchFamily="18" charset="0"/>
                <a:cs typeface="Times New Roman" panose="02020603050405020304" pitchFamily="18" charset="0"/>
              </a:rPr>
              <a:t>default value</a:t>
            </a:r>
            <a:endParaRPr lang="en-US" altLang="zh-CN" dirty="0" smtClean="0">
              <a:latin typeface="Times New Roman" panose="02020603050405020304" pitchFamily="18" charset="0"/>
              <a:cs typeface="Times New Roman" panose="02020603050405020304" pitchFamily="18" charset="0"/>
            </a:endParaRPr>
          </a:p>
          <a:p>
            <a:pPr lvl="2"/>
            <a:r>
              <a:rPr lang="en-US" altLang="zh-CN" dirty="0" smtClean="0">
                <a:latin typeface="Times New Roman" panose="02020603050405020304" pitchFamily="18" charset="0"/>
                <a:cs typeface="Times New Roman" panose="02020603050405020304" pitchFamily="18" charset="0"/>
              </a:rPr>
              <a:t>&lt;/c:out&gt;</a:t>
            </a:r>
            <a:endParaRPr lang="en-US" altLang="zh-CN" dirty="0" smtClean="0">
              <a:latin typeface="Times New Roman" panose="02020603050405020304" pitchFamily="18" charset="0"/>
              <a:cs typeface="Times New Roman" panose="02020603050405020304" pitchFamily="18" charset="0"/>
            </a:endParaRPr>
          </a:p>
          <a:p>
            <a:pPr lvl="1"/>
            <a:r>
              <a:rPr lang="zh-CN" altLang="en-US" dirty="0" smtClean="0"/>
              <a:t>语法包含三个属性，其中</a:t>
            </a:r>
            <a:r>
              <a:rPr lang="en-US" altLang="zh-CN" dirty="0" smtClean="0"/>
              <a:t>value</a:t>
            </a:r>
            <a:r>
              <a:rPr lang="zh-CN" altLang="en-US" dirty="0" smtClean="0"/>
              <a:t>为必要的属性值，其他两个</a:t>
            </a:r>
            <a:r>
              <a:rPr lang="en-US" altLang="zh-CN" dirty="0" err="1" smtClean="0"/>
              <a:t>escapeXml</a:t>
            </a:r>
            <a:r>
              <a:rPr lang="zh-CN" altLang="en-US" dirty="0" smtClean="0"/>
              <a:t>及</a:t>
            </a:r>
            <a:r>
              <a:rPr lang="en-US" altLang="zh-CN" dirty="0" smtClean="0"/>
              <a:t>default</a:t>
            </a:r>
            <a:r>
              <a:rPr lang="zh-CN" altLang="en-US" dirty="0" smtClean="0"/>
              <a:t>为可选的</a:t>
            </a:r>
            <a:endParaRPr lang="en-US" altLang="zh-CN" dirty="0" smtClean="0"/>
          </a:p>
        </p:txBody>
      </p:sp>
    </p:spTree>
  </p:cSld>
  <p:clrMapOvr>
    <a:masterClrMapping/>
  </p:clrMapOvr>
  <p:transition>
    <p:fade/>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zh-CN" altLang="en-US" dirty="0" smtClean="0"/>
              <a:t>除了必须指定的</a:t>
            </a:r>
            <a:r>
              <a:rPr lang="en-US" altLang="zh-CN" dirty="0" smtClean="0"/>
              <a:t>value</a:t>
            </a:r>
            <a:r>
              <a:rPr lang="zh-CN" altLang="en-US" dirty="0" smtClean="0"/>
              <a:t>外，</a:t>
            </a:r>
            <a:r>
              <a:rPr lang="en-US" altLang="zh-CN" dirty="0" err="1" smtClean="0"/>
              <a:t>escapeXml</a:t>
            </a:r>
            <a:r>
              <a:rPr lang="zh-CN" altLang="en-US" dirty="0" smtClean="0"/>
              <a:t>用来指定是否转换特殊字符，</a:t>
            </a:r>
            <a:r>
              <a:rPr lang="en-US" altLang="zh-CN" dirty="0" smtClean="0"/>
              <a:t>&lt;c:out&gt;</a:t>
            </a:r>
            <a:r>
              <a:rPr lang="zh-CN" altLang="en-US" dirty="0" smtClean="0"/>
              <a:t>在默认状态下，会将某些特殊字符，例如</a:t>
            </a:r>
            <a:r>
              <a:rPr lang="en-US" altLang="zh-CN" dirty="0" smtClean="0">
                <a:solidFill>
                  <a:srgbClr val="990033"/>
                </a:solidFill>
              </a:rPr>
              <a:t>&lt;</a:t>
            </a:r>
            <a:r>
              <a:rPr lang="zh-CN" altLang="en-US" dirty="0" smtClean="0">
                <a:solidFill>
                  <a:srgbClr val="990033"/>
                </a:solidFill>
              </a:rPr>
              <a:t>、</a:t>
            </a:r>
            <a:r>
              <a:rPr lang="en-US" altLang="zh-CN" dirty="0" smtClean="0">
                <a:solidFill>
                  <a:srgbClr val="990033"/>
                </a:solidFill>
              </a:rPr>
              <a:t>&gt;</a:t>
            </a:r>
            <a:r>
              <a:rPr lang="zh-CN" altLang="en-US" dirty="0" smtClean="0">
                <a:solidFill>
                  <a:srgbClr val="990033"/>
                </a:solidFill>
              </a:rPr>
              <a:t>、</a:t>
            </a:r>
            <a:r>
              <a:rPr lang="en-US" altLang="zh-CN" dirty="0" smtClean="0">
                <a:solidFill>
                  <a:srgbClr val="990033"/>
                </a:solidFill>
              </a:rPr>
              <a:t>&amp;</a:t>
            </a:r>
            <a:r>
              <a:rPr lang="zh-CN" altLang="en-US" dirty="0" smtClean="0"/>
              <a:t>等，转换成为其对应码，以能正确显示在网页中。如果想避免这种转换，</a:t>
            </a:r>
            <a:r>
              <a:rPr lang="en-US" altLang="zh-CN" dirty="0" err="1" smtClean="0"/>
              <a:t>escapeXml</a:t>
            </a:r>
            <a:r>
              <a:rPr lang="zh-CN" altLang="en-US" dirty="0" smtClean="0"/>
              <a:t>必须设为</a:t>
            </a:r>
            <a:r>
              <a:rPr lang="en-US" altLang="zh-CN" dirty="0" smtClean="0"/>
              <a:t>false</a:t>
            </a:r>
            <a:r>
              <a:rPr lang="zh-CN" altLang="en-US" dirty="0" smtClean="0"/>
              <a:t>。</a:t>
            </a:r>
            <a:endParaRPr lang="en-US" altLang="zh-CN" dirty="0" smtClean="0"/>
          </a:p>
        </p:txBody>
      </p:sp>
      <p:graphicFrame>
        <p:nvGraphicFramePr>
          <p:cNvPr id="4" name="Group 145"/>
          <p:cNvGraphicFramePr>
            <a:graphicFrameLocks noGrp="1"/>
          </p:cNvGraphicFramePr>
          <p:nvPr/>
        </p:nvGraphicFramePr>
        <p:xfrm>
          <a:off x="685800" y="3657600"/>
          <a:ext cx="8077200" cy="2823783"/>
        </p:xfrm>
        <a:graphic>
          <a:graphicData uri="http://schemas.openxmlformats.org/drawingml/2006/table">
            <a:tbl>
              <a:tblPr/>
              <a:tblGrid>
                <a:gridCol w="1863725"/>
                <a:gridCol w="1285875"/>
                <a:gridCol w="1577975"/>
                <a:gridCol w="3349625"/>
              </a:tblGrid>
              <a:tr h="66675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属性</a:t>
                      </a:r>
                      <a:endParaRPr kumimoji="0" lang="zh-CN" altLang="en-US"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动态</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类型</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说明</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r>
              <a:tr h="66675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value</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Object</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输出内容描述</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r>
              <a:tr h="6651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escapeXml</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boolean</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是否转换特殊字符</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r>
              <a:tr h="6683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default</a:t>
                      </a:r>
                      <a:endPar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Object</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当输出结果为</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null</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时，指定默认值</a:t>
                      </a:r>
                      <a:endParaRPr kumimoji="0" lang="zh-CN" altLang="en-US"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463550"/>
            <a:ext cx="8229600" cy="765175"/>
          </a:xfrm>
        </p:spPr>
        <p:txBody>
          <a:bodyPr>
            <a:spAutoFit/>
          </a:bodyPr>
          <a:lstStyle/>
          <a:p>
            <a:r>
              <a:rPr lang="en-US"/>
              <a:t>配置文件</a:t>
            </a:r>
            <a:endParaRPr lang="en-US"/>
          </a:p>
        </p:txBody>
      </p:sp>
      <p:sp>
        <p:nvSpPr>
          <p:cNvPr id="28675" name="Rectangle 3"/>
          <p:cNvSpPr>
            <a:spLocks noGrp="1" noChangeArrowheads="1"/>
          </p:cNvSpPr>
          <p:nvPr>
            <p:ph idx="1"/>
          </p:nvPr>
        </p:nvSpPr>
        <p:spPr>
          <a:xfrm>
            <a:off x="457200" y="1600200"/>
            <a:ext cx="8229600" cy="457200"/>
          </a:xfrm>
        </p:spPr>
        <p:txBody>
          <a:bodyPr>
            <a:spAutoFit/>
          </a:bodyPr>
          <a:lstStyle/>
          <a:p>
            <a:r>
              <a:rPr lang="en-US"/>
              <a:t>访问密码 1ead</a:t>
            </a:r>
            <a:endParaRPr lang="en-US"/>
          </a:p>
        </p:txBody>
      </p:sp>
      <p:pic>
        <p:nvPicPr>
          <p:cNvPr id="28676" name="Picture 4" descr="aaaa"/>
          <p:cNvPicPr>
            <a:picLocks noChangeAspect="1" noChangeArrowheads="1"/>
          </p:cNvPicPr>
          <p:nvPr/>
        </p:nvPicPr>
        <p:blipFill>
          <a:blip r:embed="rId1"/>
          <a:srcRect/>
          <a:stretch>
            <a:fillRect/>
          </a:stretch>
        </p:blipFill>
        <p:spPr bwMode="auto">
          <a:xfrm>
            <a:off x="2209800" y="2133600"/>
            <a:ext cx="4267200" cy="4267200"/>
          </a:xfrm>
          <a:prstGeom prst="rect">
            <a:avLst/>
          </a:prstGeom>
          <a:noFill/>
          <a:ln w="9525">
            <a:noFill/>
            <a:miter lim="800000"/>
            <a:headEnd/>
            <a:tailEnd/>
          </a:ln>
        </p:spPr>
      </p:pic>
    </p:spTree>
  </p:cSld>
  <p:clrMapOvr>
    <a:masterClrMapping/>
  </p:clrMapOvr>
  <p:transition>
    <p:fade/>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zh-CN" altLang="en-US" dirty="0" smtClean="0"/>
              <a:t>转换字符</a:t>
            </a:r>
            <a:endParaRPr lang="en-US" altLang="zh-CN" dirty="0" smtClean="0"/>
          </a:p>
        </p:txBody>
      </p:sp>
      <p:graphicFrame>
        <p:nvGraphicFramePr>
          <p:cNvPr id="5" name="Group 81"/>
          <p:cNvGraphicFramePr>
            <a:graphicFrameLocks noGrp="1"/>
          </p:cNvGraphicFramePr>
          <p:nvPr/>
        </p:nvGraphicFramePr>
        <p:xfrm>
          <a:off x="1524000" y="1828800"/>
          <a:ext cx="6172200" cy="2743200"/>
        </p:xfrm>
        <a:graphic>
          <a:graphicData uri="http://schemas.openxmlformats.org/drawingml/2006/table">
            <a:tbl>
              <a:tblPr/>
              <a:tblGrid>
                <a:gridCol w="3086100"/>
                <a:gridCol w="3086100"/>
              </a:tblGrid>
              <a:tr h="4064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字符</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Entity Code</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64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&amp;lt;</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64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&amp;gt;</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64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&amp;</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&amp;amp;</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64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&amp;#039;</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64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&amp;#034</a:t>
                      </a:r>
                      <a:endPar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Rectangle 82"/>
          <p:cNvSpPr>
            <a:spLocks noChangeArrowheads="1"/>
          </p:cNvSpPr>
          <p:nvPr/>
        </p:nvSpPr>
        <p:spPr bwMode="auto">
          <a:xfrm>
            <a:off x="685800" y="4800600"/>
            <a:ext cx="7924800" cy="831850"/>
          </a:xfrm>
          <a:prstGeom prst="rect">
            <a:avLst/>
          </a:prstGeom>
          <a:noFill/>
          <a:ln w="9525">
            <a:solidFill>
              <a:srgbClr val="800000"/>
            </a:solidFill>
            <a:miter lim="800000"/>
          </a:ln>
          <a:effectLst/>
        </p:spPr>
        <p:txBody>
          <a:bodyPr anchor="ctr">
            <a:spAutoFit/>
          </a:bodyPr>
          <a:lstStyle/>
          <a:p>
            <a:r>
              <a:rPr lang="zh-CN" altLang="en-US" sz="2400" b="1" dirty="0"/>
              <a:t>注意：</a:t>
            </a:r>
            <a:r>
              <a:rPr lang="en-US" altLang="zh-CN" sz="2400" dirty="0" err="1"/>
              <a:t>escapeXml</a:t>
            </a:r>
            <a:r>
              <a:rPr lang="zh-CN" altLang="en-US" sz="2400" dirty="0"/>
              <a:t>的作用是是否将代码交给</a:t>
            </a:r>
            <a:r>
              <a:rPr lang="en-US" altLang="zh-CN" sz="2400" dirty="0"/>
              <a:t>xml</a:t>
            </a:r>
            <a:r>
              <a:rPr lang="zh-CN" altLang="en-US" sz="2400" dirty="0"/>
              <a:t>解析器解释，</a:t>
            </a:r>
            <a:r>
              <a:rPr lang="en-US" altLang="zh-CN" sz="2400" dirty="0"/>
              <a:t>true</a:t>
            </a:r>
            <a:r>
              <a:rPr lang="zh-CN" altLang="en-US" sz="2400" dirty="0"/>
              <a:t>为交给</a:t>
            </a:r>
            <a:r>
              <a:rPr lang="en-US" altLang="zh-CN" sz="2400" dirty="0"/>
              <a:t>xml</a:t>
            </a:r>
            <a:r>
              <a:rPr lang="zh-CN" altLang="en-US" sz="2400" dirty="0"/>
              <a:t>解析器解释，</a:t>
            </a:r>
            <a:r>
              <a:rPr lang="en-US" altLang="zh-CN" sz="2400" dirty="0"/>
              <a:t>false</a:t>
            </a:r>
            <a:r>
              <a:rPr lang="zh-CN" altLang="en-US" sz="2400" dirty="0"/>
              <a:t>为交给浏览器解释 </a:t>
            </a:r>
            <a:endParaRPr lang="zh-CN" altLang="en-US" sz="2400" dirty="0"/>
          </a:p>
        </p:txBody>
      </p:sp>
    </p:spTree>
  </p:cSld>
  <p:clrMapOvr>
    <a:masterClrMapping/>
  </p:clrMapOvr>
  <p:transition>
    <p:fade/>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t>&lt;c:out&gt;</a:t>
            </a:r>
            <a:r>
              <a:rPr lang="zh-CN" altLang="en-US" dirty="0" smtClean="0"/>
              <a:t>标签示例</a:t>
            </a:r>
            <a:endParaRPr lang="en-US" altLang="zh-CN" dirty="0" smtClean="0"/>
          </a:p>
        </p:txBody>
      </p:sp>
      <p:pic>
        <p:nvPicPr>
          <p:cNvPr id="285698" name="Picture 2"/>
          <p:cNvPicPr>
            <a:picLocks noChangeAspect="1" noChangeArrowheads="1"/>
          </p:cNvPicPr>
          <p:nvPr/>
        </p:nvPicPr>
        <p:blipFill>
          <a:blip r:embed="rId1"/>
          <a:srcRect/>
          <a:stretch>
            <a:fillRect/>
          </a:stretch>
        </p:blipFill>
        <p:spPr bwMode="auto">
          <a:xfrm>
            <a:off x="381000" y="1905000"/>
            <a:ext cx="8382000" cy="3162300"/>
          </a:xfrm>
          <a:prstGeom prst="rect">
            <a:avLst/>
          </a:prstGeom>
          <a:noFill/>
          <a:ln w="9525">
            <a:noFill/>
            <a:miter lim="800000"/>
            <a:headEnd/>
            <a:tailEnd/>
          </a:ln>
          <a:effectLst/>
        </p:spPr>
      </p:pic>
      <p:pic>
        <p:nvPicPr>
          <p:cNvPr id="285699" name="Picture 3"/>
          <p:cNvPicPr>
            <a:picLocks noChangeAspect="1" noChangeArrowheads="1"/>
          </p:cNvPicPr>
          <p:nvPr/>
        </p:nvPicPr>
        <p:blipFill>
          <a:blip r:embed="rId2"/>
          <a:srcRect/>
          <a:stretch>
            <a:fillRect/>
          </a:stretch>
        </p:blipFill>
        <p:spPr bwMode="auto">
          <a:xfrm>
            <a:off x="457200" y="1905000"/>
            <a:ext cx="8229600" cy="336481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85698"/>
                                        </p:tgtEl>
                                      </p:cBhvr>
                                    </p:animEffect>
                                    <p:set>
                                      <p:cBhvr>
                                        <p:cTn id="7" dur="1" fill="hold">
                                          <p:stCondLst>
                                            <p:cond delay="499"/>
                                          </p:stCondLst>
                                        </p:cTn>
                                        <p:tgtEl>
                                          <p:spTgt spid="28569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5699"/>
                                        </p:tgtEl>
                                        <p:attrNameLst>
                                          <p:attrName>style.visibility</p:attrName>
                                        </p:attrNameLst>
                                      </p:cBhvr>
                                      <p:to>
                                        <p:strVal val="visible"/>
                                      </p:to>
                                    </p:set>
                                    <p:animEffect transition="in" filter="blinds(horizontal)">
                                      <p:cBhvr>
                                        <p:cTn id="12" dur="500"/>
                                        <p:tgtEl>
                                          <p:spTgt spid="285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t>&lt;c:set&gt;</a:t>
            </a:r>
            <a:r>
              <a:rPr lang="zh-CN" altLang="en-US" dirty="0" smtClean="0"/>
              <a:t>标签</a:t>
            </a:r>
            <a:endParaRPr lang="en-US" altLang="zh-CN" dirty="0" smtClean="0"/>
          </a:p>
          <a:p>
            <a:r>
              <a:rPr lang="en-US" altLang="zh-CN" dirty="0" smtClean="0"/>
              <a:t>&lt;c:set&gt;</a:t>
            </a:r>
            <a:r>
              <a:rPr lang="zh-CN" altLang="en-US" dirty="0" smtClean="0"/>
              <a:t>将某特定值设置给一个属于特定范围的变量或是目标对象的属性，这些特定值被设置之后存储在变量或对象中。</a:t>
            </a:r>
            <a:endParaRPr lang="en-US" altLang="zh-CN" dirty="0" smtClean="0"/>
          </a:p>
          <a:p>
            <a:r>
              <a:rPr lang="en-US" altLang="zh-CN" dirty="0" smtClean="0"/>
              <a:t>&lt;c:set&gt;</a:t>
            </a:r>
            <a:r>
              <a:rPr lang="zh-CN" altLang="en-US" dirty="0" smtClean="0"/>
              <a:t>的语法：</a:t>
            </a:r>
            <a:endParaRPr lang="en-US" altLang="zh-CN" dirty="0" smtClean="0"/>
          </a:p>
          <a:p>
            <a:pPr lvl="1"/>
            <a:endParaRPr lang="en-US" altLang="zh-CN" dirty="0" smtClean="0"/>
          </a:p>
        </p:txBody>
      </p:sp>
    </p:spTree>
  </p:cSld>
  <p:clrMapOvr>
    <a:masterClrMapping/>
  </p:clrMapOvr>
  <p:transition>
    <p:fade/>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t>&lt;c:set&gt;</a:t>
            </a:r>
            <a:r>
              <a:rPr lang="zh-CN" altLang="en-US" dirty="0" smtClean="0"/>
              <a:t>标签</a:t>
            </a:r>
            <a:endParaRPr lang="en-US" altLang="zh-CN" dirty="0" smtClean="0"/>
          </a:p>
          <a:p>
            <a:r>
              <a:rPr lang="en-US" altLang="zh-CN" dirty="0" smtClean="0"/>
              <a:t>&lt;c:set&gt;</a:t>
            </a:r>
            <a:r>
              <a:rPr lang="zh-CN" altLang="en-US" dirty="0" smtClean="0"/>
              <a:t>将某特定值设置给一个属于特定范围的变量或是目标对象的属性，这些特定值被设置之后存储在变量或对象中。</a:t>
            </a:r>
            <a:endParaRPr lang="en-US" altLang="zh-CN" dirty="0" smtClean="0"/>
          </a:p>
          <a:p>
            <a:r>
              <a:rPr lang="en-US" altLang="zh-CN" dirty="0" smtClean="0"/>
              <a:t>&lt;c:set&gt;</a:t>
            </a:r>
            <a:r>
              <a:rPr lang="zh-CN" altLang="en-US" dirty="0" smtClean="0"/>
              <a:t>的语法：</a:t>
            </a:r>
            <a:endParaRPr lang="en-US" altLang="zh-CN" dirty="0" smtClean="0"/>
          </a:p>
          <a:p>
            <a:pPr lvl="1"/>
            <a:r>
              <a:rPr lang="zh-CN" altLang="en-US" dirty="0" smtClean="0">
                <a:latin typeface="Times New Roman" panose="02020603050405020304" pitchFamily="18" charset="0"/>
                <a:cs typeface="Times New Roman" panose="02020603050405020304" pitchFamily="18" charset="0"/>
              </a:rPr>
              <a:t>语法</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：将</a:t>
            </a:r>
            <a:r>
              <a:rPr lang="en-US" altLang="zh-CN" dirty="0" smtClean="0">
                <a:latin typeface="Times New Roman" panose="02020603050405020304" pitchFamily="18" charset="0"/>
                <a:cs typeface="Times New Roman" panose="02020603050405020304" pitchFamily="18" charset="0"/>
              </a:rPr>
              <a:t>value</a:t>
            </a:r>
            <a:r>
              <a:rPr lang="zh-CN" altLang="en-US" dirty="0" smtClean="0">
                <a:latin typeface="Times New Roman" panose="02020603050405020304" pitchFamily="18" charset="0"/>
                <a:cs typeface="Times New Roman" panose="02020603050405020304" pitchFamily="18" charset="0"/>
              </a:rPr>
              <a:t>值存储至范围变量</a:t>
            </a:r>
            <a:r>
              <a:rPr lang="en-US" altLang="zh-CN" dirty="0" err="1" smtClean="0">
                <a:latin typeface="Times New Roman" panose="02020603050405020304" pitchFamily="18" charset="0"/>
                <a:cs typeface="Times New Roman" panose="02020603050405020304" pitchFamily="18" charset="0"/>
              </a:rPr>
              <a:t>varName</a:t>
            </a:r>
            <a:endParaRPr lang="en-US" altLang="zh-CN" dirty="0" smtClean="0">
              <a:latin typeface="Times New Roman" panose="02020603050405020304" pitchFamily="18" charset="0"/>
              <a:cs typeface="Times New Roman" panose="02020603050405020304" pitchFamily="18" charset="0"/>
            </a:endParaRPr>
          </a:p>
          <a:p>
            <a:pPr lvl="1"/>
            <a:r>
              <a:rPr lang="en-US" altLang="zh-CN" dirty="0" smtClean="0">
                <a:latin typeface="Times New Roman" panose="02020603050405020304" pitchFamily="18" charset="0"/>
                <a:cs typeface="Times New Roman" panose="02020603050405020304" pitchFamily="18" charset="0"/>
              </a:rPr>
              <a:t>&lt;c:set value=“value”  </a:t>
            </a:r>
            <a:r>
              <a:rPr lang="en-US" altLang="zh-CN" dirty="0" err="1" smtClean="0">
                <a:latin typeface="Times New Roman" panose="02020603050405020304" pitchFamily="18" charset="0"/>
                <a:cs typeface="Times New Roman" panose="02020603050405020304" pitchFamily="18" charset="0"/>
              </a:rPr>
              <a:t>var</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varName</a:t>
            </a:r>
            <a:r>
              <a:rPr lang="en-US" altLang="zh-CN"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lvl="1"/>
            <a:r>
              <a:rPr lang="en-US" altLang="zh-CN" dirty="0" smtClean="0">
                <a:latin typeface="Times New Roman" panose="02020603050405020304" pitchFamily="18" charset="0"/>
                <a:cs typeface="Times New Roman" panose="02020603050405020304" pitchFamily="18" charset="0"/>
              </a:rPr>
              <a:t>[scope=“{</a:t>
            </a:r>
            <a:r>
              <a:rPr lang="en-US" altLang="zh-CN" dirty="0" err="1" smtClean="0">
                <a:latin typeface="Times New Roman" panose="02020603050405020304" pitchFamily="18" charset="0"/>
                <a:cs typeface="Times New Roman" panose="02020603050405020304" pitchFamily="18" charset="0"/>
              </a:rPr>
              <a:t>page|request|session|application</a:t>
            </a:r>
            <a:r>
              <a:rPr lang="en-US" altLang="zh-CN" dirty="0" smtClean="0">
                <a:latin typeface="Times New Roman" panose="02020603050405020304" pitchFamily="18" charset="0"/>
                <a:cs typeface="Times New Roman" panose="02020603050405020304" pitchFamily="18" charset="0"/>
              </a:rPr>
              <a:t>}”]/&gt;</a:t>
            </a:r>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p>
        </p:txBody>
      </p:sp>
    </p:spTree>
  </p:cSld>
  <p:clrMapOvr>
    <a:masterClrMapping/>
  </p:clrMapOvr>
  <p:transition>
    <p:fade/>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t>&lt;c:set&gt;</a:t>
            </a:r>
            <a:r>
              <a:rPr lang="zh-CN" altLang="en-US" dirty="0" smtClean="0"/>
              <a:t>的语法：</a:t>
            </a:r>
            <a:endParaRPr lang="en-US" altLang="zh-CN" dirty="0" smtClean="0"/>
          </a:p>
          <a:p>
            <a:pPr lvl="1"/>
            <a:r>
              <a:rPr lang="zh-CN" altLang="en-US" dirty="0" smtClean="0">
                <a:latin typeface="Times New Roman" panose="02020603050405020304" pitchFamily="18" charset="0"/>
                <a:cs typeface="Times New Roman" panose="02020603050405020304" pitchFamily="18" charset="0"/>
              </a:rPr>
              <a:t>语法</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：将本体</a:t>
            </a:r>
            <a:r>
              <a:rPr lang="en-US" altLang="zh-CN" dirty="0" smtClean="0">
                <a:latin typeface="Times New Roman" panose="02020603050405020304" pitchFamily="18" charset="0"/>
                <a:cs typeface="Times New Roman" panose="02020603050405020304" pitchFamily="18" charset="0"/>
              </a:rPr>
              <a:t>(body)</a:t>
            </a:r>
            <a:r>
              <a:rPr lang="zh-CN" altLang="en-US" dirty="0" smtClean="0">
                <a:latin typeface="Times New Roman" panose="02020603050405020304" pitchFamily="18" charset="0"/>
                <a:cs typeface="Times New Roman" panose="02020603050405020304" pitchFamily="18" charset="0"/>
              </a:rPr>
              <a:t>内容设置后存储到范围变量</a:t>
            </a:r>
            <a:r>
              <a:rPr lang="en-US" altLang="zh-CN" dirty="0" err="1" smtClean="0">
                <a:latin typeface="Times New Roman" panose="02020603050405020304" pitchFamily="18" charset="0"/>
                <a:cs typeface="Times New Roman" panose="02020603050405020304" pitchFamily="18" charset="0"/>
              </a:rPr>
              <a:t>varName</a:t>
            </a:r>
            <a:endParaRPr lang="en-US" altLang="zh-CN" dirty="0" smtClean="0">
              <a:latin typeface="Times New Roman" panose="02020603050405020304" pitchFamily="18" charset="0"/>
              <a:cs typeface="Times New Roman" panose="02020603050405020304" pitchFamily="18" charset="0"/>
            </a:endParaRPr>
          </a:p>
          <a:p>
            <a:pPr lvl="1"/>
            <a:r>
              <a:rPr lang="en-US" altLang="zh-CN" dirty="0" smtClean="0">
                <a:latin typeface="Times New Roman" panose="02020603050405020304" pitchFamily="18" charset="0"/>
                <a:cs typeface="Times New Roman" panose="02020603050405020304" pitchFamily="18" charset="0"/>
              </a:rPr>
              <a:t>&lt;c:set  </a:t>
            </a:r>
            <a:r>
              <a:rPr lang="en-US" altLang="zh-CN" dirty="0" err="1" smtClean="0">
                <a:latin typeface="Times New Roman" panose="02020603050405020304" pitchFamily="18" charset="0"/>
                <a:cs typeface="Times New Roman" panose="02020603050405020304" pitchFamily="18" charset="0"/>
              </a:rPr>
              <a:t>var</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varName</a:t>
            </a:r>
            <a:r>
              <a:rPr lang="en-US" altLang="zh-CN" dirty="0" smtClean="0">
                <a:latin typeface="Times New Roman" panose="02020603050405020304" pitchFamily="18" charset="0"/>
                <a:cs typeface="Times New Roman" panose="02020603050405020304" pitchFamily="18" charset="0"/>
              </a:rPr>
              <a:t>" [scope= "{</a:t>
            </a:r>
            <a:r>
              <a:rPr lang="en-US" altLang="zh-CN" dirty="0" err="1" smtClean="0">
                <a:latin typeface="Times New Roman" panose="02020603050405020304" pitchFamily="18" charset="0"/>
                <a:cs typeface="Times New Roman" panose="02020603050405020304" pitchFamily="18" charset="0"/>
              </a:rPr>
              <a:t>page|request|session|application</a:t>
            </a:r>
            <a:r>
              <a:rPr lang="en-US" altLang="zh-CN" dirty="0" smtClean="0">
                <a:latin typeface="Times New Roman" panose="02020603050405020304" pitchFamily="18" charset="0"/>
                <a:cs typeface="Times New Roman" panose="02020603050405020304" pitchFamily="18" charset="0"/>
              </a:rPr>
              <a:t>}”]&gt;</a:t>
            </a:r>
            <a:endParaRPr lang="en-US" altLang="zh-CN" dirty="0" smtClean="0">
              <a:latin typeface="Times New Roman" panose="02020603050405020304" pitchFamily="18" charset="0"/>
              <a:cs typeface="Times New Roman" panose="02020603050405020304" pitchFamily="18" charset="0"/>
            </a:endParaRPr>
          </a:p>
          <a:p>
            <a:pPr lvl="1"/>
            <a:r>
              <a:rPr lang="en-US" altLang="zh-CN" dirty="0" smtClean="0">
                <a:latin typeface="Times New Roman" panose="02020603050405020304" pitchFamily="18" charset="0"/>
                <a:cs typeface="Times New Roman" panose="02020603050405020304" pitchFamily="18" charset="0"/>
              </a:rPr>
              <a:t>body content</a:t>
            </a:r>
            <a:endParaRPr lang="en-US" altLang="zh-CN" dirty="0" smtClean="0">
              <a:latin typeface="Times New Roman" panose="02020603050405020304" pitchFamily="18" charset="0"/>
              <a:cs typeface="Times New Roman" panose="02020603050405020304" pitchFamily="18" charset="0"/>
            </a:endParaRPr>
          </a:p>
          <a:p>
            <a:pPr lvl="1"/>
            <a:r>
              <a:rPr lang="en-US" altLang="zh-CN" dirty="0" smtClean="0">
                <a:latin typeface="Times New Roman" panose="02020603050405020304" pitchFamily="18" charset="0"/>
                <a:cs typeface="Times New Roman" panose="02020603050405020304" pitchFamily="18" charset="0"/>
              </a:rPr>
              <a:t>&lt;/c:set&gt;</a:t>
            </a:r>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p>
          <a:p>
            <a:pPr lvl="1"/>
            <a:r>
              <a:rPr lang="zh-CN" altLang="en-US" dirty="0" smtClean="0"/>
              <a:t>前两种分别用来存储一个特定值至范围变量，而所要存储的值可以是一个单一值或是本体</a:t>
            </a:r>
            <a:r>
              <a:rPr lang="en-US" altLang="zh-CN" dirty="0" smtClean="0"/>
              <a:t>(body)</a:t>
            </a:r>
            <a:r>
              <a:rPr lang="zh-CN" altLang="en-US" dirty="0" smtClean="0"/>
              <a:t>内容</a:t>
            </a:r>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p>
        </p:txBody>
      </p:sp>
    </p:spTree>
  </p:cSld>
  <p:clrMapOvr>
    <a:masterClrMapping/>
  </p:clrMapOvr>
  <p:transition>
    <p:fade/>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t>&lt;c:set&gt;</a:t>
            </a:r>
            <a:r>
              <a:rPr lang="zh-CN" altLang="en-US" dirty="0" smtClean="0"/>
              <a:t>的语法：</a:t>
            </a:r>
            <a:endParaRPr lang="en-US" altLang="zh-CN" dirty="0" smtClean="0"/>
          </a:p>
          <a:p>
            <a:pPr lvl="1"/>
            <a:r>
              <a:rPr lang="zh-CN" altLang="en-US" dirty="0" smtClean="0">
                <a:latin typeface="Times New Roman" panose="02020603050405020304" pitchFamily="18" charset="0"/>
                <a:cs typeface="Times New Roman" panose="02020603050405020304" pitchFamily="18" charset="0"/>
              </a:rPr>
              <a:t>语法</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：将</a:t>
            </a:r>
            <a:r>
              <a:rPr lang="en-US" altLang="zh-CN" dirty="0" smtClean="0">
                <a:latin typeface="Times New Roman" panose="02020603050405020304" pitchFamily="18" charset="0"/>
                <a:cs typeface="Times New Roman" panose="02020603050405020304" pitchFamily="18" charset="0"/>
              </a:rPr>
              <a:t>value</a:t>
            </a:r>
            <a:r>
              <a:rPr lang="zh-CN" altLang="en-US" dirty="0" smtClean="0">
                <a:latin typeface="Times New Roman" panose="02020603050405020304" pitchFamily="18" charset="0"/>
                <a:cs typeface="Times New Roman" panose="02020603050405020304" pitchFamily="18" charset="0"/>
              </a:rPr>
              <a:t>值存储至目标对象</a:t>
            </a:r>
            <a:r>
              <a:rPr lang="en-US" altLang="zh-CN" dirty="0" smtClean="0">
                <a:latin typeface="Times New Roman" panose="02020603050405020304" pitchFamily="18" charset="0"/>
                <a:cs typeface="Times New Roman" panose="02020603050405020304" pitchFamily="18" charset="0"/>
              </a:rPr>
              <a:t>target</a:t>
            </a:r>
            <a:r>
              <a:rPr lang="zh-CN" altLang="en-US" dirty="0" smtClean="0">
                <a:latin typeface="Times New Roman" panose="02020603050405020304" pitchFamily="18" charset="0"/>
                <a:cs typeface="Times New Roman" panose="02020603050405020304" pitchFamily="18" charset="0"/>
              </a:rPr>
              <a:t>的属性</a:t>
            </a:r>
            <a:r>
              <a:rPr lang="en-US" altLang="zh-CN" dirty="0" err="1" smtClean="0">
                <a:latin typeface="Times New Roman" panose="02020603050405020304" pitchFamily="18" charset="0"/>
                <a:cs typeface="Times New Roman" panose="02020603050405020304" pitchFamily="18" charset="0"/>
              </a:rPr>
              <a:t>propertyName</a:t>
            </a:r>
            <a:endParaRPr lang="en-US" altLang="zh-CN" dirty="0" smtClean="0">
              <a:latin typeface="Times New Roman" panose="02020603050405020304" pitchFamily="18" charset="0"/>
              <a:cs typeface="Times New Roman" panose="02020603050405020304" pitchFamily="18" charset="0"/>
            </a:endParaRPr>
          </a:p>
          <a:p>
            <a:pPr lvl="1"/>
            <a:r>
              <a:rPr lang="en-US" altLang="zh-CN" dirty="0" smtClean="0">
                <a:latin typeface="Times New Roman" panose="02020603050405020304" pitchFamily="18" charset="0"/>
                <a:cs typeface="Times New Roman" panose="02020603050405020304" pitchFamily="18" charset="0"/>
              </a:rPr>
              <a:t>&lt;c:set value=“value”   target=“target”   property=“</a:t>
            </a:r>
            <a:r>
              <a:rPr lang="en-US" altLang="zh-CN" dirty="0" err="1" smtClean="0">
                <a:latin typeface="Times New Roman" panose="02020603050405020304" pitchFamily="18" charset="0"/>
                <a:cs typeface="Times New Roman" panose="02020603050405020304" pitchFamily="18" charset="0"/>
              </a:rPr>
              <a:t>propertyName</a:t>
            </a:r>
            <a:r>
              <a:rPr lang="en-US" altLang="zh-CN" dirty="0" smtClean="0">
                <a:latin typeface="Times New Roman" panose="02020603050405020304" pitchFamily="18" charset="0"/>
                <a:cs typeface="Times New Roman" panose="02020603050405020304" pitchFamily="18" charset="0"/>
              </a:rPr>
              <a:t>”/&gt;</a:t>
            </a:r>
            <a:endParaRPr lang="fr-FR"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p>
        </p:txBody>
      </p:sp>
    </p:spTree>
  </p:cSld>
  <p:clrMapOvr>
    <a:masterClrMapping/>
  </p:clrMapOvr>
  <p:transition>
    <p:fade/>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t>&lt;c:set&gt;</a:t>
            </a:r>
            <a:r>
              <a:rPr lang="zh-CN" altLang="en-US" dirty="0" smtClean="0"/>
              <a:t>的语法：</a:t>
            </a:r>
            <a:endParaRPr lang="en-US" altLang="zh-CN" dirty="0" smtClean="0"/>
          </a:p>
          <a:p>
            <a:pPr lvl="1"/>
            <a:r>
              <a:rPr lang="zh-CN" altLang="fr-FR" dirty="0" smtClean="0">
                <a:latin typeface="Times New Roman" panose="02020603050405020304" pitchFamily="18" charset="0"/>
                <a:cs typeface="Times New Roman" panose="02020603050405020304" pitchFamily="18" charset="0"/>
              </a:rPr>
              <a:t>语法</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a:t>
            </a:r>
            <a:r>
              <a:rPr lang="zh-CN" altLang="fr-FR" dirty="0" smtClean="0">
                <a:latin typeface="Times New Roman" panose="02020603050405020304" pitchFamily="18" charset="0"/>
                <a:cs typeface="Times New Roman" panose="02020603050405020304" pitchFamily="18" charset="0"/>
              </a:rPr>
              <a:t>将本体</a:t>
            </a:r>
            <a:r>
              <a:rPr lang="en-US" altLang="zh-CN" dirty="0" smtClean="0">
                <a:latin typeface="Times New Roman" panose="02020603050405020304" pitchFamily="18" charset="0"/>
                <a:cs typeface="Times New Roman" panose="02020603050405020304" pitchFamily="18" charset="0"/>
              </a:rPr>
              <a:t>(body)</a:t>
            </a:r>
            <a:r>
              <a:rPr lang="zh-CN" altLang="fr-FR" dirty="0" smtClean="0">
                <a:latin typeface="Times New Roman" panose="02020603050405020304" pitchFamily="18" charset="0"/>
                <a:cs typeface="Times New Roman" panose="02020603050405020304" pitchFamily="18" charset="0"/>
              </a:rPr>
              <a:t>内容设置存储至目标对象</a:t>
            </a:r>
            <a:r>
              <a:rPr lang="en-US" altLang="zh-CN" dirty="0" smtClean="0">
                <a:latin typeface="Times New Roman" panose="02020603050405020304" pitchFamily="18" charset="0"/>
                <a:cs typeface="Times New Roman" panose="02020603050405020304" pitchFamily="18" charset="0"/>
              </a:rPr>
              <a:t>target</a:t>
            </a:r>
            <a:r>
              <a:rPr lang="zh-CN" altLang="fr-FR" dirty="0" smtClean="0">
                <a:latin typeface="Times New Roman" panose="02020603050405020304" pitchFamily="18" charset="0"/>
                <a:cs typeface="Times New Roman" panose="02020603050405020304" pitchFamily="18" charset="0"/>
              </a:rPr>
              <a:t>的属性</a:t>
            </a:r>
            <a:r>
              <a:rPr lang="en-US" altLang="zh-CN" dirty="0" err="1" smtClean="0">
                <a:latin typeface="Times New Roman" panose="02020603050405020304" pitchFamily="18" charset="0"/>
                <a:cs typeface="Times New Roman" panose="02020603050405020304" pitchFamily="18" charset="0"/>
              </a:rPr>
              <a:t>propertyName</a:t>
            </a:r>
            <a:r>
              <a:rPr lang="en-US" altLang="zh-CN" dirty="0" smtClean="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a:p>
            <a:pPr lvl="1"/>
            <a:r>
              <a:rPr lang="en-US" altLang="zh-CN" dirty="0" smtClean="0">
                <a:latin typeface="Times New Roman" panose="02020603050405020304" pitchFamily="18" charset="0"/>
                <a:cs typeface="Times New Roman" panose="02020603050405020304" pitchFamily="18" charset="0"/>
              </a:rPr>
              <a:t>&lt;c:set   target="target"   property="</a:t>
            </a:r>
            <a:r>
              <a:rPr lang="en-US" altLang="zh-CN" dirty="0" err="1" smtClean="0">
                <a:latin typeface="Times New Roman" panose="02020603050405020304" pitchFamily="18" charset="0"/>
                <a:cs typeface="Times New Roman" panose="02020603050405020304" pitchFamily="18" charset="0"/>
              </a:rPr>
              <a:t>propertyName</a:t>
            </a:r>
            <a:r>
              <a:rPr lang="en-US" altLang="zh-CN" dirty="0" smtClean="0">
                <a:latin typeface="Times New Roman" panose="02020603050405020304" pitchFamily="18" charset="0"/>
                <a:cs typeface="Times New Roman" panose="02020603050405020304" pitchFamily="18" charset="0"/>
              </a:rPr>
              <a:t>"&gt;</a:t>
            </a:r>
            <a:endParaRPr lang="en-US" altLang="zh-CN" dirty="0" smtClean="0">
              <a:latin typeface="Times New Roman" panose="02020603050405020304" pitchFamily="18" charset="0"/>
              <a:cs typeface="Times New Roman" panose="02020603050405020304" pitchFamily="18" charset="0"/>
            </a:endParaRPr>
          </a:p>
          <a:p>
            <a:pPr lvl="1"/>
            <a:r>
              <a:rPr lang="en-US" altLang="zh-CN" dirty="0" smtClean="0">
                <a:latin typeface="Times New Roman" panose="02020603050405020304" pitchFamily="18" charset="0"/>
                <a:cs typeface="Times New Roman" panose="02020603050405020304" pitchFamily="18" charset="0"/>
              </a:rPr>
              <a:t>body content</a:t>
            </a:r>
            <a:endParaRPr lang="en-US" altLang="zh-CN" dirty="0" smtClean="0">
              <a:latin typeface="Times New Roman" panose="02020603050405020304" pitchFamily="18" charset="0"/>
              <a:cs typeface="Times New Roman" panose="02020603050405020304" pitchFamily="18" charset="0"/>
            </a:endParaRPr>
          </a:p>
          <a:p>
            <a:pPr lvl="1"/>
            <a:r>
              <a:rPr lang="en-US" altLang="zh-CN" dirty="0" smtClean="0">
                <a:latin typeface="Times New Roman" panose="02020603050405020304" pitchFamily="18" charset="0"/>
                <a:cs typeface="Times New Roman" panose="02020603050405020304" pitchFamily="18" charset="0"/>
              </a:rPr>
              <a:t>&lt;/c:set&gt;</a:t>
            </a:r>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lvl="1"/>
            <a:r>
              <a:rPr lang="zh-CN" altLang="en-US" dirty="0" smtClean="0"/>
              <a:t>后两种语法其值存储的对象为一对象的特定属性。</a:t>
            </a:r>
            <a:endParaRPr lang="en-US" altLang="zh-CN" dirty="0" smtClean="0">
              <a:latin typeface="Times New Roman" panose="02020603050405020304" pitchFamily="18" charset="0"/>
              <a:cs typeface="Times New Roman" panose="02020603050405020304" pitchFamily="18" charset="0"/>
            </a:endParaRPr>
          </a:p>
          <a:p>
            <a:pPr lvl="1"/>
            <a:endParaRPr lang="fr-FR"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p>
        </p:txBody>
      </p:sp>
    </p:spTree>
  </p:cSld>
  <p:clrMapOvr>
    <a:masterClrMapping/>
  </p:clrMapOvr>
  <p:transition>
    <p:fade/>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t>&lt;c:set&gt;</a:t>
            </a:r>
            <a:r>
              <a:rPr lang="zh-CN" altLang="en-US" dirty="0" smtClean="0"/>
              <a:t>标签属性</a:t>
            </a:r>
            <a:endParaRPr lang="en-US" altLang="zh-CN" dirty="0" smtClean="0"/>
          </a:p>
          <a:p>
            <a:pPr lvl="1"/>
            <a:endParaRPr lang="fr-FR"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p>
        </p:txBody>
      </p:sp>
      <p:graphicFrame>
        <p:nvGraphicFramePr>
          <p:cNvPr id="4" name="Group 168"/>
          <p:cNvGraphicFramePr>
            <a:graphicFrameLocks noGrp="1"/>
          </p:cNvGraphicFramePr>
          <p:nvPr/>
        </p:nvGraphicFramePr>
        <p:xfrm>
          <a:off x="533400" y="1905000"/>
          <a:ext cx="8001000" cy="3429001"/>
        </p:xfrm>
        <a:graphic>
          <a:graphicData uri="http://schemas.openxmlformats.org/drawingml/2006/table">
            <a:tbl>
              <a:tblPr/>
              <a:tblGrid>
                <a:gridCol w="1524000"/>
                <a:gridCol w="1600200"/>
                <a:gridCol w="1600200"/>
                <a:gridCol w="3276600"/>
              </a:tblGrid>
              <a:tr h="6524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属性</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动态</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动态</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动态</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56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value</a:t>
                      </a:r>
                      <a:endPar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Object</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设置值</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56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var</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否</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String</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存储设置值的变量名称</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56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scope</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否</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String</a:t>
                      </a:r>
                      <a:endPar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var</a:t>
                      </a: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的范围</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0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target</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Object</a:t>
                      </a:r>
                      <a:endPar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属性将被设置的目标对象</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56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property</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String</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目标对象的属性</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 name="Text Box 161"/>
          <p:cNvSpPr txBox="1">
            <a:spLocks noChangeArrowheads="1"/>
          </p:cNvSpPr>
          <p:nvPr/>
        </p:nvSpPr>
        <p:spPr bwMode="auto">
          <a:xfrm>
            <a:off x="533400" y="5486400"/>
            <a:ext cx="8001000" cy="1163652"/>
          </a:xfrm>
          <a:prstGeom prst="rect">
            <a:avLst/>
          </a:prstGeom>
          <a:solidFill>
            <a:srgbClr val="92D050"/>
          </a:solidFill>
          <a:ln w="9525" algn="ctr">
            <a:solidFill>
              <a:srgbClr val="800000"/>
            </a:solidFill>
            <a:miter lim="800000"/>
          </a:ln>
          <a:effectLst>
            <a:outerShdw blurRad="76200" dist="12700" dir="2700000" sy="-23000" kx="-800400" algn="bl" rotWithShape="0">
              <a:prstClr val="black">
                <a:alpha val="20000"/>
              </a:prstClr>
            </a:outerShdw>
          </a:effectLst>
        </p:spPr>
        <p:txBody>
          <a:bodyPr>
            <a:spAutoFit/>
          </a:bodyPr>
          <a:lstStyle/>
          <a:p>
            <a:pPr indent="535305">
              <a:lnSpc>
                <a:spcPct val="120000"/>
              </a:lnSpc>
              <a:spcBef>
                <a:spcPct val="50000"/>
              </a:spcBef>
            </a:pPr>
            <a:r>
              <a:rPr lang="zh-CN" altLang="en-US" sz="2000" dirty="0">
                <a:solidFill>
                  <a:schemeClr val="tx2">
                    <a:lumMod val="50000"/>
                  </a:schemeClr>
                </a:solidFill>
              </a:rPr>
              <a:t>除</a:t>
            </a:r>
            <a:r>
              <a:rPr lang="en-US" altLang="zh-CN" sz="2000" dirty="0">
                <a:solidFill>
                  <a:schemeClr val="tx2">
                    <a:lumMod val="50000"/>
                  </a:schemeClr>
                </a:solidFill>
              </a:rPr>
              <a:t>value</a:t>
            </a:r>
            <a:r>
              <a:rPr lang="zh-CN" altLang="en-US" sz="2000" dirty="0">
                <a:solidFill>
                  <a:schemeClr val="tx2">
                    <a:lumMod val="50000"/>
                  </a:schemeClr>
                </a:solidFill>
              </a:rPr>
              <a:t>外，</a:t>
            </a:r>
            <a:r>
              <a:rPr lang="en-US" altLang="zh-CN" sz="2000" dirty="0" err="1">
                <a:solidFill>
                  <a:schemeClr val="tx2">
                    <a:lumMod val="50000"/>
                  </a:schemeClr>
                </a:solidFill>
              </a:rPr>
              <a:t>var</a:t>
            </a:r>
            <a:r>
              <a:rPr lang="zh-CN" altLang="en-US" sz="2000" dirty="0">
                <a:solidFill>
                  <a:schemeClr val="tx2">
                    <a:lumMod val="50000"/>
                  </a:schemeClr>
                </a:solidFill>
              </a:rPr>
              <a:t>代表</a:t>
            </a:r>
            <a:r>
              <a:rPr lang="en-US" altLang="zh-CN" sz="2000" dirty="0">
                <a:solidFill>
                  <a:schemeClr val="tx2">
                    <a:lumMod val="50000"/>
                  </a:schemeClr>
                </a:solidFill>
              </a:rPr>
              <a:t>&lt;c</a:t>
            </a:r>
            <a:r>
              <a:rPr lang="zh-CN" altLang="en-US" sz="2000" dirty="0">
                <a:solidFill>
                  <a:schemeClr val="tx2">
                    <a:lumMod val="50000"/>
                  </a:schemeClr>
                </a:solidFill>
              </a:rPr>
              <a:t>：</a:t>
            </a:r>
            <a:r>
              <a:rPr lang="en-US" altLang="zh-CN" sz="2000" dirty="0">
                <a:solidFill>
                  <a:schemeClr val="tx2">
                    <a:lumMod val="50000"/>
                  </a:schemeClr>
                </a:solidFill>
              </a:rPr>
              <a:t>set&gt;</a:t>
            </a:r>
            <a:r>
              <a:rPr lang="zh-CN" altLang="en-US" sz="2000" dirty="0">
                <a:solidFill>
                  <a:schemeClr val="tx2">
                    <a:lumMod val="50000"/>
                  </a:schemeClr>
                </a:solidFill>
              </a:rPr>
              <a:t>标签第</a:t>
            </a:r>
            <a:r>
              <a:rPr lang="en-US" altLang="zh-CN" sz="2000" dirty="0">
                <a:solidFill>
                  <a:schemeClr val="tx2">
                    <a:lumMod val="50000"/>
                  </a:schemeClr>
                </a:solidFill>
              </a:rPr>
              <a:t>1</a:t>
            </a:r>
            <a:r>
              <a:rPr lang="zh-CN" altLang="en-US" sz="2000" dirty="0">
                <a:solidFill>
                  <a:schemeClr val="tx2">
                    <a:lumMod val="50000"/>
                  </a:schemeClr>
                </a:solidFill>
              </a:rPr>
              <a:t>种及第</a:t>
            </a:r>
            <a:r>
              <a:rPr lang="en-US" altLang="zh-CN" sz="2000" dirty="0">
                <a:solidFill>
                  <a:schemeClr val="tx2">
                    <a:lumMod val="50000"/>
                  </a:schemeClr>
                </a:solidFill>
              </a:rPr>
              <a:t>2</a:t>
            </a:r>
            <a:r>
              <a:rPr lang="zh-CN" altLang="en-US" sz="2000" dirty="0">
                <a:solidFill>
                  <a:schemeClr val="tx2">
                    <a:lumMod val="50000"/>
                  </a:schemeClr>
                </a:solidFill>
              </a:rPr>
              <a:t>种语法中所要设置值的变量，</a:t>
            </a:r>
            <a:r>
              <a:rPr lang="en-US" altLang="zh-CN" sz="2000" dirty="0">
                <a:solidFill>
                  <a:schemeClr val="tx2">
                    <a:lumMod val="50000"/>
                  </a:schemeClr>
                </a:solidFill>
              </a:rPr>
              <a:t>scope</a:t>
            </a:r>
            <a:r>
              <a:rPr lang="zh-CN" altLang="en-US" sz="2000" dirty="0">
                <a:solidFill>
                  <a:schemeClr val="tx2">
                    <a:lumMod val="50000"/>
                  </a:schemeClr>
                </a:solidFill>
              </a:rPr>
              <a:t>为此变量的范围，</a:t>
            </a:r>
            <a:r>
              <a:rPr lang="en-US" altLang="zh-CN" sz="2000" dirty="0">
                <a:solidFill>
                  <a:schemeClr val="tx2">
                    <a:lumMod val="50000"/>
                  </a:schemeClr>
                </a:solidFill>
              </a:rPr>
              <a:t>target</a:t>
            </a:r>
            <a:r>
              <a:rPr lang="zh-CN" altLang="en-US" sz="2000" dirty="0">
                <a:solidFill>
                  <a:schemeClr val="tx2">
                    <a:lumMod val="50000"/>
                  </a:schemeClr>
                </a:solidFill>
              </a:rPr>
              <a:t>则是第</a:t>
            </a:r>
            <a:r>
              <a:rPr lang="en-US" altLang="zh-CN" sz="2000" dirty="0">
                <a:solidFill>
                  <a:schemeClr val="tx2">
                    <a:lumMod val="50000"/>
                  </a:schemeClr>
                </a:solidFill>
              </a:rPr>
              <a:t>1</a:t>
            </a:r>
            <a:r>
              <a:rPr lang="zh-CN" altLang="en-US" sz="2000" dirty="0">
                <a:solidFill>
                  <a:schemeClr val="tx2">
                    <a:lumMod val="50000"/>
                  </a:schemeClr>
                </a:solidFill>
              </a:rPr>
              <a:t>种及第</a:t>
            </a:r>
            <a:r>
              <a:rPr lang="en-US" altLang="zh-CN" sz="2000" dirty="0">
                <a:solidFill>
                  <a:schemeClr val="tx2">
                    <a:lumMod val="50000"/>
                  </a:schemeClr>
                </a:solidFill>
              </a:rPr>
              <a:t>2</a:t>
            </a:r>
            <a:r>
              <a:rPr lang="zh-CN" altLang="en-US" sz="2000" dirty="0">
                <a:solidFill>
                  <a:schemeClr val="tx2">
                    <a:lumMod val="50000"/>
                  </a:schemeClr>
                </a:solidFill>
              </a:rPr>
              <a:t>种语法中设置值的目标对象，而</a:t>
            </a:r>
            <a:r>
              <a:rPr lang="en-US" altLang="zh-CN" sz="2000" dirty="0">
                <a:solidFill>
                  <a:schemeClr val="tx2">
                    <a:lumMod val="50000"/>
                  </a:schemeClr>
                </a:solidFill>
              </a:rPr>
              <a:t>value</a:t>
            </a:r>
            <a:r>
              <a:rPr lang="zh-CN" altLang="en-US" sz="2000" dirty="0">
                <a:solidFill>
                  <a:schemeClr val="tx2">
                    <a:lumMod val="50000"/>
                  </a:schemeClr>
                </a:solidFill>
              </a:rPr>
              <a:t>会被存储至此对象的指定</a:t>
            </a:r>
            <a:r>
              <a:rPr lang="en-US" altLang="zh-CN" sz="2000" dirty="0">
                <a:solidFill>
                  <a:schemeClr val="tx2">
                    <a:lumMod val="50000"/>
                  </a:schemeClr>
                </a:solidFill>
              </a:rPr>
              <a:t>property</a:t>
            </a:r>
            <a:r>
              <a:rPr lang="zh-CN" altLang="en-US" sz="2000" dirty="0">
                <a:solidFill>
                  <a:schemeClr val="tx2">
                    <a:lumMod val="50000"/>
                  </a:schemeClr>
                </a:solidFill>
              </a:rPr>
              <a:t>中。</a:t>
            </a:r>
            <a:endParaRPr lang="zh-CN" altLang="en-US" sz="2000" dirty="0">
              <a:solidFill>
                <a:schemeClr val="tx2">
                  <a:lumMod val="50000"/>
                </a:schemeClr>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t>&lt;c:set&gt;</a:t>
            </a:r>
            <a:r>
              <a:rPr lang="zh-CN" altLang="en-US" dirty="0" smtClean="0"/>
              <a:t>标签示例</a:t>
            </a:r>
            <a:r>
              <a:rPr lang="en-US" altLang="zh-CN" dirty="0" smtClean="0"/>
              <a:t>1</a:t>
            </a:r>
            <a:endParaRPr lang="en-US" altLang="zh-CN" dirty="0" smtClean="0"/>
          </a:p>
          <a:p>
            <a:pPr lvl="1"/>
            <a:endParaRPr lang="fr-FR"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p>
        </p:txBody>
      </p:sp>
      <p:pic>
        <p:nvPicPr>
          <p:cNvPr id="286722" name="Picture 2"/>
          <p:cNvPicPr>
            <a:picLocks noChangeAspect="1" noChangeArrowheads="1"/>
          </p:cNvPicPr>
          <p:nvPr/>
        </p:nvPicPr>
        <p:blipFill>
          <a:blip r:embed="rId1"/>
          <a:srcRect/>
          <a:stretch>
            <a:fillRect/>
          </a:stretch>
        </p:blipFill>
        <p:spPr bwMode="auto">
          <a:xfrm>
            <a:off x="78830" y="1981200"/>
            <a:ext cx="8953500" cy="4229100"/>
          </a:xfrm>
          <a:prstGeom prst="rect">
            <a:avLst/>
          </a:prstGeom>
          <a:noFill/>
          <a:ln w="9525">
            <a:noFill/>
            <a:miter lim="800000"/>
            <a:headEnd/>
            <a:tailEnd/>
          </a:ln>
          <a:effectLst/>
        </p:spPr>
      </p:pic>
      <p:pic>
        <p:nvPicPr>
          <p:cNvPr id="286723" name="Picture 3"/>
          <p:cNvPicPr>
            <a:picLocks noChangeAspect="1" noChangeArrowheads="1"/>
          </p:cNvPicPr>
          <p:nvPr/>
        </p:nvPicPr>
        <p:blipFill>
          <a:blip r:embed="rId2"/>
          <a:srcRect/>
          <a:stretch>
            <a:fillRect/>
          </a:stretch>
        </p:blipFill>
        <p:spPr bwMode="auto">
          <a:xfrm>
            <a:off x="0" y="1981199"/>
            <a:ext cx="9144000" cy="1820883"/>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86722"/>
                                        </p:tgtEl>
                                      </p:cBhvr>
                                    </p:animEffect>
                                    <p:set>
                                      <p:cBhvr>
                                        <p:cTn id="7" dur="1" fill="hold">
                                          <p:stCondLst>
                                            <p:cond delay="499"/>
                                          </p:stCondLst>
                                        </p:cTn>
                                        <p:tgtEl>
                                          <p:spTgt spid="28672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86723"/>
                                        </p:tgtEl>
                                        <p:attrNameLst>
                                          <p:attrName>style.visibility</p:attrName>
                                        </p:attrNameLst>
                                      </p:cBhvr>
                                      <p:to>
                                        <p:strVal val="visible"/>
                                      </p:to>
                                    </p:set>
                                    <p:animEffect transition="in" filter="box(in)">
                                      <p:cBhvr>
                                        <p:cTn id="12" dur="500"/>
                                        <p:tgtEl>
                                          <p:spTgt spid="286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t>&lt;c:set&gt;</a:t>
            </a:r>
            <a:r>
              <a:rPr lang="zh-CN" altLang="en-US" dirty="0" smtClean="0"/>
              <a:t>标签示例</a:t>
            </a:r>
            <a:r>
              <a:rPr lang="en-US" altLang="zh-CN" dirty="0" smtClean="0"/>
              <a:t>2</a:t>
            </a:r>
            <a:endParaRPr lang="en-US" altLang="zh-CN" dirty="0" smtClean="0"/>
          </a:p>
          <a:p>
            <a:pPr lvl="1"/>
            <a:endParaRPr lang="fr-FR"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p>
        </p:txBody>
      </p:sp>
      <p:pic>
        <p:nvPicPr>
          <p:cNvPr id="287746" name="Picture 2"/>
          <p:cNvPicPr>
            <a:picLocks noChangeAspect="1" noChangeArrowheads="1"/>
          </p:cNvPicPr>
          <p:nvPr/>
        </p:nvPicPr>
        <p:blipFill>
          <a:blip r:embed="rId1"/>
          <a:srcRect/>
          <a:stretch>
            <a:fillRect/>
          </a:stretch>
        </p:blipFill>
        <p:spPr bwMode="auto">
          <a:xfrm>
            <a:off x="94596" y="1895475"/>
            <a:ext cx="8953500" cy="4810125"/>
          </a:xfrm>
          <a:prstGeom prst="rect">
            <a:avLst/>
          </a:prstGeom>
          <a:noFill/>
          <a:ln w="9525">
            <a:noFill/>
            <a:miter lim="800000"/>
            <a:headEnd/>
            <a:tailEnd/>
          </a:ln>
          <a:effectLst/>
        </p:spPr>
      </p:pic>
      <p:pic>
        <p:nvPicPr>
          <p:cNvPr id="287747" name="Picture 3"/>
          <p:cNvPicPr>
            <a:picLocks noChangeAspect="1" noChangeArrowheads="1"/>
          </p:cNvPicPr>
          <p:nvPr/>
        </p:nvPicPr>
        <p:blipFill>
          <a:blip r:embed="rId2"/>
          <a:srcRect/>
          <a:stretch>
            <a:fillRect/>
          </a:stretch>
        </p:blipFill>
        <p:spPr bwMode="auto">
          <a:xfrm>
            <a:off x="533400" y="1905000"/>
            <a:ext cx="7995659" cy="34290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87746"/>
                                        </p:tgtEl>
                                      </p:cBhvr>
                                    </p:animEffect>
                                    <p:set>
                                      <p:cBhvr>
                                        <p:cTn id="7" dur="1" fill="hold">
                                          <p:stCondLst>
                                            <p:cond delay="499"/>
                                          </p:stCondLst>
                                        </p:cTn>
                                        <p:tgtEl>
                                          <p:spTgt spid="28774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87747"/>
                                        </p:tgtEl>
                                        <p:attrNameLst>
                                          <p:attrName>style.visibility</p:attrName>
                                        </p:attrNameLst>
                                      </p:cBhvr>
                                      <p:to>
                                        <p:strVal val="visible"/>
                                      </p:to>
                                    </p:set>
                                    <p:animEffect transition="in" filter="box(in)">
                                      <p:cBhvr>
                                        <p:cTn id="12" dur="500"/>
                                        <p:tgtEl>
                                          <p:spTgt spid="287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463550"/>
            <a:ext cx="8229600" cy="765175"/>
          </a:xfrm>
        </p:spPr>
        <p:txBody>
          <a:bodyPr>
            <a:spAutoFit/>
          </a:bodyPr>
          <a:lstStyle/>
          <a:p>
            <a:r>
              <a:rPr lang="en-US"/>
              <a:t>配置文件</a:t>
            </a:r>
            <a:endParaRPr lang="en-US"/>
          </a:p>
        </p:txBody>
      </p:sp>
      <p:sp>
        <p:nvSpPr>
          <p:cNvPr id="29699" name="Rectangle 3"/>
          <p:cNvSpPr>
            <a:spLocks noGrp="1" noChangeArrowheads="1"/>
          </p:cNvSpPr>
          <p:nvPr>
            <p:ph idx="1"/>
          </p:nvPr>
        </p:nvSpPr>
        <p:spPr>
          <a:xfrm>
            <a:off x="457200" y="1600200"/>
            <a:ext cx="8229600" cy="4625975"/>
          </a:xfrm>
        </p:spPr>
        <p:txBody>
          <a:bodyPr>
            <a:spAutoFit/>
          </a:bodyPr>
          <a:lstStyle/>
          <a:p>
            <a:pPr algn="just"/>
            <a:r>
              <a:rPr lang="en-US"/>
              <a:t>配置文件有generatorConfig.properties和generatorConfig.xml，其中generatorConfig.properties是连接数据的相关配置信息，generatorConfig.xml是生成代码的相关信息配置。</a:t>
            </a:r>
            <a:endParaRPr lang="en-US"/>
          </a:p>
          <a:p>
            <a:r>
              <a:rPr lang="en-US"/>
              <a:t>generatorConfig.xml</a:t>
            </a:r>
            <a:endParaRPr lang="en-US"/>
          </a:p>
          <a:p>
            <a:endParaRPr lang="en-US"/>
          </a:p>
          <a:p>
            <a:endParaRPr lang="en-US"/>
          </a:p>
          <a:p>
            <a:endParaRPr lang="en-US"/>
          </a:p>
          <a:p>
            <a:endParaRPr lang="en-US"/>
          </a:p>
          <a:p>
            <a:endParaRPr lang="en-US"/>
          </a:p>
          <a:p>
            <a:endParaRPr lang="en-US"/>
          </a:p>
        </p:txBody>
      </p:sp>
    </p:spTree>
  </p:cSld>
  <p:clrMapOvr>
    <a:masterClrMapping/>
  </p:clrMapOvr>
  <p:transition>
    <p:fade/>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t>&lt;c:remove&gt;</a:t>
            </a:r>
            <a:r>
              <a:rPr lang="zh-CN" altLang="en-US" dirty="0" smtClean="0"/>
              <a:t>标签</a:t>
            </a:r>
            <a:endParaRPr lang="en-US" altLang="zh-CN" dirty="0" smtClean="0"/>
          </a:p>
          <a:p>
            <a:pPr lvl="1"/>
            <a:r>
              <a:rPr lang="zh-CN" altLang="en-US" dirty="0" smtClean="0">
                <a:latin typeface="Times New Roman" panose="02020603050405020304" pitchFamily="18" charset="0"/>
                <a:cs typeface="Times New Roman" panose="02020603050405020304" pitchFamily="18" charset="0"/>
              </a:rPr>
              <a:t>该标签用来移除某个范围变量的内容值，语法如下：</a:t>
            </a:r>
            <a:endParaRPr lang="zh-CN" altLang="en-US" dirty="0" smtClean="0">
              <a:latin typeface="Times New Roman" panose="02020603050405020304" pitchFamily="18" charset="0"/>
              <a:cs typeface="Times New Roman" panose="02020603050405020304" pitchFamily="18" charset="0"/>
            </a:endParaRPr>
          </a:p>
          <a:p>
            <a:pPr lvl="1"/>
            <a:r>
              <a:rPr lang="en-US" altLang="zh-CN" dirty="0" smtClean="0">
                <a:latin typeface="Times New Roman" panose="02020603050405020304" pitchFamily="18" charset="0"/>
                <a:cs typeface="Times New Roman" panose="02020603050405020304" pitchFamily="18" charset="0"/>
              </a:rPr>
              <a:t>&lt;c:remove </a:t>
            </a:r>
            <a:r>
              <a:rPr lang="en-US" altLang="zh-CN" dirty="0" err="1" smtClean="0">
                <a:latin typeface="Times New Roman" panose="02020603050405020304" pitchFamily="18" charset="0"/>
                <a:cs typeface="Times New Roman" panose="02020603050405020304" pitchFamily="18" charset="0"/>
              </a:rPr>
              <a:t>var</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varName</a:t>
            </a:r>
            <a:r>
              <a:rPr lang="en-US" altLang="zh-CN" dirty="0" smtClean="0">
                <a:latin typeface="Times New Roman" panose="02020603050405020304" pitchFamily="18" charset="0"/>
                <a:cs typeface="Times New Roman" panose="02020603050405020304" pitchFamily="18" charset="0"/>
              </a:rPr>
              <a:t>” [scope=“{</a:t>
            </a:r>
            <a:r>
              <a:rPr lang="en-US" altLang="zh-CN" dirty="0" err="1" smtClean="0">
                <a:latin typeface="Times New Roman" panose="02020603050405020304" pitchFamily="18" charset="0"/>
                <a:cs typeface="Times New Roman" panose="02020603050405020304" pitchFamily="18" charset="0"/>
              </a:rPr>
              <a:t>page|request|session|application</a:t>
            </a:r>
            <a:r>
              <a:rPr lang="en-US" altLang="zh-CN" dirty="0" smtClean="0">
                <a:latin typeface="Times New Roman" panose="02020603050405020304" pitchFamily="18" charset="0"/>
                <a:cs typeface="Times New Roman" panose="02020603050405020304" pitchFamily="18" charset="0"/>
              </a:rPr>
              <a:t>}]/&gt;</a:t>
            </a:r>
            <a:endParaRPr lang="en-US" altLang="zh-CN" dirty="0" smtClean="0">
              <a:latin typeface="Times New Roman" panose="02020603050405020304" pitchFamily="18" charset="0"/>
              <a:cs typeface="Times New Roman" panose="02020603050405020304" pitchFamily="18" charset="0"/>
            </a:endParaRPr>
          </a:p>
          <a:p>
            <a:pPr lvl="1"/>
            <a:r>
              <a:rPr lang="en-US" altLang="zh-CN" dirty="0" smtClean="0">
                <a:latin typeface="Times New Roman" panose="02020603050405020304" pitchFamily="18" charset="0"/>
                <a:cs typeface="Times New Roman" panose="02020603050405020304" pitchFamily="18" charset="0"/>
              </a:rPr>
              <a:t>&lt;c:remove&gt;</a:t>
            </a:r>
            <a:r>
              <a:rPr lang="zh-CN" altLang="en-US" dirty="0" smtClean="0">
                <a:latin typeface="Times New Roman" panose="02020603050405020304" pitchFamily="18" charset="0"/>
                <a:cs typeface="Times New Roman" panose="02020603050405020304" pitchFamily="18" charset="0"/>
              </a:rPr>
              <a:t>与</a:t>
            </a:r>
            <a:r>
              <a:rPr lang="en-US" altLang="zh-CN" dirty="0" smtClean="0">
                <a:latin typeface="Times New Roman" panose="02020603050405020304" pitchFamily="18" charset="0"/>
                <a:cs typeface="Times New Roman" panose="02020603050405020304" pitchFamily="18" charset="0"/>
              </a:rPr>
              <a:t>&lt;c:set&gt;</a:t>
            </a:r>
            <a:r>
              <a:rPr lang="zh-CN" altLang="en-US" dirty="0" smtClean="0">
                <a:latin typeface="Times New Roman" panose="02020603050405020304" pitchFamily="18" charset="0"/>
                <a:cs typeface="Times New Roman" panose="02020603050405020304" pitchFamily="18" charset="0"/>
              </a:rPr>
              <a:t>的语法没有太大的差异，其中的</a:t>
            </a:r>
            <a:r>
              <a:rPr lang="en-US" altLang="zh-CN" dirty="0" err="1" smtClean="0">
                <a:latin typeface="Times New Roman" panose="02020603050405020304" pitchFamily="18" charset="0"/>
                <a:cs typeface="Times New Roman" panose="02020603050405020304" pitchFamily="18" charset="0"/>
              </a:rPr>
              <a:t>var</a:t>
            </a:r>
            <a:r>
              <a:rPr lang="zh-CN" altLang="en-US" dirty="0" smtClean="0">
                <a:latin typeface="Times New Roman" panose="02020603050405020304" pitchFamily="18" charset="0"/>
                <a:cs typeface="Times New Roman" panose="02020603050405020304" pitchFamily="18" charset="0"/>
              </a:rPr>
              <a:t>则是所要移除内容值的变量。</a:t>
            </a:r>
            <a:endParaRPr lang="en-US" altLang="zh-CN" dirty="0" smtClean="0">
              <a:latin typeface="Times New Roman" panose="02020603050405020304" pitchFamily="18" charset="0"/>
              <a:cs typeface="Times New Roman" panose="02020603050405020304" pitchFamily="18" charset="0"/>
            </a:endParaRPr>
          </a:p>
          <a:p>
            <a:pPr lvl="1"/>
            <a:endParaRPr lang="fr-FR"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p>
        </p:txBody>
      </p:sp>
    </p:spTree>
  </p:cSld>
  <p:clrMapOvr>
    <a:masterClrMapping/>
  </p:clrMapOvr>
  <p:transition>
    <p:fade/>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t>&lt;c:remove&gt;</a:t>
            </a:r>
            <a:r>
              <a:rPr lang="zh-CN" altLang="en-US" dirty="0" smtClean="0"/>
              <a:t>标签示例</a:t>
            </a:r>
            <a:endParaRPr lang="en-US" altLang="zh-CN" dirty="0" smtClean="0"/>
          </a:p>
          <a:p>
            <a:pPr lvl="1"/>
            <a:endParaRPr lang="fr-FR"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p>
        </p:txBody>
      </p:sp>
      <p:pic>
        <p:nvPicPr>
          <p:cNvPr id="288770" name="Picture 2"/>
          <p:cNvPicPr>
            <a:picLocks noChangeAspect="1" noChangeArrowheads="1"/>
          </p:cNvPicPr>
          <p:nvPr/>
        </p:nvPicPr>
        <p:blipFill>
          <a:blip r:embed="rId1"/>
          <a:srcRect/>
          <a:stretch>
            <a:fillRect/>
          </a:stretch>
        </p:blipFill>
        <p:spPr bwMode="auto">
          <a:xfrm>
            <a:off x="52388" y="1828800"/>
            <a:ext cx="9039225" cy="3200400"/>
          </a:xfrm>
          <a:prstGeom prst="rect">
            <a:avLst/>
          </a:prstGeom>
          <a:noFill/>
          <a:ln w="9525">
            <a:noFill/>
            <a:miter lim="800000"/>
            <a:headEnd/>
            <a:tailEnd/>
          </a:ln>
          <a:effectLst/>
        </p:spPr>
      </p:pic>
      <p:pic>
        <p:nvPicPr>
          <p:cNvPr id="288771" name="Picture 3"/>
          <p:cNvPicPr>
            <a:picLocks noChangeAspect="1" noChangeArrowheads="1"/>
          </p:cNvPicPr>
          <p:nvPr/>
        </p:nvPicPr>
        <p:blipFill>
          <a:blip r:embed="rId2"/>
          <a:srcRect/>
          <a:stretch>
            <a:fillRect/>
          </a:stretch>
        </p:blipFill>
        <p:spPr bwMode="auto">
          <a:xfrm>
            <a:off x="1597889" y="4832132"/>
            <a:ext cx="6784111" cy="1981201"/>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88770"/>
                                        </p:tgtEl>
                                      </p:cBhvr>
                                    </p:animEffect>
                                    <p:set>
                                      <p:cBhvr>
                                        <p:cTn id="7" dur="1" fill="hold">
                                          <p:stCondLst>
                                            <p:cond delay="499"/>
                                          </p:stCondLst>
                                        </p:cTn>
                                        <p:tgtEl>
                                          <p:spTgt spid="2887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t>&lt;c:catch&gt;</a:t>
            </a:r>
            <a:r>
              <a:rPr lang="zh-CN" altLang="en-US" dirty="0" smtClean="0"/>
              <a:t>标签</a:t>
            </a:r>
            <a:endParaRPr lang="en-US" altLang="zh-CN" dirty="0" smtClean="0"/>
          </a:p>
          <a:p>
            <a:r>
              <a:rPr lang="zh-CN" altLang="en-US" dirty="0" smtClean="0"/>
              <a:t>用来取得错误信息，并进行适当处理，避免网页出现无法理解的内容。</a:t>
            </a:r>
            <a:endParaRPr lang="en-US" altLang="zh-CN" dirty="0" smtClean="0"/>
          </a:p>
          <a:p>
            <a:pPr lvl="1">
              <a:lnSpc>
                <a:spcPct val="120000"/>
              </a:lnSpc>
            </a:pPr>
            <a:r>
              <a:rPr lang="zh-CN" altLang="en-US" dirty="0" smtClean="0">
                <a:latin typeface="Times New Roman" panose="02020603050405020304" pitchFamily="18" charset="0"/>
                <a:cs typeface="Times New Roman" panose="02020603050405020304" pitchFamily="18" charset="0"/>
              </a:rPr>
              <a:t>语法如下：</a:t>
            </a:r>
            <a:endParaRPr lang="zh-CN" altLang="en-US" dirty="0" smtClean="0">
              <a:latin typeface="Times New Roman" panose="02020603050405020304" pitchFamily="18" charset="0"/>
              <a:cs typeface="Times New Roman" panose="02020603050405020304" pitchFamily="18" charset="0"/>
            </a:endParaRPr>
          </a:p>
          <a:p>
            <a:pPr lvl="1">
              <a:lnSpc>
                <a:spcPct val="120000"/>
              </a:lnSpc>
            </a:pPr>
            <a:r>
              <a:rPr lang="en-US" altLang="zh-CN" dirty="0" smtClean="0">
                <a:latin typeface="Times New Roman" panose="02020603050405020304" pitchFamily="18" charset="0"/>
                <a:cs typeface="Times New Roman" panose="02020603050405020304" pitchFamily="18" charset="0"/>
              </a:rPr>
              <a:t>&lt;c:catch [</a:t>
            </a:r>
            <a:r>
              <a:rPr lang="en-US" altLang="zh-CN" dirty="0" err="1" smtClean="0">
                <a:latin typeface="Times New Roman" panose="02020603050405020304" pitchFamily="18" charset="0"/>
                <a:cs typeface="Times New Roman" panose="02020603050405020304" pitchFamily="18" charset="0"/>
              </a:rPr>
              <a:t>var</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varName</a:t>
            </a:r>
            <a:r>
              <a:rPr lang="en-US" altLang="zh-CN" dirty="0" smtClean="0">
                <a:latin typeface="Times New Roman" panose="02020603050405020304" pitchFamily="18" charset="0"/>
                <a:cs typeface="Times New Roman" panose="02020603050405020304" pitchFamily="18" charset="0"/>
              </a:rPr>
              <a:t>”]&gt; nested actions &lt;/c:catch&gt;</a:t>
            </a:r>
            <a:endParaRPr lang="en-US" altLang="zh-CN" dirty="0" smtClean="0">
              <a:latin typeface="Times New Roman" panose="02020603050405020304" pitchFamily="18" charset="0"/>
              <a:cs typeface="Times New Roman" panose="02020603050405020304" pitchFamily="18" charset="0"/>
            </a:endParaRPr>
          </a:p>
          <a:p>
            <a:pPr lvl="1">
              <a:lnSpc>
                <a:spcPct val="120000"/>
              </a:lnSpc>
            </a:pPr>
            <a:r>
              <a:rPr lang="en-US" altLang="zh-CN" dirty="0" smtClean="0">
                <a:latin typeface="Times New Roman" panose="02020603050405020304" pitchFamily="18" charset="0"/>
                <a:cs typeface="Times New Roman" panose="02020603050405020304" pitchFamily="18" charset="0"/>
              </a:rPr>
              <a:t>nested actions:</a:t>
            </a:r>
            <a:r>
              <a:rPr lang="zh-CN" altLang="en-US" dirty="0" smtClean="0">
                <a:latin typeface="Times New Roman" panose="02020603050405020304" pitchFamily="18" charset="0"/>
                <a:cs typeface="Times New Roman" panose="02020603050405020304" pitchFamily="18" charset="0"/>
              </a:rPr>
              <a:t>可能发生错误的网页内容</a:t>
            </a:r>
            <a:endParaRPr lang="zh-CN" altLang="en-US" dirty="0" smtClean="0">
              <a:latin typeface="Times New Roman" panose="02020603050405020304" pitchFamily="18" charset="0"/>
              <a:cs typeface="Times New Roman" panose="02020603050405020304" pitchFamily="18" charset="0"/>
            </a:endParaRPr>
          </a:p>
          <a:p>
            <a:pPr lvl="1">
              <a:lnSpc>
                <a:spcPct val="120000"/>
              </a:lnSpc>
            </a:pPr>
            <a:r>
              <a:rPr lang="en-US" altLang="zh-CN" dirty="0" err="1" smtClean="0">
                <a:latin typeface="Times New Roman" panose="02020603050405020304" pitchFamily="18" charset="0"/>
                <a:cs typeface="Times New Roman" panose="02020603050405020304" pitchFamily="18" charset="0"/>
              </a:rPr>
              <a:t>var</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存储当错误发生时，与错误有关的信息内容。</a:t>
            </a:r>
            <a:endParaRPr lang="zh-CN" altLang="en-US" dirty="0" smtClean="0">
              <a:latin typeface="Times New Roman" panose="02020603050405020304" pitchFamily="18" charset="0"/>
              <a:cs typeface="Times New Roman" panose="02020603050405020304" pitchFamily="18" charset="0"/>
            </a:endParaRPr>
          </a:p>
          <a:p>
            <a:endParaRPr lang="en-US" altLang="zh-CN" dirty="0" smtClean="0"/>
          </a:p>
          <a:p>
            <a:pPr lvl="1"/>
            <a:endParaRPr lang="fr-FR"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p>
        </p:txBody>
      </p:sp>
    </p:spTree>
  </p:cSld>
  <p:clrMapOvr>
    <a:masterClrMapping/>
  </p:clrMapOvr>
  <p:transition>
    <p:fade/>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t>&lt;c:catch&gt;</a:t>
            </a:r>
            <a:r>
              <a:rPr lang="zh-CN" altLang="en-US" dirty="0" smtClean="0"/>
              <a:t>标签示例</a:t>
            </a:r>
            <a:endParaRPr lang="en-US" altLang="zh-CN" dirty="0" smtClean="0"/>
          </a:p>
          <a:p>
            <a:endParaRPr lang="en-US" altLang="zh-CN" dirty="0" smtClean="0"/>
          </a:p>
          <a:p>
            <a:pPr lvl="1"/>
            <a:endParaRPr lang="fr-FR"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p>
        </p:txBody>
      </p:sp>
      <p:pic>
        <p:nvPicPr>
          <p:cNvPr id="289794" name="Picture 2"/>
          <p:cNvPicPr>
            <a:picLocks noChangeAspect="1" noChangeArrowheads="1"/>
          </p:cNvPicPr>
          <p:nvPr/>
        </p:nvPicPr>
        <p:blipFill>
          <a:blip r:embed="rId1"/>
          <a:srcRect/>
          <a:stretch>
            <a:fillRect/>
          </a:stretch>
        </p:blipFill>
        <p:spPr bwMode="auto">
          <a:xfrm>
            <a:off x="533400" y="1981200"/>
            <a:ext cx="7783676" cy="4600575"/>
          </a:xfrm>
          <a:prstGeom prst="rect">
            <a:avLst/>
          </a:prstGeom>
          <a:noFill/>
          <a:ln w="9525">
            <a:noFill/>
            <a:miter lim="800000"/>
            <a:headEnd/>
            <a:tailEnd/>
          </a:ln>
          <a:effectLst/>
        </p:spPr>
      </p:pic>
      <p:pic>
        <p:nvPicPr>
          <p:cNvPr id="289795" name="Picture 3"/>
          <p:cNvPicPr>
            <a:picLocks noChangeAspect="1" noChangeArrowheads="1"/>
          </p:cNvPicPr>
          <p:nvPr/>
        </p:nvPicPr>
        <p:blipFill>
          <a:blip r:embed="rId2"/>
          <a:srcRect/>
          <a:stretch>
            <a:fillRect/>
          </a:stretch>
        </p:blipFill>
        <p:spPr bwMode="auto">
          <a:xfrm>
            <a:off x="609600" y="1981200"/>
            <a:ext cx="7620000" cy="2352348"/>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89794"/>
                                        </p:tgtEl>
                                        <p:attrNameLst>
                                          <p:attrName>ppt_x</p:attrName>
                                        </p:attrNameLst>
                                      </p:cBhvr>
                                      <p:tavLst>
                                        <p:tav tm="0">
                                          <p:val>
                                            <p:strVal val="ppt_x"/>
                                          </p:val>
                                        </p:tav>
                                        <p:tav tm="100000">
                                          <p:val>
                                            <p:strVal val="ppt_x"/>
                                          </p:val>
                                        </p:tav>
                                      </p:tavLst>
                                    </p:anim>
                                    <p:anim calcmode="lin" valueType="num">
                                      <p:cBhvr additive="base">
                                        <p:cTn id="7" dur="500"/>
                                        <p:tgtEl>
                                          <p:spTgt spid="289794"/>
                                        </p:tgtEl>
                                        <p:attrNameLst>
                                          <p:attrName>ppt_y</p:attrName>
                                        </p:attrNameLst>
                                      </p:cBhvr>
                                      <p:tavLst>
                                        <p:tav tm="0">
                                          <p:val>
                                            <p:strVal val="ppt_y"/>
                                          </p:val>
                                        </p:tav>
                                        <p:tav tm="100000">
                                          <p:val>
                                            <p:strVal val="1+ppt_h/2"/>
                                          </p:val>
                                        </p:tav>
                                      </p:tavLst>
                                    </p:anim>
                                    <p:set>
                                      <p:cBhvr>
                                        <p:cTn id="8" dur="1" fill="hold">
                                          <p:stCondLst>
                                            <p:cond delay="499"/>
                                          </p:stCondLst>
                                        </p:cTn>
                                        <p:tgtEl>
                                          <p:spTgt spid="28979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289795"/>
                                        </p:tgtEl>
                                        <p:attrNameLst>
                                          <p:attrName>style.visibility</p:attrName>
                                        </p:attrNameLst>
                                      </p:cBhvr>
                                      <p:to>
                                        <p:strVal val="visible"/>
                                      </p:to>
                                    </p:set>
                                    <p:animEffect transition="in" filter="box(in)">
                                      <p:cBhvr>
                                        <p:cTn id="13" dur="500"/>
                                        <p:tgtEl>
                                          <p:spTgt spid="289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fontScale="85000" lnSpcReduction="20000"/>
          </a:bodyPr>
          <a:lstStyle/>
          <a:p>
            <a:r>
              <a:rPr lang="zh-CN" altLang="en-US" dirty="0" smtClean="0"/>
              <a:t>流程控制</a:t>
            </a:r>
            <a:endParaRPr lang="en-US" altLang="zh-CN" dirty="0" smtClean="0"/>
          </a:p>
          <a:p>
            <a:r>
              <a:rPr lang="zh-CN" altLang="en-US" dirty="0" smtClean="0"/>
              <a:t>在核心标签中，</a:t>
            </a:r>
            <a:r>
              <a:rPr lang="en-US" altLang="zh-CN" dirty="0" smtClean="0"/>
              <a:t>if</a:t>
            </a:r>
            <a:r>
              <a:rPr lang="zh-CN" altLang="en-US" dirty="0" smtClean="0"/>
              <a:t>、</a:t>
            </a:r>
            <a:r>
              <a:rPr lang="en-US" altLang="zh-CN" dirty="0" smtClean="0"/>
              <a:t>choose</a:t>
            </a:r>
            <a:r>
              <a:rPr lang="zh-CN" altLang="en-US" dirty="0" smtClean="0"/>
              <a:t>和</a:t>
            </a:r>
            <a:r>
              <a:rPr lang="en-US" altLang="zh-CN" dirty="0" smtClean="0"/>
              <a:t>when</a:t>
            </a:r>
            <a:r>
              <a:rPr lang="zh-CN" altLang="en-US" dirty="0" smtClean="0"/>
              <a:t>，提供了流程控制的功能。</a:t>
            </a:r>
            <a:r>
              <a:rPr lang="en-US" altLang="zh-CN" dirty="0" smtClean="0"/>
              <a:t>&lt;c:if&gt;</a:t>
            </a:r>
            <a:r>
              <a:rPr lang="zh-CN" altLang="en-US" dirty="0" smtClean="0"/>
              <a:t>与</a:t>
            </a:r>
            <a:r>
              <a:rPr lang="en-US" altLang="zh-CN" dirty="0" smtClean="0"/>
              <a:t>Java</a:t>
            </a:r>
            <a:r>
              <a:rPr lang="zh-CN" altLang="en-US" dirty="0" smtClean="0"/>
              <a:t>中的</a:t>
            </a:r>
            <a:r>
              <a:rPr lang="en-US" altLang="zh-CN" dirty="0" smtClean="0"/>
              <a:t>if</a:t>
            </a:r>
            <a:r>
              <a:rPr lang="zh-CN" altLang="en-US" dirty="0" smtClean="0"/>
              <a:t>功能相同；</a:t>
            </a:r>
            <a:r>
              <a:rPr lang="en-US" altLang="zh-CN" dirty="0" smtClean="0"/>
              <a:t>&lt;c:choose&gt;</a:t>
            </a:r>
            <a:r>
              <a:rPr lang="zh-CN" altLang="en-US" dirty="0" smtClean="0"/>
              <a:t>用于多重判断，它本身是一个框架，判断内容则由</a:t>
            </a:r>
            <a:r>
              <a:rPr lang="en-US" altLang="zh-CN" dirty="0" smtClean="0"/>
              <a:t>&lt;c:when&gt;</a:t>
            </a:r>
            <a:r>
              <a:rPr lang="zh-CN" altLang="en-US" dirty="0" smtClean="0"/>
              <a:t>和</a:t>
            </a:r>
            <a:r>
              <a:rPr lang="en-US" altLang="zh-CN" dirty="0" smtClean="0"/>
              <a:t>&lt;c:otherwise&gt;</a:t>
            </a:r>
            <a:r>
              <a:rPr lang="zh-CN" altLang="en-US" dirty="0" smtClean="0"/>
              <a:t>两个标签实际操作。如果网页中只需要单一的判断，可直接使用</a:t>
            </a:r>
            <a:r>
              <a:rPr lang="en-US" altLang="zh-CN" dirty="0" smtClean="0"/>
              <a:t>&lt;c:if&gt;</a:t>
            </a:r>
            <a:r>
              <a:rPr lang="zh-CN" altLang="en-US" dirty="0" smtClean="0"/>
              <a:t>标签。 </a:t>
            </a:r>
            <a:endParaRPr lang="en-US" altLang="zh-CN" dirty="0" smtClean="0"/>
          </a:p>
          <a:p>
            <a:r>
              <a:rPr lang="en-US" altLang="zh-CN" dirty="0" smtClean="0"/>
              <a:t>&lt;c:if&gt;</a:t>
            </a:r>
            <a:r>
              <a:rPr lang="zh-CN" altLang="en-US" dirty="0" smtClean="0"/>
              <a:t>标签语法：</a:t>
            </a:r>
            <a:endParaRPr lang="en-US" altLang="zh-CN" dirty="0" smtClean="0"/>
          </a:p>
          <a:p>
            <a:pPr lvl="1"/>
            <a:r>
              <a:rPr lang="zh-CN" altLang="en-US" dirty="0" smtClean="0">
                <a:latin typeface="Times New Roman" panose="02020603050405020304" pitchFamily="18" charset="0"/>
                <a:cs typeface="Times New Roman" panose="02020603050405020304" pitchFamily="18" charset="0"/>
              </a:rPr>
              <a:t>语法</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：无本体内容</a:t>
            </a:r>
            <a:endParaRPr lang="zh-CN" altLang="en-US" dirty="0" smtClean="0">
              <a:latin typeface="Times New Roman" panose="02020603050405020304" pitchFamily="18" charset="0"/>
              <a:cs typeface="Times New Roman" panose="02020603050405020304" pitchFamily="18" charset="0"/>
            </a:endParaRPr>
          </a:p>
          <a:p>
            <a:pPr lvl="1"/>
            <a:r>
              <a:rPr lang="en-US" altLang="zh-CN" dirty="0" smtClean="0">
                <a:latin typeface="Times New Roman" panose="02020603050405020304" pitchFamily="18" charset="0"/>
                <a:cs typeface="Times New Roman" panose="02020603050405020304" pitchFamily="18" charset="0"/>
              </a:rPr>
              <a:t>&lt;</a:t>
            </a:r>
            <a:r>
              <a:rPr lang="fr-FR" altLang="zh-CN" dirty="0" smtClean="0">
                <a:latin typeface="Times New Roman" panose="02020603050405020304" pitchFamily="18" charset="0"/>
                <a:cs typeface="Times New Roman" panose="02020603050405020304" pitchFamily="18" charset="0"/>
              </a:rPr>
              <a:t>c:if  test="testCondition"</a:t>
            </a:r>
            <a:endParaRPr lang="fr-FR" altLang="zh-CN" dirty="0" smtClean="0">
              <a:latin typeface="Times New Roman" panose="02020603050405020304" pitchFamily="18" charset="0"/>
              <a:cs typeface="Times New Roman" panose="02020603050405020304" pitchFamily="18" charset="0"/>
            </a:endParaRPr>
          </a:p>
          <a:p>
            <a:pPr lvl="1"/>
            <a:r>
              <a:rPr lang="fr-FR" altLang="zh-CN" dirty="0" smtClean="0">
                <a:latin typeface="Times New Roman" panose="02020603050405020304" pitchFamily="18" charset="0"/>
                <a:cs typeface="Times New Roman" panose="02020603050405020304" pitchFamily="18" charset="0"/>
              </a:rPr>
              <a:t>var="varName"  [scope=''{page[request|session|application}"]/&gt;</a:t>
            </a:r>
            <a:endParaRPr lang="fr-FR" altLang="zh-CN" dirty="0" smtClean="0">
              <a:latin typeface="Times New Roman" panose="02020603050405020304" pitchFamily="18" charset="0"/>
              <a:cs typeface="Times New Roman" panose="02020603050405020304" pitchFamily="18" charset="0"/>
            </a:endParaRPr>
          </a:p>
          <a:p>
            <a:pPr lvl="1"/>
            <a:r>
              <a:rPr lang="zh-CN" altLang="en-US" dirty="0" smtClean="0">
                <a:latin typeface="Times New Roman" panose="02020603050405020304" pitchFamily="18" charset="0"/>
                <a:cs typeface="Times New Roman" panose="02020603050405020304" pitchFamily="18" charset="0"/>
              </a:rPr>
              <a:t>语法</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：包含本体内容</a:t>
            </a:r>
            <a:endParaRPr lang="zh-CN" altLang="en-US" dirty="0" smtClean="0">
              <a:latin typeface="Times New Roman" panose="02020603050405020304" pitchFamily="18" charset="0"/>
              <a:cs typeface="Times New Roman" panose="02020603050405020304" pitchFamily="18" charset="0"/>
            </a:endParaRPr>
          </a:p>
          <a:p>
            <a:pPr lvl="1"/>
            <a:r>
              <a:rPr lang="en-US" altLang="zh-CN" dirty="0" smtClean="0">
                <a:latin typeface="Times New Roman" panose="02020603050405020304" pitchFamily="18" charset="0"/>
                <a:cs typeface="Times New Roman" panose="02020603050405020304" pitchFamily="18" charset="0"/>
              </a:rPr>
              <a:t>&lt;</a:t>
            </a:r>
            <a:r>
              <a:rPr lang="fr-FR" altLang="zh-CN" dirty="0" smtClean="0">
                <a:latin typeface="Times New Roman" panose="02020603050405020304" pitchFamily="18" charset="0"/>
                <a:cs typeface="Times New Roman" panose="02020603050405020304" pitchFamily="18" charset="0"/>
              </a:rPr>
              <a:t>c:if test="testCondition"</a:t>
            </a:r>
            <a:endParaRPr lang="fr-FR" altLang="zh-CN" dirty="0" smtClean="0">
              <a:latin typeface="Times New Roman" panose="02020603050405020304" pitchFamily="18" charset="0"/>
              <a:cs typeface="Times New Roman" panose="02020603050405020304" pitchFamily="18" charset="0"/>
            </a:endParaRPr>
          </a:p>
          <a:p>
            <a:pPr lvl="1"/>
            <a:r>
              <a:rPr lang="fr-FR" altLang="zh-CN" dirty="0" smtClean="0">
                <a:latin typeface="Times New Roman" panose="02020603050405020304" pitchFamily="18" charset="0"/>
                <a:cs typeface="Times New Roman" panose="02020603050405020304" pitchFamily="18" charset="0"/>
              </a:rPr>
              <a:t>[var="varName"]  [scope=“{page| request| session| application} "]&gt;</a:t>
            </a:r>
            <a:endParaRPr lang="fr-FR" altLang="zh-CN" dirty="0" smtClean="0">
              <a:latin typeface="Times New Roman" panose="02020603050405020304" pitchFamily="18" charset="0"/>
              <a:cs typeface="Times New Roman" panose="02020603050405020304" pitchFamily="18" charset="0"/>
            </a:endParaRPr>
          </a:p>
          <a:p>
            <a:pPr lvl="1"/>
            <a:r>
              <a:rPr lang="fr-FR" altLang="zh-CN" dirty="0" smtClean="0">
                <a:latin typeface="Times New Roman" panose="02020603050405020304" pitchFamily="18" charset="0"/>
                <a:cs typeface="Times New Roman" panose="02020603050405020304" pitchFamily="18" charset="0"/>
              </a:rPr>
              <a:t>body content</a:t>
            </a:r>
            <a:endParaRPr lang="fr-FR" altLang="zh-CN" dirty="0" smtClean="0">
              <a:latin typeface="Times New Roman" panose="02020603050405020304" pitchFamily="18" charset="0"/>
              <a:cs typeface="Times New Roman" panose="02020603050405020304" pitchFamily="18" charset="0"/>
            </a:endParaRPr>
          </a:p>
          <a:p>
            <a:pPr lvl="1"/>
            <a:r>
              <a:rPr lang="fr-FR" altLang="zh-CN" dirty="0" smtClean="0">
                <a:latin typeface="Times New Roman" panose="02020603050405020304" pitchFamily="18" charset="0"/>
                <a:cs typeface="Times New Roman" panose="02020603050405020304" pitchFamily="18" charset="0"/>
              </a:rPr>
              <a:t>&lt;/c:if&gt;</a:t>
            </a:r>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p>
        </p:txBody>
      </p:sp>
    </p:spTree>
  </p:cSld>
  <p:clrMapOvr>
    <a:masterClrMapping/>
  </p:clrMapOvr>
  <p:transition>
    <p:fade/>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t>&lt;c:if&gt;</a:t>
            </a:r>
            <a:r>
              <a:rPr lang="zh-CN" altLang="en-US" dirty="0" smtClean="0"/>
              <a:t>标签属性</a:t>
            </a:r>
            <a:endParaRPr lang="en-US" altLang="zh-CN" dirty="0" smtClean="0"/>
          </a:p>
          <a:p>
            <a:pPr lvl="1"/>
            <a:endParaRPr lang="en-US" altLang="zh-CN" dirty="0" smtClean="0"/>
          </a:p>
        </p:txBody>
      </p:sp>
      <p:graphicFrame>
        <p:nvGraphicFramePr>
          <p:cNvPr id="4" name="Group 128"/>
          <p:cNvGraphicFramePr>
            <a:graphicFrameLocks noGrp="1"/>
          </p:cNvGraphicFramePr>
          <p:nvPr/>
        </p:nvGraphicFramePr>
        <p:xfrm>
          <a:off x="914400" y="2057400"/>
          <a:ext cx="7315200" cy="2214563"/>
        </p:xfrm>
        <a:graphic>
          <a:graphicData uri="http://schemas.openxmlformats.org/drawingml/2006/table">
            <a:tbl>
              <a:tblPr/>
              <a:tblGrid>
                <a:gridCol w="944563"/>
                <a:gridCol w="865187"/>
                <a:gridCol w="1336675"/>
                <a:gridCol w="4168775"/>
              </a:tblGrid>
              <a:tr h="53975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属性</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动态</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类型</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说明</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556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test</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boolean</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载入资源的</a:t>
                      </a: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URL</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6572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var</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否</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String</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输出判断结果的范围变量名称</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619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scope</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否</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String</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var</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的范围</a:t>
                      </a:r>
                      <a:endParaRPr kumimoji="0" lang="zh-CN" altLang="en-US"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 name="Text Box 108"/>
          <p:cNvSpPr txBox="1">
            <a:spLocks noChangeArrowheads="1"/>
          </p:cNvSpPr>
          <p:nvPr/>
        </p:nvSpPr>
        <p:spPr bwMode="auto">
          <a:xfrm>
            <a:off x="838200" y="4572000"/>
            <a:ext cx="7315200" cy="1416050"/>
          </a:xfrm>
          <a:prstGeom prst="rect">
            <a:avLst/>
          </a:prstGeom>
          <a:noFill/>
          <a:ln w="9525" algn="ctr">
            <a:solidFill>
              <a:srgbClr val="800000"/>
            </a:solidFill>
            <a:miter lim="800000"/>
          </a:ln>
          <a:effectLst/>
        </p:spPr>
        <p:txBody>
          <a:bodyPr>
            <a:spAutoFit/>
          </a:bodyPr>
          <a:lstStyle/>
          <a:p>
            <a:pPr indent="535305">
              <a:lnSpc>
                <a:spcPct val="120000"/>
              </a:lnSpc>
              <a:spcBef>
                <a:spcPct val="50000"/>
              </a:spcBef>
            </a:pPr>
            <a:r>
              <a:rPr lang="zh-CN" altLang="en-US" sz="2400"/>
              <a:t>除了</a:t>
            </a:r>
            <a:r>
              <a:rPr lang="en-US" altLang="zh-CN" sz="2400"/>
              <a:t>test</a:t>
            </a:r>
            <a:r>
              <a:rPr lang="zh-CN" altLang="en-US" sz="2400"/>
              <a:t>，</a:t>
            </a:r>
            <a:r>
              <a:rPr lang="en-US" altLang="zh-CN" sz="2400"/>
              <a:t>&lt;c</a:t>
            </a:r>
            <a:r>
              <a:rPr lang="zh-CN" altLang="en-US" sz="2400"/>
              <a:t>：</a:t>
            </a:r>
            <a:r>
              <a:rPr lang="en-US" altLang="zh-CN" sz="2400"/>
              <a:t>if&gt;</a:t>
            </a:r>
            <a:r>
              <a:rPr lang="zh-CN" altLang="en-US" sz="2400"/>
              <a:t>标签的属性与核心标签类似，</a:t>
            </a:r>
            <a:r>
              <a:rPr lang="en-US" altLang="zh-CN" sz="2400"/>
              <a:t>var</a:t>
            </a:r>
            <a:r>
              <a:rPr lang="zh-CN" altLang="en-US" sz="2400"/>
              <a:t>用来存储判式的输出结果。在设置</a:t>
            </a:r>
            <a:r>
              <a:rPr lang="en-US" altLang="zh-CN" sz="2400"/>
              <a:t>var</a:t>
            </a:r>
            <a:r>
              <a:rPr lang="zh-CN" altLang="en-US" sz="2400"/>
              <a:t>值后，则此变量可用在网页的其他地方作为判断之用。</a:t>
            </a:r>
            <a:endParaRPr lang="zh-CN" altLang="en-US" sz="2400"/>
          </a:p>
        </p:txBody>
      </p:sp>
    </p:spTree>
  </p:cSld>
  <p:clrMapOvr>
    <a:masterClrMapping/>
  </p:clrMapOvr>
  <p:transition>
    <p:fade/>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t>&lt;c:if&gt;</a:t>
            </a:r>
            <a:r>
              <a:rPr lang="zh-CN" altLang="en-US" dirty="0" smtClean="0"/>
              <a:t>标签示例</a:t>
            </a:r>
            <a:r>
              <a:rPr lang="en-US" altLang="zh-CN" dirty="0" smtClean="0"/>
              <a:t>1</a:t>
            </a:r>
            <a:endParaRPr lang="en-US" altLang="zh-CN" dirty="0" smtClean="0"/>
          </a:p>
          <a:p>
            <a:pPr lvl="1"/>
            <a:endParaRPr lang="en-US" altLang="zh-CN" dirty="0" smtClean="0"/>
          </a:p>
        </p:txBody>
      </p:sp>
      <p:pic>
        <p:nvPicPr>
          <p:cNvPr id="290818" name="Picture 2"/>
          <p:cNvPicPr>
            <a:picLocks noChangeAspect="1" noChangeArrowheads="1"/>
          </p:cNvPicPr>
          <p:nvPr/>
        </p:nvPicPr>
        <p:blipFill>
          <a:blip r:embed="rId1"/>
          <a:srcRect/>
          <a:stretch>
            <a:fillRect/>
          </a:stretch>
        </p:blipFill>
        <p:spPr bwMode="auto">
          <a:xfrm>
            <a:off x="91966" y="1981200"/>
            <a:ext cx="8953500" cy="3705225"/>
          </a:xfrm>
          <a:prstGeom prst="rect">
            <a:avLst/>
          </a:prstGeom>
          <a:noFill/>
          <a:ln w="9525">
            <a:noFill/>
            <a:miter lim="800000"/>
            <a:headEnd/>
            <a:tailEnd/>
          </a:ln>
          <a:effectLst/>
        </p:spPr>
      </p:pic>
      <p:pic>
        <p:nvPicPr>
          <p:cNvPr id="290819" name="Picture 3"/>
          <p:cNvPicPr>
            <a:picLocks noChangeAspect="1" noChangeArrowheads="1"/>
          </p:cNvPicPr>
          <p:nvPr/>
        </p:nvPicPr>
        <p:blipFill>
          <a:blip r:embed="rId2"/>
          <a:srcRect/>
          <a:stretch>
            <a:fillRect/>
          </a:stretch>
        </p:blipFill>
        <p:spPr bwMode="auto">
          <a:xfrm>
            <a:off x="381000" y="1981200"/>
            <a:ext cx="7543802" cy="20574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90818"/>
                                        </p:tgtEl>
                                      </p:cBhvr>
                                    </p:animEffect>
                                    <p:set>
                                      <p:cBhvr>
                                        <p:cTn id="7" dur="1" fill="hold">
                                          <p:stCondLst>
                                            <p:cond delay="499"/>
                                          </p:stCondLst>
                                        </p:cTn>
                                        <p:tgtEl>
                                          <p:spTgt spid="2908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0819"/>
                                        </p:tgtEl>
                                        <p:attrNameLst>
                                          <p:attrName>style.visibility</p:attrName>
                                        </p:attrNameLst>
                                      </p:cBhvr>
                                      <p:to>
                                        <p:strVal val="visible"/>
                                      </p:to>
                                    </p:set>
                                    <p:anim calcmode="lin" valueType="num">
                                      <p:cBhvr additive="base">
                                        <p:cTn id="12" dur="500" fill="hold"/>
                                        <p:tgtEl>
                                          <p:spTgt spid="290819"/>
                                        </p:tgtEl>
                                        <p:attrNameLst>
                                          <p:attrName>ppt_x</p:attrName>
                                        </p:attrNameLst>
                                      </p:cBhvr>
                                      <p:tavLst>
                                        <p:tav tm="0">
                                          <p:val>
                                            <p:strVal val="#ppt_x"/>
                                          </p:val>
                                        </p:tav>
                                        <p:tav tm="100000">
                                          <p:val>
                                            <p:strVal val="#ppt_x"/>
                                          </p:val>
                                        </p:tav>
                                      </p:tavLst>
                                    </p:anim>
                                    <p:anim calcmode="lin" valueType="num">
                                      <p:cBhvr additive="base">
                                        <p:cTn id="13" dur="500" fill="hold"/>
                                        <p:tgtEl>
                                          <p:spTgt spid="2908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t>&lt;c:if&gt;</a:t>
            </a:r>
            <a:r>
              <a:rPr lang="zh-CN" altLang="en-US" dirty="0" smtClean="0"/>
              <a:t>标签示例</a:t>
            </a:r>
            <a:r>
              <a:rPr lang="en-US" altLang="zh-CN" dirty="0" smtClean="0"/>
              <a:t>2</a:t>
            </a:r>
            <a:endParaRPr lang="en-US" altLang="zh-CN" dirty="0" smtClean="0"/>
          </a:p>
          <a:p>
            <a:pPr lvl="1"/>
            <a:endParaRPr lang="en-US" altLang="zh-CN" dirty="0" smtClean="0"/>
          </a:p>
        </p:txBody>
      </p:sp>
      <p:pic>
        <p:nvPicPr>
          <p:cNvPr id="291842" name="Picture 2"/>
          <p:cNvPicPr>
            <a:picLocks noChangeAspect="1" noChangeArrowheads="1"/>
          </p:cNvPicPr>
          <p:nvPr/>
        </p:nvPicPr>
        <p:blipFill>
          <a:blip r:embed="rId1"/>
          <a:srcRect/>
          <a:stretch>
            <a:fillRect/>
          </a:stretch>
        </p:blipFill>
        <p:spPr bwMode="auto">
          <a:xfrm>
            <a:off x="0" y="1828800"/>
            <a:ext cx="9115425" cy="4762500"/>
          </a:xfrm>
          <a:prstGeom prst="rect">
            <a:avLst/>
          </a:prstGeom>
          <a:noFill/>
          <a:ln w="9525">
            <a:noFill/>
            <a:miter lim="800000"/>
            <a:headEnd/>
            <a:tailEnd/>
          </a:ln>
          <a:effectLst/>
        </p:spPr>
      </p:pic>
      <p:pic>
        <p:nvPicPr>
          <p:cNvPr id="291843" name="Picture 3"/>
          <p:cNvPicPr>
            <a:picLocks noChangeAspect="1" noChangeArrowheads="1"/>
          </p:cNvPicPr>
          <p:nvPr/>
        </p:nvPicPr>
        <p:blipFill>
          <a:blip r:embed="rId2"/>
          <a:srcRect/>
          <a:stretch>
            <a:fillRect/>
          </a:stretch>
        </p:blipFill>
        <p:spPr bwMode="auto">
          <a:xfrm>
            <a:off x="685800" y="1981200"/>
            <a:ext cx="7467600" cy="210285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291842"/>
                                        </p:tgtEl>
                                      </p:cBhvr>
                                    </p:animEffect>
                                    <p:set>
                                      <p:cBhvr>
                                        <p:cTn id="7" dur="1" fill="hold">
                                          <p:stCondLst>
                                            <p:cond delay="499"/>
                                          </p:stCondLst>
                                        </p:cTn>
                                        <p:tgtEl>
                                          <p:spTgt spid="29184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91843"/>
                                        </p:tgtEl>
                                        <p:attrNameLst>
                                          <p:attrName>style.visibility</p:attrName>
                                        </p:attrNameLst>
                                      </p:cBhvr>
                                      <p:to>
                                        <p:strVal val="visible"/>
                                      </p:to>
                                    </p:set>
                                    <p:animEffect transition="in" filter="box(in)">
                                      <p:cBhvr>
                                        <p:cTn id="12" dur="500"/>
                                        <p:tgtEl>
                                          <p:spTgt spid="291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latin typeface="Times New Roman" panose="02020603050405020304" pitchFamily="18" charset="0"/>
                <a:cs typeface="Times New Roman" panose="02020603050405020304" pitchFamily="18" charset="0"/>
              </a:rPr>
              <a:t>&lt;c:choose&gt;</a:t>
            </a:r>
            <a:r>
              <a:rPr lang="zh-CN" altLang="en-US" dirty="0" smtClean="0">
                <a:latin typeface="Times New Roman" panose="02020603050405020304" pitchFamily="18" charset="0"/>
                <a:cs typeface="Times New Roman" panose="02020603050405020304" pitchFamily="18" charset="0"/>
              </a:rPr>
              <a:t>标签</a:t>
            </a:r>
            <a:endParaRPr lang="en-US" altLang="zh-CN" dirty="0" smtClean="0">
              <a:latin typeface="Times New Roman" panose="02020603050405020304" pitchFamily="18" charset="0"/>
              <a:cs typeface="Times New Roman" panose="02020603050405020304" pitchFamily="18" charset="0"/>
            </a:endParaRPr>
          </a:p>
          <a:p>
            <a:r>
              <a:rPr lang="zh-CN" altLang="en-US" b="0" dirty="0" smtClean="0">
                <a:latin typeface="Times New Roman" panose="02020603050405020304" pitchFamily="18" charset="0"/>
                <a:cs typeface="Times New Roman" panose="02020603050405020304" pitchFamily="18" charset="0"/>
              </a:rPr>
              <a:t>若程序流程的判断超过一个以上，可用此标签设计多重判断式，进行更复杂的流程控制</a:t>
            </a:r>
            <a:endParaRPr lang="en-US" altLang="zh-CN" b="0" dirty="0" smtClean="0">
              <a:latin typeface="Times New Roman" panose="02020603050405020304" pitchFamily="18" charset="0"/>
              <a:cs typeface="Times New Roman" panose="02020603050405020304" pitchFamily="18" charset="0"/>
            </a:endParaRPr>
          </a:p>
          <a:p>
            <a:r>
              <a:rPr lang="zh-CN" altLang="en-US" b="0" u="sng" dirty="0" smtClean="0">
                <a:latin typeface="Times New Roman" panose="02020603050405020304" pitchFamily="18" charset="0"/>
                <a:cs typeface="Times New Roman" panose="02020603050405020304" pitchFamily="18" charset="0"/>
              </a:rPr>
              <a:t>多重判断由</a:t>
            </a:r>
            <a:r>
              <a:rPr lang="en-US" altLang="zh-CN" b="0" u="sng" dirty="0" smtClean="0">
                <a:latin typeface="Times New Roman" panose="02020603050405020304" pitchFamily="18" charset="0"/>
                <a:cs typeface="Times New Roman" panose="02020603050405020304" pitchFamily="18" charset="0"/>
              </a:rPr>
              <a:t>&lt;c:choose&gt;</a:t>
            </a:r>
            <a:r>
              <a:rPr lang="zh-CN" altLang="en-US" b="0" u="sng" dirty="0" smtClean="0">
                <a:latin typeface="Times New Roman" panose="02020603050405020304" pitchFamily="18" charset="0"/>
                <a:cs typeface="Times New Roman" panose="02020603050405020304" pitchFamily="18" charset="0"/>
              </a:rPr>
              <a:t>与另外两个标签</a:t>
            </a:r>
            <a:r>
              <a:rPr lang="en-US" altLang="zh-CN" b="0" u="sng" dirty="0" smtClean="0">
                <a:latin typeface="Times New Roman" panose="02020603050405020304" pitchFamily="18" charset="0"/>
                <a:cs typeface="Times New Roman" panose="02020603050405020304" pitchFamily="18" charset="0"/>
              </a:rPr>
              <a:t>&lt;c:when&gt;</a:t>
            </a:r>
            <a:r>
              <a:rPr lang="zh-CN" altLang="en-US" b="0" u="sng" dirty="0" smtClean="0">
                <a:latin typeface="Times New Roman" panose="02020603050405020304" pitchFamily="18" charset="0"/>
                <a:cs typeface="Times New Roman" panose="02020603050405020304" pitchFamily="18" charset="0"/>
              </a:rPr>
              <a:t>与</a:t>
            </a:r>
            <a:r>
              <a:rPr lang="en-US" altLang="zh-CN" b="0" u="sng" dirty="0" smtClean="0">
                <a:latin typeface="Times New Roman" panose="02020603050405020304" pitchFamily="18" charset="0"/>
                <a:cs typeface="Times New Roman" panose="02020603050405020304" pitchFamily="18" charset="0"/>
              </a:rPr>
              <a:t>&lt;c:otherwise&gt;</a:t>
            </a:r>
            <a:r>
              <a:rPr lang="zh-CN" altLang="en-US" b="0" u="sng" dirty="0" smtClean="0">
                <a:latin typeface="Times New Roman" panose="02020603050405020304" pitchFamily="18" charset="0"/>
                <a:cs typeface="Times New Roman" panose="02020603050405020304" pitchFamily="18" charset="0"/>
              </a:rPr>
              <a:t>形成判断区块</a:t>
            </a:r>
            <a:r>
              <a:rPr lang="zh-CN" altLang="en-US" b="0" dirty="0" smtClean="0">
                <a:latin typeface="Times New Roman" panose="02020603050405020304" pitchFamily="18" charset="0"/>
                <a:cs typeface="Times New Roman" panose="02020603050405020304" pitchFamily="18" charset="0"/>
              </a:rPr>
              <a:t>。</a:t>
            </a:r>
            <a:endParaRPr lang="en-US" altLang="zh-CN" b="0" dirty="0" smtClean="0">
              <a:latin typeface="Times New Roman" panose="02020603050405020304" pitchFamily="18" charset="0"/>
              <a:cs typeface="Times New Roman" panose="02020603050405020304" pitchFamily="18" charset="0"/>
            </a:endParaRPr>
          </a:p>
          <a:p>
            <a:r>
              <a:rPr lang="en-US" altLang="zh-CN" b="0" dirty="0" smtClean="0">
                <a:latin typeface="Times New Roman" panose="02020603050405020304" pitchFamily="18" charset="0"/>
                <a:cs typeface="Times New Roman" panose="02020603050405020304" pitchFamily="18" charset="0"/>
              </a:rPr>
              <a:t>&lt;c:choose&gt;</a:t>
            </a:r>
            <a:r>
              <a:rPr lang="zh-CN" altLang="en-US" b="0" dirty="0" smtClean="0">
                <a:latin typeface="Times New Roman" panose="02020603050405020304" pitchFamily="18" charset="0"/>
                <a:cs typeface="Times New Roman" panose="02020603050405020304" pitchFamily="18" charset="0"/>
              </a:rPr>
              <a:t>语法：</a:t>
            </a:r>
            <a:endParaRPr lang="en-US" altLang="zh-CN" b="0" dirty="0" smtClean="0">
              <a:latin typeface="Times New Roman" panose="02020603050405020304" pitchFamily="18" charset="0"/>
              <a:cs typeface="Times New Roman" panose="02020603050405020304" pitchFamily="18" charset="0"/>
            </a:endParaRPr>
          </a:p>
          <a:p>
            <a:pPr lvl="1"/>
            <a:r>
              <a:rPr lang="en-US" altLang="zh-CN" b="0" dirty="0" smtClean="0"/>
              <a:t>&lt;c:choose&gt;</a:t>
            </a:r>
            <a:endParaRPr lang="en-US" altLang="zh-CN" b="0" dirty="0" smtClean="0"/>
          </a:p>
          <a:p>
            <a:pPr lvl="2"/>
            <a:r>
              <a:rPr lang="en-US" altLang="zh-CN" dirty="0" smtClean="0"/>
              <a:t>&lt;c:when&gt;&lt;/c:when&gt;……&lt;c:when&gt;&lt;/c:when&gt; [&lt;c:otherwise&gt;&lt;/c:otherwise&gt;]</a:t>
            </a:r>
            <a:endParaRPr lang="en-US" altLang="zh-CN" dirty="0" smtClean="0"/>
          </a:p>
          <a:p>
            <a:pPr lvl="1"/>
            <a:r>
              <a:rPr lang="en-US" altLang="zh-CN" b="0" dirty="0" smtClean="0"/>
              <a:t>&lt;/c:choose&gt;</a:t>
            </a:r>
            <a:endParaRPr lang="zh-CN" altLang="en-US" b="0" dirty="0" smtClean="0"/>
          </a:p>
          <a:p>
            <a:endParaRPr lang="en-US" altLang="zh-CN" dirty="0" smtClean="0"/>
          </a:p>
          <a:p>
            <a:pPr lvl="1"/>
            <a:endParaRPr lang="en-US" altLang="zh-CN" dirty="0" smtClean="0"/>
          </a:p>
        </p:txBody>
      </p:sp>
    </p:spTree>
  </p:cSld>
  <p:clrMapOvr>
    <a:masterClrMapping/>
  </p:clrMapOvr>
  <p:transition>
    <p:fade/>
  </p:transition>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latin typeface="Times New Roman" panose="02020603050405020304" pitchFamily="18" charset="0"/>
                <a:cs typeface="Times New Roman" panose="02020603050405020304" pitchFamily="18" charset="0"/>
              </a:rPr>
              <a:t>&lt;c:choose&gt;</a:t>
            </a:r>
            <a:r>
              <a:rPr lang="zh-CN" altLang="en-US" dirty="0" smtClean="0">
                <a:latin typeface="Times New Roman" panose="02020603050405020304" pitchFamily="18" charset="0"/>
                <a:cs typeface="Times New Roman" panose="02020603050405020304" pitchFamily="18" charset="0"/>
              </a:rPr>
              <a:t>标签示例</a:t>
            </a:r>
            <a:endParaRPr lang="en-US" altLang="zh-CN" dirty="0" smtClean="0">
              <a:latin typeface="Times New Roman" panose="02020603050405020304" pitchFamily="18" charset="0"/>
              <a:cs typeface="Times New Roman" panose="02020603050405020304" pitchFamily="18" charset="0"/>
            </a:endParaRPr>
          </a:p>
          <a:p>
            <a:endParaRPr lang="en-US" altLang="zh-CN" dirty="0" smtClean="0"/>
          </a:p>
          <a:p>
            <a:pPr lvl="1"/>
            <a:endParaRPr lang="en-US" altLang="zh-CN" dirty="0" smtClean="0"/>
          </a:p>
        </p:txBody>
      </p:sp>
      <p:pic>
        <p:nvPicPr>
          <p:cNvPr id="292866" name="Picture 2"/>
          <p:cNvPicPr>
            <a:picLocks noChangeAspect="1" noChangeArrowheads="1"/>
          </p:cNvPicPr>
          <p:nvPr/>
        </p:nvPicPr>
        <p:blipFill>
          <a:blip r:embed="rId1"/>
          <a:srcRect/>
          <a:stretch>
            <a:fillRect/>
          </a:stretch>
        </p:blipFill>
        <p:spPr bwMode="auto">
          <a:xfrm>
            <a:off x="78830" y="1828800"/>
            <a:ext cx="8963025" cy="4772025"/>
          </a:xfrm>
          <a:prstGeom prst="rect">
            <a:avLst/>
          </a:prstGeom>
          <a:noFill/>
          <a:ln w="9525">
            <a:noFill/>
            <a:miter lim="800000"/>
            <a:headEnd/>
            <a:tailEnd/>
          </a:ln>
          <a:effectLst/>
        </p:spPr>
      </p:pic>
      <p:pic>
        <p:nvPicPr>
          <p:cNvPr id="292867" name="Picture 3"/>
          <p:cNvPicPr>
            <a:picLocks noChangeAspect="1" noChangeArrowheads="1"/>
          </p:cNvPicPr>
          <p:nvPr/>
        </p:nvPicPr>
        <p:blipFill>
          <a:blip r:embed="rId2"/>
          <a:srcRect/>
          <a:stretch>
            <a:fillRect/>
          </a:stretch>
        </p:blipFill>
        <p:spPr bwMode="auto">
          <a:xfrm>
            <a:off x="838199" y="2057400"/>
            <a:ext cx="6432883" cy="24384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92866"/>
                                        </p:tgtEl>
                                        <p:attrNameLst>
                                          <p:attrName>ppt_x</p:attrName>
                                        </p:attrNameLst>
                                      </p:cBhvr>
                                      <p:tavLst>
                                        <p:tav tm="0">
                                          <p:val>
                                            <p:strVal val="ppt_x"/>
                                          </p:val>
                                        </p:tav>
                                        <p:tav tm="100000">
                                          <p:val>
                                            <p:strVal val="ppt_x"/>
                                          </p:val>
                                        </p:tav>
                                      </p:tavLst>
                                    </p:anim>
                                    <p:anim calcmode="lin" valueType="num">
                                      <p:cBhvr additive="base">
                                        <p:cTn id="7" dur="500"/>
                                        <p:tgtEl>
                                          <p:spTgt spid="292866"/>
                                        </p:tgtEl>
                                        <p:attrNameLst>
                                          <p:attrName>ppt_y</p:attrName>
                                        </p:attrNameLst>
                                      </p:cBhvr>
                                      <p:tavLst>
                                        <p:tav tm="0">
                                          <p:val>
                                            <p:strVal val="ppt_y"/>
                                          </p:val>
                                        </p:tav>
                                        <p:tav tm="100000">
                                          <p:val>
                                            <p:strVal val="1+ppt_h/2"/>
                                          </p:val>
                                        </p:tav>
                                      </p:tavLst>
                                    </p:anim>
                                    <p:set>
                                      <p:cBhvr>
                                        <p:cTn id="8" dur="1" fill="hold">
                                          <p:stCondLst>
                                            <p:cond delay="499"/>
                                          </p:stCondLst>
                                        </p:cTn>
                                        <p:tgtEl>
                                          <p:spTgt spid="29286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2867"/>
                                        </p:tgtEl>
                                        <p:attrNameLst>
                                          <p:attrName>style.visibility</p:attrName>
                                        </p:attrNameLst>
                                      </p:cBhvr>
                                      <p:to>
                                        <p:strVal val="visible"/>
                                      </p:to>
                                    </p:set>
                                    <p:anim calcmode="lin" valueType="num">
                                      <p:cBhvr additive="base">
                                        <p:cTn id="13" dur="500" fill="hold"/>
                                        <p:tgtEl>
                                          <p:spTgt spid="292867"/>
                                        </p:tgtEl>
                                        <p:attrNameLst>
                                          <p:attrName>ppt_x</p:attrName>
                                        </p:attrNameLst>
                                      </p:cBhvr>
                                      <p:tavLst>
                                        <p:tav tm="0">
                                          <p:val>
                                            <p:strVal val="#ppt_x"/>
                                          </p:val>
                                        </p:tav>
                                        <p:tav tm="100000">
                                          <p:val>
                                            <p:strVal val="#ppt_x"/>
                                          </p:val>
                                        </p:tav>
                                      </p:tavLst>
                                    </p:anim>
                                    <p:anim calcmode="lin" valueType="num">
                                      <p:cBhvr additive="base">
                                        <p:cTn id="14" dur="500" fill="hold"/>
                                        <p:tgtEl>
                                          <p:spTgt spid="2928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463550"/>
            <a:ext cx="8229600" cy="765175"/>
          </a:xfrm>
        </p:spPr>
        <p:txBody>
          <a:bodyPr>
            <a:spAutoFit/>
          </a:bodyPr>
          <a:lstStyle/>
          <a:p>
            <a:r>
              <a:rPr lang="en-US"/>
              <a:t>generatorConfig.properties</a:t>
            </a:r>
            <a:endParaRPr lang="en-US"/>
          </a:p>
        </p:txBody>
      </p:sp>
      <p:sp>
        <p:nvSpPr>
          <p:cNvPr id="30723" name="Rectangle 3"/>
          <p:cNvSpPr>
            <a:spLocks noGrp="1" noChangeArrowheads="1"/>
          </p:cNvSpPr>
          <p:nvPr>
            <p:ph idx="1"/>
          </p:nvPr>
        </p:nvSpPr>
        <p:spPr/>
        <p:txBody>
          <a:bodyPr/>
          <a:lstStyle/>
          <a:p>
            <a:r>
              <a:rPr lang="en-US"/>
              <a:t> </a:t>
            </a:r>
            <a:endParaRPr lang="ru-RU" altLang="en-US"/>
          </a:p>
        </p:txBody>
      </p:sp>
      <p:pic>
        <p:nvPicPr>
          <p:cNvPr id="30724" name="Picture 4" descr="Cover"/>
          <p:cNvPicPr>
            <a:picLocks noChangeAspect="1" noChangeArrowheads="1"/>
          </p:cNvPicPr>
          <p:nvPr/>
        </p:nvPicPr>
        <p:blipFill>
          <a:blip r:embed="rId1"/>
          <a:srcRect/>
          <a:stretch>
            <a:fillRect/>
          </a:stretch>
        </p:blipFill>
        <p:spPr bwMode="auto">
          <a:xfrm>
            <a:off x="458788" y="2057400"/>
            <a:ext cx="8228012" cy="3609975"/>
          </a:xfrm>
          <a:prstGeom prst="rect">
            <a:avLst/>
          </a:prstGeom>
          <a:noFill/>
          <a:ln w="9525">
            <a:noFill/>
            <a:miter lim="800000"/>
            <a:headEnd/>
            <a:tailEnd/>
          </a:ln>
        </p:spPr>
      </p:pic>
    </p:spTree>
  </p:cSld>
  <p:clrMapOvr>
    <a:masterClrMapping/>
  </p:clrMapOvr>
  <p:transition>
    <p:fade/>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fontScale="92500" lnSpcReduction="20000"/>
          </a:bodyPr>
          <a:lstStyle/>
          <a:p>
            <a:r>
              <a:rPr lang="en-US" altLang="zh-CN" dirty="0" smtClean="0">
                <a:latin typeface="Times New Roman" panose="02020603050405020304" pitchFamily="18" charset="0"/>
                <a:cs typeface="Times New Roman" panose="02020603050405020304" pitchFamily="18" charset="0"/>
              </a:rPr>
              <a:t>&lt;</a:t>
            </a:r>
            <a:r>
              <a:rPr lang="en-US" altLang="zh-CN" dirty="0" smtClean="0"/>
              <a:t>c:forEach</a:t>
            </a:r>
            <a:r>
              <a:rPr lang="en-US" altLang="zh-CN" dirty="0" smtClean="0">
                <a:latin typeface="Times New Roman" panose="02020603050405020304" pitchFamily="18" charset="0"/>
                <a:cs typeface="Times New Roman" panose="02020603050405020304" pitchFamily="18" charset="0"/>
              </a:rPr>
              <a:t>&gt;</a:t>
            </a:r>
            <a:r>
              <a:rPr lang="zh-CN" altLang="en-US" dirty="0" smtClean="0">
                <a:latin typeface="Times New Roman" panose="02020603050405020304" pitchFamily="18" charset="0"/>
                <a:cs typeface="Times New Roman" panose="02020603050405020304" pitchFamily="18" charset="0"/>
              </a:rPr>
              <a:t>标签</a:t>
            </a:r>
            <a:endParaRPr lang="en-US" altLang="zh-CN" dirty="0" smtClean="0">
              <a:latin typeface="Times New Roman" panose="02020603050405020304" pitchFamily="18" charset="0"/>
              <a:cs typeface="Times New Roman" panose="02020603050405020304" pitchFamily="18" charset="0"/>
            </a:endParaRPr>
          </a:p>
          <a:p>
            <a:r>
              <a:rPr lang="zh-CN" altLang="en-US" b="0" dirty="0" smtClean="0">
                <a:latin typeface="Times New Roman" panose="02020603050405020304" pitchFamily="18" charset="0"/>
                <a:cs typeface="Times New Roman" panose="02020603050405020304" pitchFamily="18" charset="0"/>
              </a:rPr>
              <a:t>一种迭代器，可针对指定的对象集合内容进行迭代操作</a:t>
            </a:r>
            <a:endParaRPr lang="en-US" altLang="zh-CN" b="0" dirty="0" smtClean="0">
              <a:latin typeface="Times New Roman" panose="02020603050405020304" pitchFamily="18" charset="0"/>
              <a:cs typeface="Times New Roman" panose="02020603050405020304" pitchFamily="18" charset="0"/>
            </a:endParaRPr>
          </a:p>
          <a:p>
            <a:pPr lvl="1"/>
            <a:r>
              <a:rPr lang="zh-CN" altLang="en-US" b="0" dirty="0" smtClean="0">
                <a:latin typeface="Times New Roman" panose="02020603050405020304" pitchFamily="18" charset="0"/>
                <a:cs typeface="Times New Roman" panose="02020603050405020304" pitchFamily="18" charset="0"/>
              </a:rPr>
              <a:t>语法</a:t>
            </a:r>
            <a:r>
              <a:rPr lang="en-US" altLang="zh-CN" b="0" dirty="0" smtClean="0">
                <a:latin typeface="Times New Roman" panose="02020603050405020304" pitchFamily="18" charset="0"/>
                <a:cs typeface="Times New Roman" panose="02020603050405020304" pitchFamily="18" charset="0"/>
              </a:rPr>
              <a:t>1</a:t>
            </a:r>
            <a:r>
              <a:rPr lang="zh-CN" altLang="en-US" b="0" dirty="0" smtClean="0">
                <a:latin typeface="Times New Roman" panose="02020603050405020304" pitchFamily="18" charset="0"/>
                <a:cs typeface="Times New Roman" panose="02020603050405020304" pitchFamily="18" charset="0"/>
              </a:rPr>
              <a:t>：迭代对象集合内容。    </a:t>
            </a:r>
            <a:endParaRPr lang="zh-CN" altLang="en-US" b="0" dirty="0" smtClean="0">
              <a:latin typeface="Times New Roman" panose="02020603050405020304" pitchFamily="18" charset="0"/>
              <a:cs typeface="Times New Roman" panose="02020603050405020304" pitchFamily="18" charset="0"/>
            </a:endParaRPr>
          </a:p>
          <a:p>
            <a:pPr lvl="1"/>
            <a:r>
              <a:rPr lang="zh-CN" altLang="en-US" b="0" dirty="0" smtClean="0">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&lt;c</a:t>
            </a:r>
            <a:r>
              <a:rPr lang="zh-CN" altLang="en-US" b="0" dirty="0" smtClean="0">
                <a:latin typeface="Times New Roman" panose="02020603050405020304" pitchFamily="18" charset="0"/>
                <a:cs typeface="Times New Roman" panose="02020603050405020304" pitchFamily="18" charset="0"/>
              </a:rPr>
              <a:t>：</a:t>
            </a:r>
            <a:r>
              <a:rPr lang="en-US" altLang="zh-CN" b="0" dirty="0" err="1" smtClean="0">
                <a:latin typeface="Times New Roman" panose="02020603050405020304" pitchFamily="18" charset="0"/>
                <a:cs typeface="Times New Roman" panose="02020603050405020304" pitchFamily="18" charset="0"/>
              </a:rPr>
              <a:t>forEach</a:t>
            </a:r>
            <a:r>
              <a:rPr lang="en-US" altLang="zh-CN" b="0" dirty="0" smtClean="0">
                <a:latin typeface="Times New Roman" panose="02020603050405020304" pitchFamily="18" charset="0"/>
                <a:cs typeface="Times New Roman" panose="02020603050405020304" pitchFamily="18" charset="0"/>
              </a:rPr>
              <a:t> [</a:t>
            </a:r>
            <a:r>
              <a:rPr lang="en-US" altLang="zh-CN" b="0" dirty="0" err="1" smtClean="0">
                <a:latin typeface="Times New Roman" panose="02020603050405020304" pitchFamily="18" charset="0"/>
                <a:cs typeface="Times New Roman" panose="02020603050405020304" pitchFamily="18" charset="0"/>
              </a:rPr>
              <a:t>var</a:t>
            </a:r>
            <a:r>
              <a:rPr lang="en-US" altLang="zh-CN" b="0" dirty="0" smtClean="0">
                <a:latin typeface="Times New Roman" panose="02020603050405020304" pitchFamily="18" charset="0"/>
                <a:cs typeface="Times New Roman" panose="02020603050405020304" pitchFamily="18" charset="0"/>
              </a:rPr>
              <a:t>="</a:t>
            </a:r>
            <a:r>
              <a:rPr lang="en-US" altLang="zh-CN" b="0" dirty="0" err="1" smtClean="0">
                <a:latin typeface="Times New Roman" panose="02020603050405020304" pitchFamily="18" charset="0"/>
                <a:cs typeface="Times New Roman" panose="02020603050405020304" pitchFamily="18" charset="0"/>
              </a:rPr>
              <a:t>varName</a:t>
            </a:r>
            <a:r>
              <a:rPr lang="en-US" altLang="zh-CN" b="0" dirty="0" smtClean="0">
                <a:latin typeface="Times New Roman" panose="02020603050405020304" pitchFamily="18" charset="0"/>
                <a:cs typeface="Times New Roman" panose="02020603050405020304" pitchFamily="18" charset="0"/>
              </a:rPr>
              <a:t>"]  items="collection"    </a:t>
            </a:r>
            <a:endParaRPr lang="en-US" altLang="zh-CN" b="0" dirty="0" smtClean="0">
              <a:latin typeface="Times New Roman" panose="02020603050405020304" pitchFamily="18" charset="0"/>
              <a:cs typeface="Times New Roman" panose="02020603050405020304" pitchFamily="18" charset="0"/>
            </a:endParaRPr>
          </a:p>
          <a:p>
            <a:pPr lvl="1"/>
            <a:r>
              <a:rPr lang="en-US" altLang="zh-CN" b="0" dirty="0" smtClean="0">
                <a:latin typeface="Times New Roman" panose="02020603050405020304" pitchFamily="18" charset="0"/>
                <a:cs typeface="Times New Roman" panose="02020603050405020304" pitchFamily="18" charset="0"/>
              </a:rPr>
              <a:t>    [</a:t>
            </a:r>
            <a:r>
              <a:rPr lang="en-US" altLang="zh-CN" b="0" dirty="0" err="1" smtClean="0">
                <a:latin typeface="Times New Roman" panose="02020603050405020304" pitchFamily="18" charset="0"/>
                <a:cs typeface="Times New Roman" panose="02020603050405020304" pitchFamily="18" charset="0"/>
              </a:rPr>
              <a:t>varStatus</a:t>
            </a:r>
            <a:r>
              <a:rPr lang="en-US" altLang="zh-CN" b="0" dirty="0" smtClean="0">
                <a:latin typeface="Times New Roman" panose="02020603050405020304" pitchFamily="18" charset="0"/>
                <a:cs typeface="Times New Roman" panose="02020603050405020304" pitchFamily="18" charset="0"/>
              </a:rPr>
              <a:t>="</a:t>
            </a:r>
            <a:r>
              <a:rPr lang="en-US" altLang="zh-CN" b="0" dirty="0" err="1" smtClean="0">
                <a:latin typeface="Times New Roman" panose="02020603050405020304" pitchFamily="18" charset="0"/>
                <a:cs typeface="Times New Roman" panose="02020603050405020304" pitchFamily="18" charset="0"/>
              </a:rPr>
              <a:t>varStatusName</a:t>
            </a:r>
            <a:r>
              <a:rPr lang="en-US" altLang="zh-CN" b="0" dirty="0" smtClean="0">
                <a:latin typeface="Times New Roman" panose="02020603050405020304" pitchFamily="18" charset="0"/>
                <a:cs typeface="Times New Roman" panose="02020603050405020304" pitchFamily="18" charset="0"/>
              </a:rPr>
              <a:t>"]    </a:t>
            </a:r>
            <a:endParaRPr lang="en-US" altLang="zh-CN" b="0" dirty="0" smtClean="0">
              <a:latin typeface="Times New Roman" panose="02020603050405020304" pitchFamily="18" charset="0"/>
              <a:cs typeface="Times New Roman" panose="02020603050405020304" pitchFamily="18" charset="0"/>
            </a:endParaRPr>
          </a:p>
          <a:p>
            <a:pPr lvl="1"/>
            <a:r>
              <a:rPr lang="en-US" altLang="zh-CN" b="0" dirty="0" smtClean="0">
                <a:latin typeface="Times New Roman" panose="02020603050405020304" pitchFamily="18" charset="0"/>
                <a:cs typeface="Times New Roman" panose="02020603050405020304" pitchFamily="18" charset="0"/>
              </a:rPr>
              <a:t>    [begin="begin</a:t>
            </a:r>
            <a:r>
              <a:rPr lang="en-US" altLang="zh-CN" dirty="0" smtClean="0">
                <a:latin typeface="Times New Roman" panose="02020603050405020304" pitchFamily="18" charset="0"/>
                <a:cs typeface="Times New Roman" panose="02020603050405020304" pitchFamily="18" charset="0"/>
              </a:rPr>
              <a:t>"</a:t>
            </a:r>
            <a:r>
              <a:rPr lang="en-US" altLang="zh-CN" b="0" dirty="0" smtClean="0">
                <a:latin typeface="Times New Roman" panose="02020603050405020304" pitchFamily="18" charset="0"/>
                <a:cs typeface="Times New Roman" panose="02020603050405020304" pitchFamily="18" charset="0"/>
              </a:rPr>
              <a:t>]   [end="end"]   [step="step"] </a:t>
            </a:r>
            <a:r>
              <a:rPr lang="en-US" altLang="zh-CN" dirty="0" smtClean="0">
                <a:latin typeface="Times New Roman" panose="02020603050405020304" pitchFamily="18" charset="0"/>
                <a:cs typeface="Times New Roman" panose="02020603050405020304" pitchFamily="18" charset="0"/>
              </a:rPr>
              <a:t>&gt;</a:t>
            </a:r>
            <a:r>
              <a:rPr lang="en-US" altLang="zh-CN" b="0" dirty="0" smtClean="0">
                <a:latin typeface="Times New Roman" panose="02020603050405020304" pitchFamily="18" charset="0"/>
                <a:cs typeface="Times New Roman" panose="02020603050405020304" pitchFamily="18" charset="0"/>
              </a:rPr>
              <a:t>  </a:t>
            </a:r>
            <a:endParaRPr lang="en-US" altLang="zh-CN" b="0" dirty="0" smtClean="0">
              <a:latin typeface="Times New Roman" panose="02020603050405020304" pitchFamily="18" charset="0"/>
              <a:cs typeface="Times New Roman" panose="02020603050405020304" pitchFamily="18" charset="0"/>
            </a:endParaRPr>
          </a:p>
          <a:p>
            <a:pPr lvl="1"/>
            <a:r>
              <a:rPr lang="en-US" altLang="zh-CN" b="0" dirty="0" smtClean="0">
                <a:latin typeface="Times New Roman" panose="02020603050405020304" pitchFamily="18" charset="0"/>
                <a:cs typeface="Times New Roman" panose="02020603050405020304" pitchFamily="18" charset="0"/>
              </a:rPr>
              <a:t>    body content</a:t>
            </a:r>
            <a:endParaRPr lang="en-US" altLang="zh-CN" b="0" dirty="0" smtClean="0">
              <a:latin typeface="Times New Roman" panose="02020603050405020304" pitchFamily="18" charset="0"/>
              <a:cs typeface="Times New Roman" panose="02020603050405020304" pitchFamily="18" charset="0"/>
            </a:endParaRPr>
          </a:p>
          <a:p>
            <a:pPr lvl="1"/>
            <a:r>
              <a:rPr lang="en-US" altLang="zh-CN" b="0" dirty="0" smtClean="0">
                <a:latin typeface="Times New Roman" panose="02020603050405020304" pitchFamily="18" charset="0"/>
                <a:cs typeface="Times New Roman" panose="02020603050405020304" pitchFamily="18" charset="0"/>
              </a:rPr>
              <a:t>    &lt;/c</a:t>
            </a:r>
            <a:r>
              <a:rPr lang="zh-CN" altLang="en-US" b="0" dirty="0" smtClean="0">
                <a:latin typeface="Times New Roman" panose="02020603050405020304" pitchFamily="18" charset="0"/>
                <a:cs typeface="Times New Roman" panose="02020603050405020304" pitchFamily="18" charset="0"/>
              </a:rPr>
              <a:t>：</a:t>
            </a:r>
            <a:r>
              <a:rPr lang="en-US" altLang="zh-CN" b="0" dirty="0" err="1" smtClean="0">
                <a:latin typeface="Times New Roman" panose="02020603050405020304" pitchFamily="18" charset="0"/>
                <a:cs typeface="Times New Roman" panose="02020603050405020304" pitchFamily="18" charset="0"/>
              </a:rPr>
              <a:t>forEach</a:t>
            </a:r>
            <a:r>
              <a:rPr lang="en-US" altLang="zh-CN" b="0" dirty="0" smtClean="0">
                <a:latin typeface="Times New Roman" panose="02020603050405020304" pitchFamily="18" charset="0"/>
                <a:cs typeface="Times New Roman" panose="02020603050405020304" pitchFamily="18" charset="0"/>
              </a:rPr>
              <a:t>&gt;    </a:t>
            </a:r>
            <a:endParaRPr lang="en-US" altLang="zh-CN" b="0" dirty="0" smtClean="0">
              <a:latin typeface="Times New Roman" panose="02020603050405020304" pitchFamily="18" charset="0"/>
              <a:cs typeface="Times New Roman" panose="02020603050405020304" pitchFamily="18" charset="0"/>
            </a:endParaRPr>
          </a:p>
          <a:p>
            <a:pPr lvl="1"/>
            <a:r>
              <a:rPr lang="zh-CN" altLang="en-US" b="0" dirty="0" smtClean="0">
                <a:latin typeface="Times New Roman" panose="02020603050405020304" pitchFamily="18" charset="0"/>
                <a:cs typeface="Times New Roman" panose="02020603050405020304" pitchFamily="18" charset="0"/>
              </a:rPr>
              <a:t>语法</a:t>
            </a:r>
            <a:r>
              <a:rPr lang="en-US" altLang="zh-CN" b="0" dirty="0" smtClean="0">
                <a:latin typeface="Times New Roman" panose="02020603050405020304" pitchFamily="18" charset="0"/>
                <a:cs typeface="Times New Roman" panose="02020603050405020304" pitchFamily="18" charset="0"/>
              </a:rPr>
              <a:t>2</a:t>
            </a:r>
            <a:r>
              <a:rPr lang="zh-CN" altLang="en-US" b="0" dirty="0" smtClean="0">
                <a:latin typeface="Times New Roman" panose="02020603050405020304" pitchFamily="18" charset="0"/>
                <a:cs typeface="Times New Roman" panose="02020603050405020304" pitchFamily="18" charset="0"/>
              </a:rPr>
              <a:t>：迭代特定次数。</a:t>
            </a:r>
            <a:endParaRPr lang="zh-CN" altLang="en-US" b="0" dirty="0" smtClean="0">
              <a:latin typeface="Times New Roman" panose="02020603050405020304" pitchFamily="18" charset="0"/>
              <a:cs typeface="Times New Roman" panose="02020603050405020304" pitchFamily="18" charset="0"/>
            </a:endParaRPr>
          </a:p>
          <a:p>
            <a:pPr lvl="1"/>
            <a:r>
              <a:rPr lang="zh-CN" altLang="en-US" b="0" dirty="0" smtClean="0">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&lt;c:forEach  [</a:t>
            </a:r>
            <a:r>
              <a:rPr lang="en-US" altLang="zh-CN" b="0" dirty="0" err="1" smtClean="0">
                <a:latin typeface="Times New Roman" panose="02020603050405020304" pitchFamily="18" charset="0"/>
                <a:cs typeface="Times New Roman" panose="02020603050405020304" pitchFamily="18" charset="0"/>
              </a:rPr>
              <a:t>var</a:t>
            </a:r>
            <a:r>
              <a:rPr lang="en-US" altLang="zh-CN" b="0" dirty="0" smtClean="0">
                <a:latin typeface="Times New Roman" panose="02020603050405020304" pitchFamily="18" charset="0"/>
                <a:cs typeface="Times New Roman" panose="02020603050405020304" pitchFamily="18" charset="0"/>
              </a:rPr>
              <a:t>="</a:t>
            </a:r>
            <a:r>
              <a:rPr lang="en-US" altLang="zh-CN" b="0" dirty="0" err="1" smtClean="0">
                <a:latin typeface="Times New Roman" panose="02020603050405020304" pitchFamily="18" charset="0"/>
                <a:cs typeface="Times New Roman" panose="02020603050405020304" pitchFamily="18" charset="0"/>
              </a:rPr>
              <a:t>varName</a:t>
            </a:r>
            <a:r>
              <a:rPr lang="en-US" altLang="zh-CN" b="0" dirty="0" smtClean="0">
                <a:latin typeface="Times New Roman" panose="02020603050405020304" pitchFamily="18" charset="0"/>
                <a:cs typeface="Times New Roman" panose="02020603050405020304" pitchFamily="18" charset="0"/>
              </a:rPr>
              <a:t>"]  [</a:t>
            </a:r>
            <a:r>
              <a:rPr lang="en-US" altLang="zh-CN" b="0" dirty="0" err="1" smtClean="0">
                <a:latin typeface="Times New Roman" panose="02020603050405020304" pitchFamily="18" charset="0"/>
                <a:cs typeface="Times New Roman" panose="02020603050405020304" pitchFamily="18" charset="0"/>
              </a:rPr>
              <a:t>varStatus</a:t>
            </a:r>
            <a:r>
              <a:rPr lang="en-US" altLang="zh-CN" b="0" dirty="0" smtClean="0">
                <a:latin typeface="Times New Roman" panose="02020603050405020304" pitchFamily="18" charset="0"/>
                <a:cs typeface="Times New Roman" panose="02020603050405020304" pitchFamily="18" charset="0"/>
              </a:rPr>
              <a:t>="</a:t>
            </a:r>
            <a:r>
              <a:rPr lang="en-US" altLang="zh-CN" b="0" dirty="0" err="1" smtClean="0">
                <a:latin typeface="Times New Roman" panose="02020603050405020304" pitchFamily="18" charset="0"/>
                <a:cs typeface="Times New Roman" panose="02020603050405020304" pitchFamily="18" charset="0"/>
              </a:rPr>
              <a:t>varStatusName</a:t>
            </a:r>
            <a:r>
              <a:rPr lang="en-US" altLang="zh-CN" b="0" dirty="0" smtClean="0">
                <a:latin typeface="Times New Roman" panose="02020603050405020304" pitchFamily="18" charset="0"/>
                <a:cs typeface="Times New Roman" panose="02020603050405020304" pitchFamily="18" charset="0"/>
              </a:rPr>
              <a:t>"]    </a:t>
            </a:r>
            <a:endParaRPr lang="en-US" altLang="zh-CN" b="0" dirty="0" smtClean="0">
              <a:latin typeface="Times New Roman" panose="02020603050405020304" pitchFamily="18" charset="0"/>
              <a:cs typeface="Times New Roman" panose="02020603050405020304" pitchFamily="18" charset="0"/>
            </a:endParaRPr>
          </a:p>
          <a:p>
            <a:pPr lvl="1"/>
            <a:r>
              <a:rPr lang="en-US" altLang="zh-CN" b="0" dirty="0" smtClean="0">
                <a:latin typeface="Times New Roman" panose="02020603050405020304" pitchFamily="18" charset="0"/>
                <a:cs typeface="Times New Roman" panose="02020603050405020304" pitchFamily="18" charset="0"/>
              </a:rPr>
              <a:t>    begin="begin</a:t>
            </a:r>
            <a:r>
              <a:rPr lang="en-US" altLang="zh-CN" dirty="0" smtClean="0">
                <a:latin typeface="Times New Roman" panose="02020603050405020304" pitchFamily="18" charset="0"/>
                <a:cs typeface="Times New Roman" panose="02020603050405020304" pitchFamily="18" charset="0"/>
              </a:rPr>
              <a:t>"</a:t>
            </a:r>
            <a:r>
              <a:rPr lang="en-US" altLang="zh-CN" b="0" dirty="0" smtClean="0">
                <a:latin typeface="Times New Roman" panose="02020603050405020304" pitchFamily="18" charset="0"/>
                <a:cs typeface="Times New Roman" panose="02020603050405020304" pitchFamily="18" charset="0"/>
              </a:rPr>
              <a:t>  end"="end</a:t>
            </a:r>
            <a:r>
              <a:rPr lang="en-US" altLang="zh-CN" dirty="0" smtClean="0">
                <a:latin typeface="Times New Roman" panose="02020603050405020304" pitchFamily="18" charset="0"/>
                <a:cs typeface="Times New Roman" panose="02020603050405020304" pitchFamily="18" charset="0"/>
              </a:rPr>
              <a:t>"</a:t>
            </a:r>
            <a:r>
              <a:rPr lang="en-US" altLang="zh-CN" b="0" dirty="0" smtClean="0">
                <a:latin typeface="Times New Roman" panose="02020603050405020304" pitchFamily="18" charset="0"/>
                <a:cs typeface="Times New Roman" panose="02020603050405020304" pitchFamily="18" charset="0"/>
              </a:rPr>
              <a:t>  [step="step"]&gt;</a:t>
            </a:r>
            <a:endParaRPr lang="en-US" altLang="zh-CN" b="0" dirty="0" smtClean="0">
              <a:latin typeface="Times New Roman" panose="02020603050405020304" pitchFamily="18" charset="0"/>
              <a:cs typeface="Times New Roman" panose="02020603050405020304" pitchFamily="18" charset="0"/>
            </a:endParaRPr>
          </a:p>
          <a:p>
            <a:pPr lvl="1"/>
            <a:r>
              <a:rPr lang="en-US" altLang="zh-CN" b="0" dirty="0" smtClean="0">
                <a:latin typeface="Times New Roman" panose="02020603050405020304" pitchFamily="18" charset="0"/>
                <a:cs typeface="Times New Roman" panose="02020603050405020304" pitchFamily="18" charset="0"/>
              </a:rPr>
              <a:t>    body content        </a:t>
            </a:r>
            <a:endParaRPr lang="en-US" altLang="zh-CN" b="0" dirty="0" smtClean="0">
              <a:latin typeface="Times New Roman" panose="02020603050405020304" pitchFamily="18" charset="0"/>
              <a:cs typeface="Times New Roman" panose="02020603050405020304" pitchFamily="18" charset="0"/>
            </a:endParaRPr>
          </a:p>
          <a:p>
            <a:pPr lvl="1"/>
            <a:r>
              <a:rPr lang="en-US" altLang="zh-CN" b="0" dirty="0" smtClean="0">
                <a:latin typeface="Times New Roman" panose="02020603050405020304" pitchFamily="18" charset="0"/>
                <a:cs typeface="Times New Roman" panose="02020603050405020304" pitchFamily="18" charset="0"/>
              </a:rPr>
              <a:t>    &lt;/c</a:t>
            </a:r>
            <a:r>
              <a:rPr lang="zh-CN" altLang="en-US" b="0" dirty="0" smtClean="0">
                <a:latin typeface="Times New Roman" panose="02020603050405020304" pitchFamily="18" charset="0"/>
                <a:cs typeface="Times New Roman" panose="02020603050405020304" pitchFamily="18" charset="0"/>
              </a:rPr>
              <a:t>：</a:t>
            </a:r>
            <a:r>
              <a:rPr lang="en-US" altLang="zh-CN" b="0" dirty="0" err="1" smtClean="0">
                <a:latin typeface="Times New Roman" panose="02020603050405020304" pitchFamily="18" charset="0"/>
                <a:cs typeface="Times New Roman" panose="02020603050405020304" pitchFamily="18" charset="0"/>
              </a:rPr>
              <a:t>forEach</a:t>
            </a:r>
            <a:r>
              <a:rPr lang="en-US" altLang="zh-CN" b="0" dirty="0" smtClean="0">
                <a:latin typeface="Times New Roman" panose="02020603050405020304" pitchFamily="18" charset="0"/>
                <a:cs typeface="Times New Roman" panose="02020603050405020304" pitchFamily="18" charset="0"/>
              </a:rPr>
              <a:t>&gt;</a:t>
            </a:r>
            <a:endParaRPr lang="en-US" altLang="zh-CN" b="0" dirty="0" smtClean="0">
              <a:latin typeface="Times New Roman" panose="02020603050405020304" pitchFamily="18" charset="0"/>
              <a:cs typeface="Times New Roman" panose="02020603050405020304" pitchFamily="18" charset="0"/>
            </a:endParaRPr>
          </a:p>
          <a:p>
            <a:endParaRPr lang="en-US" altLang="zh-CN" dirty="0" smtClean="0"/>
          </a:p>
          <a:p>
            <a:pPr lvl="1"/>
            <a:endParaRPr lang="en-US" altLang="zh-CN" dirty="0" smtClean="0"/>
          </a:p>
        </p:txBody>
      </p:sp>
    </p:spTree>
  </p:cSld>
  <p:clrMapOvr>
    <a:masterClrMapping/>
  </p:clrMapOvr>
  <p:transition>
    <p:fade/>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latin typeface="Times New Roman" panose="02020603050405020304" pitchFamily="18" charset="0"/>
                <a:cs typeface="Times New Roman" panose="02020603050405020304" pitchFamily="18" charset="0"/>
              </a:rPr>
              <a:t>&lt;</a:t>
            </a:r>
            <a:r>
              <a:rPr lang="en-US" altLang="zh-CN" dirty="0" smtClean="0"/>
              <a:t>c:forEach</a:t>
            </a:r>
            <a:r>
              <a:rPr lang="en-US" altLang="zh-CN" dirty="0" smtClean="0">
                <a:latin typeface="Times New Roman" panose="02020603050405020304" pitchFamily="18" charset="0"/>
                <a:cs typeface="Times New Roman" panose="02020603050405020304" pitchFamily="18" charset="0"/>
              </a:rPr>
              <a:t>&gt;</a:t>
            </a:r>
            <a:r>
              <a:rPr lang="zh-CN" altLang="en-US" dirty="0" smtClean="0">
                <a:latin typeface="Times New Roman" panose="02020603050405020304" pitchFamily="18" charset="0"/>
                <a:cs typeface="Times New Roman" panose="02020603050405020304" pitchFamily="18" charset="0"/>
              </a:rPr>
              <a:t>标签属性</a:t>
            </a:r>
            <a:endParaRPr lang="en-US" altLang="zh-CN" dirty="0" smtClean="0">
              <a:latin typeface="Times New Roman" panose="02020603050405020304" pitchFamily="18" charset="0"/>
              <a:cs typeface="Times New Roman" panose="02020603050405020304" pitchFamily="18" charset="0"/>
            </a:endParaRPr>
          </a:p>
          <a:p>
            <a:endParaRPr lang="en-US" altLang="zh-CN" dirty="0" smtClean="0"/>
          </a:p>
          <a:p>
            <a:pPr lvl="1"/>
            <a:endParaRPr lang="en-US" altLang="zh-CN" dirty="0" smtClean="0"/>
          </a:p>
        </p:txBody>
      </p:sp>
      <p:grpSp>
        <p:nvGrpSpPr>
          <p:cNvPr id="4" name="组合 3"/>
          <p:cNvGrpSpPr/>
          <p:nvPr/>
        </p:nvGrpSpPr>
        <p:grpSpPr>
          <a:xfrm>
            <a:off x="533400" y="2133600"/>
            <a:ext cx="7848600" cy="2895601"/>
            <a:chOff x="838200" y="3225800"/>
            <a:chExt cx="7848600" cy="2895601"/>
          </a:xfrm>
        </p:grpSpPr>
        <p:sp>
          <p:nvSpPr>
            <p:cNvPr id="5" name="Rectangle 62"/>
            <p:cNvSpPr>
              <a:spLocks noChangeArrowheads="1"/>
            </p:cNvSpPr>
            <p:nvPr/>
          </p:nvSpPr>
          <p:spPr bwMode="auto">
            <a:xfrm>
              <a:off x="4724400" y="5707063"/>
              <a:ext cx="3962400" cy="414338"/>
            </a:xfrm>
            <a:prstGeom prst="rect">
              <a:avLst/>
            </a:prstGeom>
            <a:noFill/>
            <a:ln w="9525">
              <a:noFill/>
              <a:miter lim="800000"/>
            </a:ln>
            <a:effectLst/>
          </p:spPr>
          <p:txBody>
            <a:bodyPr/>
            <a:lstStyle/>
            <a:p>
              <a:r>
                <a:rPr lang="zh-CN" altLang="en-US" sz="2000">
                  <a:latin typeface="Times New Roman" panose="02020603050405020304" pitchFamily="18" charset="0"/>
                  <a:cs typeface="Times New Roman" panose="02020603050405020304" pitchFamily="18" charset="0"/>
                </a:rPr>
                <a:t>每次迭代的间隔值</a:t>
              </a:r>
              <a:r>
                <a:rPr lang="en-US" altLang="zh-CN" sz="2000">
                  <a:latin typeface="Times New Roman" panose="02020603050405020304" pitchFamily="18" charset="0"/>
                  <a:cs typeface="Times New Roman" panose="02020603050405020304" pitchFamily="18" charset="0"/>
                </a:rPr>
                <a:t>(</a:t>
              </a:r>
              <a:r>
                <a:rPr lang="zh-CN" altLang="en-US" sz="2000">
                  <a:latin typeface="Times New Roman" panose="02020603050405020304" pitchFamily="18" charset="0"/>
                  <a:cs typeface="Times New Roman" panose="02020603050405020304" pitchFamily="18" charset="0"/>
                </a:rPr>
                <a:t>步长</a:t>
              </a:r>
              <a:r>
                <a:rPr lang="en-US" altLang="zh-CN" sz="2000">
                  <a:latin typeface="Times New Roman" panose="02020603050405020304" pitchFamily="18" charset="0"/>
                  <a:cs typeface="Times New Roman" panose="02020603050405020304" pitchFamily="18" charset="0"/>
                </a:rPr>
                <a:t>)</a:t>
              </a:r>
              <a:endParaRPr lang="en-US" altLang="zh-CN" sz="2000"/>
            </a:p>
          </p:txBody>
        </p:sp>
        <p:sp>
          <p:nvSpPr>
            <p:cNvPr id="6" name="Rectangle 61"/>
            <p:cNvSpPr>
              <a:spLocks noChangeArrowheads="1"/>
            </p:cNvSpPr>
            <p:nvPr/>
          </p:nvSpPr>
          <p:spPr bwMode="auto">
            <a:xfrm>
              <a:off x="3429000" y="5707063"/>
              <a:ext cx="1295400" cy="414338"/>
            </a:xfrm>
            <a:prstGeom prst="rect">
              <a:avLst/>
            </a:prstGeom>
            <a:noFill/>
            <a:ln w="9525">
              <a:noFill/>
              <a:miter lim="800000"/>
            </a:ln>
            <a:effectLst/>
          </p:spPr>
          <p:txBody>
            <a:bodyPr/>
            <a:lstStyle/>
            <a:p>
              <a:r>
                <a:rPr lang="en-US" altLang="zh-CN" sz="2000">
                  <a:latin typeface="Times New Roman" panose="02020603050405020304" pitchFamily="18" charset="0"/>
                  <a:cs typeface="Times New Roman" panose="02020603050405020304" pitchFamily="18" charset="0"/>
                </a:rPr>
                <a:t>int</a:t>
              </a:r>
              <a:endParaRPr lang="en-US" altLang="zh-CN" sz="2000"/>
            </a:p>
          </p:txBody>
        </p:sp>
        <p:sp>
          <p:nvSpPr>
            <p:cNvPr id="7" name="Rectangle 60"/>
            <p:cNvSpPr>
              <a:spLocks noChangeArrowheads="1"/>
            </p:cNvSpPr>
            <p:nvPr/>
          </p:nvSpPr>
          <p:spPr bwMode="auto">
            <a:xfrm>
              <a:off x="2554288" y="5707063"/>
              <a:ext cx="874713" cy="414338"/>
            </a:xfrm>
            <a:prstGeom prst="rect">
              <a:avLst/>
            </a:prstGeom>
            <a:noFill/>
            <a:ln w="9525">
              <a:noFill/>
              <a:miter lim="800000"/>
            </a:ln>
            <a:effectLst/>
          </p:spPr>
          <p:txBody>
            <a:bodyPr/>
            <a:lstStyle/>
            <a:p>
              <a:r>
                <a:rPr lang="zh-CN" altLang="en-US" sz="2000">
                  <a:latin typeface="Times New Roman" panose="02020603050405020304" pitchFamily="18" charset="0"/>
                  <a:cs typeface="Times New Roman" panose="02020603050405020304" pitchFamily="18" charset="0"/>
                </a:rPr>
                <a:t>是</a:t>
              </a:r>
              <a:endParaRPr lang="zh-CN" altLang="en-US" sz="2000"/>
            </a:p>
          </p:txBody>
        </p:sp>
        <p:sp>
          <p:nvSpPr>
            <p:cNvPr id="8" name="Rectangle 59"/>
            <p:cNvSpPr>
              <a:spLocks noChangeArrowheads="1"/>
            </p:cNvSpPr>
            <p:nvPr/>
          </p:nvSpPr>
          <p:spPr bwMode="auto">
            <a:xfrm>
              <a:off x="838200" y="5707063"/>
              <a:ext cx="1716088" cy="414338"/>
            </a:xfrm>
            <a:prstGeom prst="rect">
              <a:avLst/>
            </a:prstGeom>
            <a:noFill/>
            <a:ln w="9525">
              <a:noFill/>
              <a:miter lim="800000"/>
            </a:ln>
            <a:effectLst/>
          </p:spPr>
          <p:txBody>
            <a:bodyPr/>
            <a:lstStyle/>
            <a:p>
              <a:r>
                <a:rPr lang="en-US" altLang="zh-CN" sz="2000">
                  <a:latin typeface="Times New Roman" panose="02020603050405020304" pitchFamily="18" charset="0"/>
                  <a:cs typeface="Times New Roman" panose="02020603050405020304" pitchFamily="18" charset="0"/>
                </a:rPr>
                <a:t>step</a:t>
              </a:r>
              <a:endParaRPr lang="en-US" altLang="zh-CN" sz="2000"/>
            </a:p>
          </p:txBody>
        </p:sp>
        <p:sp>
          <p:nvSpPr>
            <p:cNvPr id="9" name="Rectangle 58"/>
            <p:cNvSpPr>
              <a:spLocks noChangeArrowheads="1"/>
            </p:cNvSpPr>
            <p:nvPr/>
          </p:nvSpPr>
          <p:spPr bwMode="auto">
            <a:xfrm>
              <a:off x="4724400" y="5294313"/>
              <a:ext cx="3962400" cy="412750"/>
            </a:xfrm>
            <a:prstGeom prst="rect">
              <a:avLst/>
            </a:prstGeom>
            <a:noFill/>
            <a:ln w="9525">
              <a:noFill/>
              <a:miter lim="800000"/>
            </a:ln>
            <a:effectLst/>
          </p:spPr>
          <p:txBody>
            <a:bodyPr/>
            <a:lstStyle/>
            <a:p>
              <a:r>
                <a:rPr lang="zh-CN" altLang="en-US" sz="2000">
                  <a:latin typeface="Times New Roman" panose="02020603050405020304" pitchFamily="18" charset="0"/>
                  <a:cs typeface="Times New Roman" panose="02020603050405020304" pitchFamily="18" charset="0"/>
                </a:rPr>
                <a:t>迭代结束值</a:t>
              </a:r>
              <a:endParaRPr lang="zh-CN" altLang="en-US" sz="2000"/>
            </a:p>
          </p:txBody>
        </p:sp>
        <p:sp>
          <p:nvSpPr>
            <p:cNvPr id="10" name="Rectangle 57"/>
            <p:cNvSpPr>
              <a:spLocks noChangeArrowheads="1"/>
            </p:cNvSpPr>
            <p:nvPr/>
          </p:nvSpPr>
          <p:spPr bwMode="auto">
            <a:xfrm>
              <a:off x="3429000" y="5294313"/>
              <a:ext cx="1295400" cy="412750"/>
            </a:xfrm>
            <a:prstGeom prst="rect">
              <a:avLst/>
            </a:prstGeom>
            <a:noFill/>
            <a:ln w="9525">
              <a:noFill/>
              <a:miter lim="800000"/>
            </a:ln>
            <a:effectLst/>
          </p:spPr>
          <p:txBody>
            <a:bodyPr/>
            <a:lstStyle/>
            <a:p>
              <a:r>
                <a:rPr lang="en-US" altLang="zh-CN" sz="2000">
                  <a:latin typeface="Times New Roman" panose="02020603050405020304" pitchFamily="18" charset="0"/>
                  <a:cs typeface="Times New Roman" panose="02020603050405020304" pitchFamily="18" charset="0"/>
                </a:rPr>
                <a:t>int</a:t>
              </a:r>
              <a:endParaRPr lang="en-US" altLang="zh-CN" sz="2000"/>
            </a:p>
          </p:txBody>
        </p:sp>
        <p:sp>
          <p:nvSpPr>
            <p:cNvPr id="11" name="Rectangle 56"/>
            <p:cNvSpPr>
              <a:spLocks noChangeArrowheads="1"/>
            </p:cNvSpPr>
            <p:nvPr/>
          </p:nvSpPr>
          <p:spPr bwMode="auto">
            <a:xfrm>
              <a:off x="2554288" y="5294313"/>
              <a:ext cx="874713" cy="412750"/>
            </a:xfrm>
            <a:prstGeom prst="rect">
              <a:avLst/>
            </a:prstGeom>
            <a:noFill/>
            <a:ln w="9525">
              <a:noFill/>
              <a:miter lim="800000"/>
            </a:ln>
            <a:effectLst/>
          </p:spPr>
          <p:txBody>
            <a:bodyPr/>
            <a:lstStyle/>
            <a:p>
              <a:r>
                <a:rPr lang="zh-CN" altLang="en-US" sz="2000">
                  <a:latin typeface="Times New Roman" panose="02020603050405020304" pitchFamily="18" charset="0"/>
                  <a:cs typeface="Times New Roman" panose="02020603050405020304" pitchFamily="18" charset="0"/>
                </a:rPr>
                <a:t>是</a:t>
              </a:r>
              <a:endParaRPr lang="zh-CN" altLang="en-US" sz="2000"/>
            </a:p>
          </p:txBody>
        </p:sp>
        <p:sp>
          <p:nvSpPr>
            <p:cNvPr id="12" name="Rectangle 55"/>
            <p:cNvSpPr>
              <a:spLocks noChangeArrowheads="1"/>
            </p:cNvSpPr>
            <p:nvPr/>
          </p:nvSpPr>
          <p:spPr bwMode="auto">
            <a:xfrm>
              <a:off x="838200" y="5294313"/>
              <a:ext cx="1716088" cy="412750"/>
            </a:xfrm>
            <a:prstGeom prst="rect">
              <a:avLst/>
            </a:prstGeom>
            <a:noFill/>
            <a:ln w="9525">
              <a:noFill/>
              <a:miter lim="800000"/>
            </a:ln>
            <a:effectLst/>
          </p:spPr>
          <p:txBody>
            <a:bodyPr/>
            <a:lstStyle/>
            <a:p>
              <a:r>
                <a:rPr lang="en-US" altLang="zh-CN" sz="2000">
                  <a:latin typeface="Times New Roman" panose="02020603050405020304" pitchFamily="18" charset="0"/>
                  <a:cs typeface="Times New Roman" panose="02020603050405020304" pitchFamily="18" charset="0"/>
                </a:rPr>
                <a:t>end</a:t>
              </a:r>
              <a:endParaRPr lang="en-US" altLang="zh-CN" sz="2000"/>
            </a:p>
          </p:txBody>
        </p:sp>
        <p:sp>
          <p:nvSpPr>
            <p:cNvPr id="13" name="Rectangle 54"/>
            <p:cNvSpPr>
              <a:spLocks noChangeArrowheads="1"/>
            </p:cNvSpPr>
            <p:nvPr/>
          </p:nvSpPr>
          <p:spPr bwMode="auto">
            <a:xfrm>
              <a:off x="4724400" y="4879975"/>
              <a:ext cx="3962400" cy="414338"/>
            </a:xfrm>
            <a:prstGeom prst="rect">
              <a:avLst/>
            </a:prstGeom>
            <a:noFill/>
            <a:ln w="9525">
              <a:noFill/>
              <a:miter lim="800000"/>
            </a:ln>
            <a:effectLst/>
          </p:spPr>
          <p:txBody>
            <a:bodyPr/>
            <a:lstStyle/>
            <a:p>
              <a:r>
                <a:rPr lang="zh-CN" altLang="en-US" sz="2000">
                  <a:latin typeface="Times New Roman" panose="02020603050405020304" pitchFamily="18" charset="0"/>
                  <a:cs typeface="Times New Roman" panose="02020603050405020304" pitchFamily="18" charset="0"/>
                </a:rPr>
                <a:t>迭代开始值</a:t>
              </a:r>
              <a:endParaRPr lang="zh-CN" altLang="en-US" sz="2000"/>
            </a:p>
          </p:txBody>
        </p:sp>
        <p:sp>
          <p:nvSpPr>
            <p:cNvPr id="14" name="Rectangle 53"/>
            <p:cNvSpPr>
              <a:spLocks noChangeArrowheads="1"/>
            </p:cNvSpPr>
            <p:nvPr/>
          </p:nvSpPr>
          <p:spPr bwMode="auto">
            <a:xfrm>
              <a:off x="3429000" y="4879975"/>
              <a:ext cx="1295400" cy="414338"/>
            </a:xfrm>
            <a:prstGeom prst="rect">
              <a:avLst/>
            </a:prstGeom>
            <a:noFill/>
            <a:ln w="9525">
              <a:noFill/>
              <a:miter lim="800000"/>
            </a:ln>
            <a:effectLst/>
          </p:spPr>
          <p:txBody>
            <a:bodyPr/>
            <a:lstStyle/>
            <a:p>
              <a:r>
                <a:rPr lang="en-US" altLang="zh-CN" sz="2000">
                  <a:latin typeface="Times New Roman" panose="02020603050405020304" pitchFamily="18" charset="0"/>
                  <a:cs typeface="Times New Roman" panose="02020603050405020304" pitchFamily="18" charset="0"/>
                </a:rPr>
                <a:t>int</a:t>
              </a:r>
              <a:endParaRPr lang="en-US" altLang="zh-CN" sz="2000"/>
            </a:p>
          </p:txBody>
        </p:sp>
        <p:sp>
          <p:nvSpPr>
            <p:cNvPr id="15" name="Rectangle 52"/>
            <p:cNvSpPr>
              <a:spLocks noChangeArrowheads="1"/>
            </p:cNvSpPr>
            <p:nvPr/>
          </p:nvSpPr>
          <p:spPr bwMode="auto">
            <a:xfrm>
              <a:off x="2554288" y="4879975"/>
              <a:ext cx="874713" cy="414338"/>
            </a:xfrm>
            <a:prstGeom prst="rect">
              <a:avLst/>
            </a:prstGeom>
            <a:noFill/>
            <a:ln w="9525">
              <a:noFill/>
              <a:miter lim="800000"/>
            </a:ln>
            <a:effectLst/>
          </p:spPr>
          <p:txBody>
            <a:bodyPr/>
            <a:lstStyle/>
            <a:p>
              <a:r>
                <a:rPr lang="zh-CN" altLang="en-US" sz="2000">
                  <a:latin typeface="Times New Roman" panose="02020603050405020304" pitchFamily="18" charset="0"/>
                  <a:cs typeface="Times New Roman" panose="02020603050405020304" pitchFamily="18" charset="0"/>
                </a:rPr>
                <a:t>是</a:t>
              </a:r>
              <a:endParaRPr lang="zh-CN" altLang="en-US" sz="2000"/>
            </a:p>
          </p:txBody>
        </p:sp>
        <p:sp>
          <p:nvSpPr>
            <p:cNvPr id="16" name="Rectangle 51"/>
            <p:cNvSpPr>
              <a:spLocks noChangeArrowheads="1"/>
            </p:cNvSpPr>
            <p:nvPr/>
          </p:nvSpPr>
          <p:spPr bwMode="auto">
            <a:xfrm>
              <a:off x="838200" y="4879975"/>
              <a:ext cx="1716088" cy="414338"/>
            </a:xfrm>
            <a:prstGeom prst="rect">
              <a:avLst/>
            </a:prstGeom>
            <a:noFill/>
            <a:ln w="9525">
              <a:noFill/>
              <a:miter lim="800000"/>
            </a:ln>
            <a:effectLst/>
          </p:spPr>
          <p:txBody>
            <a:bodyPr/>
            <a:lstStyle/>
            <a:p>
              <a:r>
                <a:rPr lang="en-US" altLang="zh-CN" sz="2000">
                  <a:latin typeface="Times New Roman" panose="02020603050405020304" pitchFamily="18" charset="0"/>
                  <a:cs typeface="Times New Roman" panose="02020603050405020304" pitchFamily="18" charset="0"/>
                </a:rPr>
                <a:t>begin</a:t>
              </a:r>
              <a:endParaRPr lang="en-US" altLang="zh-CN" sz="2000"/>
            </a:p>
          </p:txBody>
        </p:sp>
        <p:sp>
          <p:nvSpPr>
            <p:cNvPr id="17" name="Rectangle 50"/>
            <p:cNvSpPr>
              <a:spLocks noChangeArrowheads="1"/>
            </p:cNvSpPr>
            <p:nvPr/>
          </p:nvSpPr>
          <p:spPr bwMode="auto">
            <a:xfrm>
              <a:off x="4724400" y="4467225"/>
              <a:ext cx="3962400" cy="412750"/>
            </a:xfrm>
            <a:prstGeom prst="rect">
              <a:avLst/>
            </a:prstGeom>
            <a:noFill/>
            <a:ln w="9525">
              <a:noFill/>
              <a:miter lim="800000"/>
            </a:ln>
            <a:effectLst/>
          </p:spPr>
          <p:txBody>
            <a:bodyPr/>
            <a:lstStyle/>
            <a:p>
              <a:r>
                <a:rPr lang="zh-CN" altLang="en-US" sz="2000">
                  <a:latin typeface="Times New Roman" panose="02020603050405020304" pitchFamily="18" charset="0"/>
                  <a:cs typeface="Times New Roman" panose="02020603050405020304" pitchFamily="18" charset="0"/>
                </a:rPr>
                <a:t>存储指定的迭代成员的状态内容</a:t>
              </a:r>
              <a:endParaRPr lang="zh-CN" altLang="en-US" sz="2000"/>
            </a:p>
          </p:txBody>
        </p:sp>
        <p:sp>
          <p:nvSpPr>
            <p:cNvPr id="18" name="Rectangle 49"/>
            <p:cNvSpPr>
              <a:spLocks noChangeArrowheads="1"/>
            </p:cNvSpPr>
            <p:nvPr/>
          </p:nvSpPr>
          <p:spPr bwMode="auto">
            <a:xfrm>
              <a:off x="3429000" y="4467225"/>
              <a:ext cx="1295400" cy="412750"/>
            </a:xfrm>
            <a:prstGeom prst="rect">
              <a:avLst/>
            </a:prstGeom>
            <a:noFill/>
            <a:ln w="9525">
              <a:noFill/>
              <a:miter lim="800000"/>
            </a:ln>
            <a:effectLst/>
          </p:spPr>
          <p:txBody>
            <a:bodyPr/>
            <a:lstStyle/>
            <a:p>
              <a:r>
                <a:rPr lang="en-US" altLang="zh-CN" sz="2000">
                  <a:latin typeface="Times New Roman" panose="02020603050405020304" pitchFamily="18" charset="0"/>
                  <a:cs typeface="Times New Roman" panose="02020603050405020304" pitchFamily="18" charset="0"/>
                </a:rPr>
                <a:t>String</a:t>
              </a:r>
              <a:endParaRPr lang="en-US" altLang="zh-CN" sz="2000"/>
            </a:p>
          </p:txBody>
        </p:sp>
        <p:sp>
          <p:nvSpPr>
            <p:cNvPr id="19" name="Rectangle 48"/>
            <p:cNvSpPr>
              <a:spLocks noChangeArrowheads="1"/>
            </p:cNvSpPr>
            <p:nvPr/>
          </p:nvSpPr>
          <p:spPr bwMode="auto">
            <a:xfrm>
              <a:off x="2554288" y="4467225"/>
              <a:ext cx="874713" cy="412750"/>
            </a:xfrm>
            <a:prstGeom prst="rect">
              <a:avLst/>
            </a:prstGeom>
            <a:noFill/>
            <a:ln w="9525">
              <a:noFill/>
              <a:miter lim="800000"/>
            </a:ln>
            <a:effectLst/>
          </p:spPr>
          <p:txBody>
            <a:bodyPr/>
            <a:lstStyle/>
            <a:p>
              <a:r>
                <a:rPr lang="zh-CN" altLang="en-US" sz="2000">
                  <a:latin typeface="Times New Roman" panose="02020603050405020304" pitchFamily="18" charset="0"/>
                  <a:cs typeface="Times New Roman" panose="02020603050405020304" pitchFamily="18" charset="0"/>
                </a:rPr>
                <a:t>否</a:t>
              </a:r>
              <a:endParaRPr lang="zh-CN" altLang="en-US" sz="2000"/>
            </a:p>
          </p:txBody>
        </p:sp>
        <p:sp>
          <p:nvSpPr>
            <p:cNvPr id="20" name="Rectangle 47"/>
            <p:cNvSpPr>
              <a:spLocks noChangeArrowheads="1"/>
            </p:cNvSpPr>
            <p:nvPr/>
          </p:nvSpPr>
          <p:spPr bwMode="auto">
            <a:xfrm>
              <a:off x="838200" y="4467225"/>
              <a:ext cx="1716088" cy="412750"/>
            </a:xfrm>
            <a:prstGeom prst="rect">
              <a:avLst/>
            </a:prstGeom>
            <a:noFill/>
            <a:ln w="9525">
              <a:noFill/>
              <a:miter lim="800000"/>
            </a:ln>
            <a:effectLst/>
          </p:spPr>
          <p:txBody>
            <a:bodyPr/>
            <a:lstStyle/>
            <a:p>
              <a:r>
                <a:rPr lang="en-US" altLang="zh-CN" sz="2000">
                  <a:latin typeface="Times New Roman" panose="02020603050405020304" pitchFamily="18" charset="0"/>
                  <a:cs typeface="Times New Roman" panose="02020603050405020304" pitchFamily="18" charset="0"/>
                </a:rPr>
                <a:t>varStatus</a:t>
              </a:r>
              <a:endParaRPr lang="en-US" altLang="zh-CN" sz="2000"/>
            </a:p>
          </p:txBody>
        </p:sp>
        <p:sp>
          <p:nvSpPr>
            <p:cNvPr id="21" name="Rectangle 46"/>
            <p:cNvSpPr>
              <a:spLocks noChangeArrowheads="1"/>
            </p:cNvSpPr>
            <p:nvPr/>
          </p:nvSpPr>
          <p:spPr bwMode="auto">
            <a:xfrm>
              <a:off x="4724400" y="4052888"/>
              <a:ext cx="3962400" cy="414338"/>
            </a:xfrm>
            <a:prstGeom prst="rect">
              <a:avLst/>
            </a:prstGeom>
            <a:noFill/>
            <a:ln w="9525">
              <a:noFill/>
              <a:miter lim="800000"/>
            </a:ln>
            <a:effectLst/>
          </p:spPr>
          <p:txBody>
            <a:bodyPr/>
            <a:lstStyle/>
            <a:p>
              <a:r>
                <a:rPr lang="zh-CN" altLang="en-US" sz="2000">
                  <a:latin typeface="Times New Roman" panose="02020603050405020304" pitchFamily="18" charset="0"/>
                  <a:cs typeface="Times New Roman" panose="02020603050405020304" pitchFamily="18" charset="0"/>
                </a:rPr>
                <a:t>迭代的集合对象</a:t>
              </a:r>
              <a:endParaRPr lang="zh-CN" altLang="en-US" sz="2000"/>
            </a:p>
          </p:txBody>
        </p:sp>
        <p:sp>
          <p:nvSpPr>
            <p:cNvPr id="22" name="Rectangle 45"/>
            <p:cNvSpPr>
              <a:spLocks noChangeArrowheads="1"/>
            </p:cNvSpPr>
            <p:nvPr/>
          </p:nvSpPr>
          <p:spPr bwMode="auto">
            <a:xfrm>
              <a:off x="3429000" y="4052888"/>
              <a:ext cx="1295400" cy="414338"/>
            </a:xfrm>
            <a:prstGeom prst="rect">
              <a:avLst/>
            </a:prstGeom>
            <a:noFill/>
            <a:ln w="9525">
              <a:noFill/>
              <a:miter lim="800000"/>
            </a:ln>
            <a:effectLst/>
          </p:spPr>
          <p:txBody>
            <a:bodyPr/>
            <a:lstStyle/>
            <a:p>
              <a:r>
                <a:rPr lang="zh-CN" altLang="en-US" sz="2000" dirty="0">
                  <a:latin typeface="Times New Roman" panose="02020603050405020304" pitchFamily="18" charset="0"/>
                  <a:cs typeface="Times New Roman" panose="02020603050405020304" pitchFamily="18" charset="0"/>
                </a:rPr>
                <a:t>集合对象</a:t>
              </a:r>
              <a:endParaRPr lang="zh-CN" altLang="en-US" sz="2000" dirty="0"/>
            </a:p>
          </p:txBody>
        </p:sp>
        <p:sp>
          <p:nvSpPr>
            <p:cNvPr id="23" name="Rectangle 44"/>
            <p:cNvSpPr>
              <a:spLocks noChangeArrowheads="1"/>
            </p:cNvSpPr>
            <p:nvPr/>
          </p:nvSpPr>
          <p:spPr bwMode="auto">
            <a:xfrm>
              <a:off x="2554288" y="4052888"/>
              <a:ext cx="874713" cy="414338"/>
            </a:xfrm>
            <a:prstGeom prst="rect">
              <a:avLst/>
            </a:prstGeom>
            <a:noFill/>
            <a:ln w="9525">
              <a:noFill/>
              <a:miter lim="800000"/>
            </a:ln>
            <a:effectLst/>
          </p:spPr>
          <p:txBody>
            <a:bodyPr/>
            <a:lstStyle/>
            <a:p>
              <a:r>
                <a:rPr lang="zh-CN" altLang="en-US" sz="2000">
                  <a:latin typeface="Times New Roman" panose="02020603050405020304" pitchFamily="18" charset="0"/>
                  <a:cs typeface="Times New Roman" panose="02020603050405020304" pitchFamily="18" charset="0"/>
                </a:rPr>
                <a:t>是</a:t>
              </a:r>
              <a:endParaRPr lang="zh-CN" altLang="en-US" sz="2000"/>
            </a:p>
          </p:txBody>
        </p:sp>
        <p:sp>
          <p:nvSpPr>
            <p:cNvPr id="24" name="Rectangle 43"/>
            <p:cNvSpPr>
              <a:spLocks noChangeArrowheads="1"/>
            </p:cNvSpPr>
            <p:nvPr/>
          </p:nvSpPr>
          <p:spPr bwMode="auto">
            <a:xfrm>
              <a:off x="838200" y="4052888"/>
              <a:ext cx="1716088" cy="414338"/>
            </a:xfrm>
            <a:prstGeom prst="rect">
              <a:avLst/>
            </a:prstGeom>
            <a:noFill/>
            <a:ln w="9525">
              <a:noFill/>
              <a:miter lim="800000"/>
            </a:ln>
            <a:effectLst/>
          </p:spPr>
          <p:txBody>
            <a:bodyPr/>
            <a:lstStyle/>
            <a:p>
              <a:r>
                <a:rPr lang="en-US" altLang="zh-CN" sz="2000" dirty="0">
                  <a:latin typeface="Times New Roman" panose="02020603050405020304" pitchFamily="18" charset="0"/>
                  <a:cs typeface="Times New Roman" panose="02020603050405020304" pitchFamily="18" charset="0"/>
                </a:rPr>
                <a:t>items</a:t>
              </a:r>
              <a:endParaRPr lang="en-US" altLang="zh-CN" sz="2000" dirty="0"/>
            </a:p>
          </p:txBody>
        </p:sp>
        <p:sp>
          <p:nvSpPr>
            <p:cNvPr id="25" name="Rectangle 42"/>
            <p:cNvSpPr>
              <a:spLocks noChangeArrowheads="1"/>
            </p:cNvSpPr>
            <p:nvPr/>
          </p:nvSpPr>
          <p:spPr bwMode="auto">
            <a:xfrm>
              <a:off x="4724400" y="3640138"/>
              <a:ext cx="3962400" cy="412750"/>
            </a:xfrm>
            <a:prstGeom prst="rect">
              <a:avLst/>
            </a:prstGeom>
            <a:noFill/>
            <a:ln w="9525">
              <a:noFill/>
              <a:miter lim="800000"/>
            </a:ln>
            <a:effectLst/>
          </p:spPr>
          <p:txBody>
            <a:bodyPr/>
            <a:lstStyle/>
            <a:p>
              <a:r>
                <a:rPr lang="zh-CN" altLang="en-US" sz="2000">
                  <a:latin typeface="Times New Roman" panose="02020603050405020304" pitchFamily="18" charset="0"/>
                  <a:cs typeface="Times New Roman" panose="02020603050405020304" pitchFamily="18" charset="0"/>
                </a:rPr>
                <a:t>存储指定的迭代成员</a:t>
              </a:r>
              <a:endParaRPr lang="zh-CN" altLang="en-US" sz="2000"/>
            </a:p>
          </p:txBody>
        </p:sp>
        <p:sp>
          <p:nvSpPr>
            <p:cNvPr id="26" name="Rectangle 41"/>
            <p:cNvSpPr>
              <a:spLocks noChangeArrowheads="1"/>
            </p:cNvSpPr>
            <p:nvPr/>
          </p:nvSpPr>
          <p:spPr bwMode="auto">
            <a:xfrm>
              <a:off x="3429000" y="3640138"/>
              <a:ext cx="1295400" cy="412750"/>
            </a:xfrm>
            <a:prstGeom prst="rect">
              <a:avLst/>
            </a:prstGeom>
            <a:noFill/>
            <a:ln w="9525">
              <a:noFill/>
              <a:miter lim="800000"/>
            </a:ln>
            <a:effectLst/>
          </p:spPr>
          <p:txBody>
            <a:bodyPr/>
            <a:lstStyle/>
            <a:p>
              <a:r>
                <a:rPr lang="en-US" altLang="zh-CN" sz="2000">
                  <a:latin typeface="Times New Roman" panose="02020603050405020304" pitchFamily="18" charset="0"/>
                  <a:cs typeface="Times New Roman" panose="02020603050405020304" pitchFamily="18" charset="0"/>
                </a:rPr>
                <a:t>String</a:t>
              </a:r>
              <a:endParaRPr lang="en-US" altLang="zh-CN" sz="2000"/>
            </a:p>
          </p:txBody>
        </p:sp>
        <p:sp>
          <p:nvSpPr>
            <p:cNvPr id="27" name="Rectangle 40"/>
            <p:cNvSpPr>
              <a:spLocks noChangeArrowheads="1"/>
            </p:cNvSpPr>
            <p:nvPr/>
          </p:nvSpPr>
          <p:spPr bwMode="auto">
            <a:xfrm>
              <a:off x="2554288" y="3640138"/>
              <a:ext cx="874713" cy="412750"/>
            </a:xfrm>
            <a:prstGeom prst="rect">
              <a:avLst/>
            </a:prstGeom>
            <a:noFill/>
            <a:ln w="9525">
              <a:noFill/>
              <a:miter lim="800000"/>
            </a:ln>
            <a:effectLst/>
          </p:spPr>
          <p:txBody>
            <a:bodyPr/>
            <a:lstStyle/>
            <a:p>
              <a:r>
                <a:rPr lang="zh-CN" altLang="en-US" sz="2000">
                  <a:latin typeface="Times New Roman" panose="02020603050405020304" pitchFamily="18" charset="0"/>
                  <a:cs typeface="Times New Roman" panose="02020603050405020304" pitchFamily="18" charset="0"/>
                </a:rPr>
                <a:t>否</a:t>
              </a:r>
              <a:endParaRPr lang="zh-CN" altLang="en-US" sz="2000"/>
            </a:p>
          </p:txBody>
        </p:sp>
        <p:sp>
          <p:nvSpPr>
            <p:cNvPr id="28" name="Rectangle 39"/>
            <p:cNvSpPr>
              <a:spLocks noChangeArrowheads="1"/>
            </p:cNvSpPr>
            <p:nvPr/>
          </p:nvSpPr>
          <p:spPr bwMode="auto">
            <a:xfrm>
              <a:off x="838200" y="3640138"/>
              <a:ext cx="1716088" cy="412750"/>
            </a:xfrm>
            <a:prstGeom prst="rect">
              <a:avLst/>
            </a:prstGeom>
            <a:noFill/>
            <a:ln w="9525">
              <a:noFill/>
              <a:miter lim="800000"/>
            </a:ln>
            <a:effectLst/>
          </p:spPr>
          <p:txBody>
            <a:bodyPr/>
            <a:lstStyle/>
            <a:p>
              <a:r>
                <a:rPr lang="en-US" altLang="zh-CN" sz="2000">
                  <a:latin typeface="Times New Roman" panose="02020603050405020304" pitchFamily="18" charset="0"/>
                  <a:cs typeface="Times New Roman" panose="02020603050405020304" pitchFamily="18" charset="0"/>
                </a:rPr>
                <a:t>var</a:t>
              </a:r>
              <a:endParaRPr lang="en-US" altLang="zh-CN" sz="2000"/>
            </a:p>
          </p:txBody>
        </p:sp>
        <p:sp>
          <p:nvSpPr>
            <p:cNvPr id="29" name="Rectangle 38"/>
            <p:cNvSpPr>
              <a:spLocks noChangeArrowheads="1"/>
            </p:cNvSpPr>
            <p:nvPr/>
          </p:nvSpPr>
          <p:spPr bwMode="auto">
            <a:xfrm>
              <a:off x="4724400" y="3225800"/>
              <a:ext cx="3962400" cy="414338"/>
            </a:xfrm>
            <a:prstGeom prst="rect">
              <a:avLst/>
            </a:prstGeom>
            <a:noFill/>
            <a:ln w="9525">
              <a:noFill/>
              <a:miter lim="800000"/>
            </a:ln>
            <a:effectLst/>
          </p:spPr>
          <p:txBody>
            <a:bodyPr/>
            <a:lstStyle/>
            <a:p>
              <a:r>
                <a:rPr lang="zh-CN" altLang="en-US" sz="2000">
                  <a:latin typeface="Times New Roman" panose="02020603050405020304" pitchFamily="18" charset="0"/>
                  <a:cs typeface="Times New Roman" panose="02020603050405020304" pitchFamily="18" charset="0"/>
                </a:rPr>
                <a:t>说明</a:t>
              </a:r>
              <a:endParaRPr lang="zh-CN" altLang="en-US" sz="2000"/>
            </a:p>
          </p:txBody>
        </p:sp>
        <p:sp>
          <p:nvSpPr>
            <p:cNvPr id="30" name="Rectangle 37"/>
            <p:cNvSpPr>
              <a:spLocks noChangeArrowheads="1"/>
            </p:cNvSpPr>
            <p:nvPr/>
          </p:nvSpPr>
          <p:spPr bwMode="auto">
            <a:xfrm>
              <a:off x="3429000" y="3225800"/>
              <a:ext cx="1295400" cy="414338"/>
            </a:xfrm>
            <a:prstGeom prst="rect">
              <a:avLst/>
            </a:prstGeom>
            <a:noFill/>
            <a:ln w="9525">
              <a:noFill/>
              <a:miter lim="800000"/>
            </a:ln>
            <a:effectLst/>
          </p:spPr>
          <p:txBody>
            <a:bodyPr/>
            <a:lstStyle/>
            <a:p>
              <a:r>
                <a:rPr lang="zh-CN" altLang="en-US" sz="2000">
                  <a:latin typeface="Times New Roman" panose="02020603050405020304" pitchFamily="18" charset="0"/>
                  <a:cs typeface="Times New Roman" panose="02020603050405020304" pitchFamily="18" charset="0"/>
                </a:rPr>
                <a:t>类型</a:t>
              </a:r>
              <a:endParaRPr lang="zh-CN" altLang="en-US" sz="2000"/>
            </a:p>
          </p:txBody>
        </p:sp>
        <p:sp>
          <p:nvSpPr>
            <p:cNvPr id="31" name="Rectangle 36"/>
            <p:cNvSpPr>
              <a:spLocks noChangeArrowheads="1"/>
            </p:cNvSpPr>
            <p:nvPr/>
          </p:nvSpPr>
          <p:spPr bwMode="auto">
            <a:xfrm>
              <a:off x="2554288" y="3225800"/>
              <a:ext cx="874713" cy="414338"/>
            </a:xfrm>
            <a:prstGeom prst="rect">
              <a:avLst/>
            </a:prstGeom>
            <a:noFill/>
            <a:ln w="9525">
              <a:noFill/>
              <a:miter lim="800000"/>
            </a:ln>
            <a:effectLst/>
          </p:spPr>
          <p:txBody>
            <a:bodyPr/>
            <a:lstStyle/>
            <a:p>
              <a:r>
                <a:rPr lang="zh-CN" altLang="en-US" sz="2000">
                  <a:latin typeface="Times New Roman" panose="02020603050405020304" pitchFamily="18" charset="0"/>
                  <a:cs typeface="Times New Roman" panose="02020603050405020304" pitchFamily="18" charset="0"/>
                </a:rPr>
                <a:t>动态</a:t>
              </a:r>
              <a:endParaRPr lang="zh-CN" altLang="en-US" sz="2000"/>
            </a:p>
          </p:txBody>
        </p:sp>
        <p:sp>
          <p:nvSpPr>
            <p:cNvPr id="32" name="Rectangle 35"/>
            <p:cNvSpPr>
              <a:spLocks noChangeArrowheads="1"/>
            </p:cNvSpPr>
            <p:nvPr/>
          </p:nvSpPr>
          <p:spPr bwMode="auto">
            <a:xfrm>
              <a:off x="838200" y="3225800"/>
              <a:ext cx="1716088" cy="414338"/>
            </a:xfrm>
            <a:prstGeom prst="rect">
              <a:avLst/>
            </a:prstGeom>
            <a:noFill/>
            <a:ln w="9525">
              <a:noFill/>
              <a:miter lim="800000"/>
            </a:ln>
            <a:effectLst/>
          </p:spPr>
          <p:txBody>
            <a:bodyPr/>
            <a:lstStyle/>
            <a:p>
              <a:r>
                <a:rPr lang="zh-CN" altLang="en-US" sz="2000" dirty="0">
                  <a:latin typeface="Times New Roman" panose="02020603050405020304" pitchFamily="18" charset="0"/>
                  <a:cs typeface="Times New Roman" panose="02020603050405020304" pitchFamily="18" charset="0"/>
                </a:rPr>
                <a:t>属性</a:t>
              </a:r>
              <a:endParaRPr lang="zh-CN" altLang="en-US" sz="2000" dirty="0"/>
            </a:p>
          </p:txBody>
        </p:sp>
        <p:sp>
          <p:nvSpPr>
            <p:cNvPr id="33" name="Line 63"/>
            <p:cNvSpPr>
              <a:spLocks noChangeShapeType="1"/>
            </p:cNvSpPr>
            <p:nvPr/>
          </p:nvSpPr>
          <p:spPr bwMode="auto">
            <a:xfrm>
              <a:off x="838200" y="3225800"/>
              <a:ext cx="7848600" cy="0"/>
            </a:xfrm>
            <a:prstGeom prst="line">
              <a:avLst/>
            </a:prstGeom>
            <a:noFill/>
            <a:ln w="12700" cap="rnd">
              <a:solidFill>
                <a:srgbClr val="000000"/>
              </a:solidFill>
              <a:round/>
            </a:ln>
            <a:effectLst/>
          </p:spPr>
          <p:txBody>
            <a:bodyPr/>
            <a:lstStyle/>
            <a:p>
              <a:endParaRPr lang="zh-CN" altLang="en-US"/>
            </a:p>
          </p:txBody>
        </p:sp>
        <p:sp>
          <p:nvSpPr>
            <p:cNvPr id="34" name="Line 64"/>
            <p:cNvSpPr>
              <a:spLocks noChangeShapeType="1"/>
            </p:cNvSpPr>
            <p:nvPr/>
          </p:nvSpPr>
          <p:spPr bwMode="auto">
            <a:xfrm>
              <a:off x="838200" y="6121400"/>
              <a:ext cx="7848600" cy="0"/>
            </a:xfrm>
            <a:prstGeom prst="line">
              <a:avLst/>
            </a:prstGeom>
            <a:noFill/>
            <a:ln w="12700" cap="rnd">
              <a:solidFill>
                <a:srgbClr val="000000"/>
              </a:solidFill>
              <a:round/>
            </a:ln>
            <a:effectLst/>
          </p:spPr>
          <p:txBody>
            <a:bodyPr/>
            <a:lstStyle/>
            <a:p>
              <a:endParaRPr lang="zh-CN" altLang="en-US"/>
            </a:p>
          </p:txBody>
        </p:sp>
        <p:sp>
          <p:nvSpPr>
            <p:cNvPr id="35" name="Line 65"/>
            <p:cNvSpPr>
              <a:spLocks noChangeShapeType="1"/>
            </p:cNvSpPr>
            <p:nvPr/>
          </p:nvSpPr>
          <p:spPr bwMode="auto">
            <a:xfrm>
              <a:off x="838200" y="3225800"/>
              <a:ext cx="0" cy="2895600"/>
            </a:xfrm>
            <a:prstGeom prst="line">
              <a:avLst/>
            </a:prstGeom>
            <a:noFill/>
            <a:ln w="12700" cap="rnd">
              <a:solidFill>
                <a:srgbClr val="000000"/>
              </a:solidFill>
              <a:round/>
            </a:ln>
            <a:effectLst/>
          </p:spPr>
          <p:txBody>
            <a:bodyPr/>
            <a:lstStyle/>
            <a:p>
              <a:endParaRPr lang="zh-CN" altLang="en-US"/>
            </a:p>
          </p:txBody>
        </p:sp>
        <p:sp>
          <p:nvSpPr>
            <p:cNvPr id="36" name="Line 66"/>
            <p:cNvSpPr>
              <a:spLocks noChangeShapeType="1"/>
            </p:cNvSpPr>
            <p:nvPr/>
          </p:nvSpPr>
          <p:spPr bwMode="auto">
            <a:xfrm>
              <a:off x="8686800" y="3225800"/>
              <a:ext cx="0" cy="2895600"/>
            </a:xfrm>
            <a:prstGeom prst="line">
              <a:avLst/>
            </a:prstGeom>
            <a:noFill/>
            <a:ln w="12700" cap="rnd">
              <a:solidFill>
                <a:srgbClr val="000000"/>
              </a:solidFill>
              <a:round/>
            </a:ln>
            <a:effectLst/>
          </p:spPr>
          <p:txBody>
            <a:bodyPr/>
            <a:lstStyle/>
            <a:p>
              <a:endParaRPr lang="zh-CN" altLang="en-US"/>
            </a:p>
          </p:txBody>
        </p:sp>
        <p:sp>
          <p:nvSpPr>
            <p:cNvPr id="37" name="Line 69"/>
            <p:cNvSpPr>
              <a:spLocks noChangeShapeType="1"/>
            </p:cNvSpPr>
            <p:nvPr/>
          </p:nvSpPr>
          <p:spPr bwMode="auto">
            <a:xfrm>
              <a:off x="838200" y="3640138"/>
              <a:ext cx="7848600" cy="0"/>
            </a:xfrm>
            <a:prstGeom prst="line">
              <a:avLst/>
            </a:prstGeom>
            <a:noFill/>
            <a:ln w="12700" cap="rnd">
              <a:solidFill>
                <a:srgbClr val="000000"/>
              </a:solidFill>
              <a:round/>
            </a:ln>
            <a:effectLst/>
          </p:spPr>
          <p:txBody>
            <a:bodyPr/>
            <a:lstStyle/>
            <a:p>
              <a:endParaRPr lang="zh-CN" altLang="en-US"/>
            </a:p>
          </p:txBody>
        </p:sp>
        <p:sp>
          <p:nvSpPr>
            <p:cNvPr id="38" name="Line 71"/>
            <p:cNvSpPr>
              <a:spLocks noChangeShapeType="1"/>
            </p:cNvSpPr>
            <p:nvPr/>
          </p:nvSpPr>
          <p:spPr bwMode="auto">
            <a:xfrm>
              <a:off x="2554288" y="3225800"/>
              <a:ext cx="0" cy="2895600"/>
            </a:xfrm>
            <a:prstGeom prst="line">
              <a:avLst/>
            </a:prstGeom>
            <a:noFill/>
            <a:ln w="12700" cap="rnd">
              <a:solidFill>
                <a:srgbClr val="000000"/>
              </a:solidFill>
              <a:round/>
            </a:ln>
            <a:effectLst/>
          </p:spPr>
          <p:txBody>
            <a:bodyPr/>
            <a:lstStyle/>
            <a:p>
              <a:endParaRPr lang="zh-CN" altLang="en-US"/>
            </a:p>
          </p:txBody>
        </p:sp>
        <p:sp>
          <p:nvSpPr>
            <p:cNvPr id="39" name="Line 74"/>
            <p:cNvSpPr>
              <a:spLocks noChangeShapeType="1"/>
            </p:cNvSpPr>
            <p:nvPr/>
          </p:nvSpPr>
          <p:spPr bwMode="auto">
            <a:xfrm>
              <a:off x="3429000" y="3225800"/>
              <a:ext cx="0" cy="2895600"/>
            </a:xfrm>
            <a:prstGeom prst="line">
              <a:avLst/>
            </a:prstGeom>
            <a:noFill/>
            <a:ln w="12700" cap="rnd">
              <a:solidFill>
                <a:srgbClr val="000000"/>
              </a:solidFill>
              <a:round/>
            </a:ln>
            <a:effectLst/>
          </p:spPr>
          <p:txBody>
            <a:bodyPr/>
            <a:lstStyle/>
            <a:p>
              <a:endParaRPr lang="zh-CN" altLang="en-US"/>
            </a:p>
          </p:txBody>
        </p:sp>
        <p:sp>
          <p:nvSpPr>
            <p:cNvPr id="40" name="Line 77"/>
            <p:cNvSpPr>
              <a:spLocks noChangeShapeType="1"/>
            </p:cNvSpPr>
            <p:nvPr/>
          </p:nvSpPr>
          <p:spPr bwMode="auto">
            <a:xfrm>
              <a:off x="4724400" y="3225800"/>
              <a:ext cx="0" cy="2895600"/>
            </a:xfrm>
            <a:prstGeom prst="line">
              <a:avLst/>
            </a:prstGeom>
            <a:noFill/>
            <a:ln w="12700" cap="rnd">
              <a:solidFill>
                <a:srgbClr val="000000"/>
              </a:solidFill>
              <a:round/>
            </a:ln>
            <a:effectLst/>
          </p:spPr>
          <p:txBody>
            <a:bodyPr/>
            <a:lstStyle/>
            <a:p>
              <a:endParaRPr lang="zh-CN" altLang="en-US"/>
            </a:p>
          </p:txBody>
        </p:sp>
        <p:sp>
          <p:nvSpPr>
            <p:cNvPr id="41" name="Line 81"/>
            <p:cNvSpPr>
              <a:spLocks noChangeShapeType="1"/>
            </p:cNvSpPr>
            <p:nvPr/>
          </p:nvSpPr>
          <p:spPr bwMode="auto">
            <a:xfrm>
              <a:off x="838200" y="4052888"/>
              <a:ext cx="7848600" cy="0"/>
            </a:xfrm>
            <a:prstGeom prst="line">
              <a:avLst/>
            </a:prstGeom>
            <a:noFill/>
            <a:ln w="12700" cap="rnd">
              <a:solidFill>
                <a:srgbClr val="000000"/>
              </a:solidFill>
              <a:round/>
            </a:ln>
            <a:effectLst/>
          </p:spPr>
          <p:txBody>
            <a:bodyPr/>
            <a:lstStyle/>
            <a:p>
              <a:endParaRPr lang="zh-CN" altLang="en-US"/>
            </a:p>
          </p:txBody>
        </p:sp>
        <p:sp>
          <p:nvSpPr>
            <p:cNvPr id="42" name="Line 99"/>
            <p:cNvSpPr>
              <a:spLocks noChangeShapeType="1"/>
            </p:cNvSpPr>
            <p:nvPr/>
          </p:nvSpPr>
          <p:spPr bwMode="auto">
            <a:xfrm>
              <a:off x="838200" y="4467225"/>
              <a:ext cx="7848600" cy="0"/>
            </a:xfrm>
            <a:prstGeom prst="line">
              <a:avLst/>
            </a:prstGeom>
            <a:noFill/>
            <a:ln w="12700" cap="rnd">
              <a:solidFill>
                <a:srgbClr val="000000"/>
              </a:solidFill>
              <a:round/>
            </a:ln>
            <a:effectLst/>
          </p:spPr>
          <p:txBody>
            <a:bodyPr/>
            <a:lstStyle/>
            <a:p>
              <a:endParaRPr lang="zh-CN" altLang="en-US"/>
            </a:p>
          </p:txBody>
        </p:sp>
        <p:sp>
          <p:nvSpPr>
            <p:cNvPr id="43" name="Line 117"/>
            <p:cNvSpPr>
              <a:spLocks noChangeShapeType="1"/>
            </p:cNvSpPr>
            <p:nvPr/>
          </p:nvSpPr>
          <p:spPr bwMode="auto">
            <a:xfrm>
              <a:off x="838200" y="4879975"/>
              <a:ext cx="7848600" cy="0"/>
            </a:xfrm>
            <a:prstGeom prst="line">
              <a:avLst/>
            </a:prstGeom>
            <a:noFill/>
            <a:ln w="12700" cap="rnd">
              <a:solidFill>
                <a:srgbClr val="000000"/>
              </a:solidFill>
              <a:round/>
            </a:ln>
            <a:effectLst/>
          </p:spPr>
          <p:txBody>
            <a:bodyPr/>
            <a:lstStyle/>
            <a:p>
              <a:endParaRPr lang="zh-CN" altLang="en-US"/>
            </a:p>
          </p:txBody>
        </p:sp>
        <p:sp>
          <p:nvSpPr>
            <p:cNvPr id="44" name="Line 135"/>
            <p:cNvSpPr>
              <a:spLocks noChangeShapeType="1"/>
            </p:cNvSpPr>
            <p:nvPr/>
          </p:nvSpPr>
          <p:spPr bwMode="auto">
            <a:xfrm>
              <a:off x="838200" y="5294313"/>
              <a:ext cx="7848600" cy="0"/>
            </a:xfrm>
            <a:prstGeom prst="line">
              <a:avLst/>
            </a:prstGeom>
            <a:noFill/>
            <a:ln w="12700" cap="rnd">
              <a:solidFill>
                <a:srgbClr val="000000"/>
              </a:solidFill>
              <a:round/>
            </a:ln>
            <a:effectLst/>
          </p:spPr>
          <p:txBody>
            <a:bodyPr/>
            <a:lstStyle/>
            <a:p>
              <a:endParaRPr lang="zh-CN" altLang="en-US"/>
            </a:p>
          </p:txBody>
        </p:sp>
        <p:sp>
          <p:nvSpPr>
            <p:cNvPr id="45" name="Line 153"/>
            <p:cNvSpPr>
              <a:spLocks noChangeShapeType="1"/>
            </p:cNvSpPr>
            <p:nvPr/>
          </p:nvSpPr>
          <p:spPr bwMode="auto">
            <a:xfrm>
              <a:off x="838200" y="5707063"/>
              <a:ext cx="7848600" cy="0"/>
            </a:xfrm>
            <a:prstGeom prst="line">
              <a:avLst/>
            </a:prstGeom>
            <a:noFill/>
            <a:ln w="12700" cap="rnd">
              <a:solidFill>
                <a:srgbClr val="000000"/>
              </a:solidFill>
              <a:round/>
            </a:ln>
            <a:effectLst/>
          </p:spPr>
          <p:txBody>
            <a:bodyPr/>
            <a:lstStyle/>
            <a:p>
              <a:endParaRPr lang="zh-CN" altLang="en-US"/>
            </a:p>
          </p:txBody>
        </p:sp>
      </p:grpSp>
      <p:sp>
        <p:nvSpPr>
          <p:cNvPr id="46" name="矩形 45"/>
          <p:cNvSpPr/>
          <p:nvPr/>
        </p:nvSpPr>
        <p:spPr>
          <a:xfrm>
            <a:off x="381000" y="5257800"/>
            <a:ext cx="8305800" cy="1323439"/>
          </a:xfrm>
          <a:prstGeom prst="rect">
            <a:avLst/>
          </a:prstGeom>
        </p:spPr>
        <p:txBody>
          <a:bodyPr wrap="square">
            <a:spAutoFit/>
          </a:bodyPr>
          <a:lstStyle/>
          <a:p>
            <a:r>
              <a:rPr lang="en-US" altLang="zh-CN" sz="2000" dirty="0" err="1" smtClean="0"/>
              <a:t>var</a:t>
            </a:r>
            <a:r>
              <a:rPr lang="zh-CN" altLang="en-US" sz="2000" dirty="0" smtClean="0"/>
              <a:t>指定网页中所要迭代的</a:t>
            </a:r>
            <a:r>
              <a:rPr lang="zh-CN" altLang="en-US" sz="2000" dirty="0" smtClean="0">
                <a:solidFill>
                  <a:srgbClr val="990033"/>
                </a:solidFill>
              </a:rPr>
              <a:t>对象内容</a:t>
            </a:r>
            <a:r>
              <a:rPr lang="zh-CN" altLang="en-US" sz="2000" dirty="0" smtClean="0"/>
              <a:t>，通常是一个集合对象的名称，</a:t>
            </a:r>
            <a:r>
              <a:rPr lang="en-US" altLang="zh-CN" sz="2000" dirty="0" smtClean="0">
                <a:solidFill>
                  <a:srgbClr val="990033"/>
                </a:solidFill>
              </a:rPr>
              <a:t>items</a:t>
            </a:r>
            <a:r>
              <a:rPr lang="zh-CN" altLang="en-US" sz="2000" dirty="0" smtClean="0">
                <a:solidFill>
                  <a:srgbClr val="990033"/>
                </a:solidFill>
              </a:rPr>
              <a:t>是每一次迭代所取得的</a:t>
            </a:r>
            <a:r>
              <a:rPr lang="zh-CN" altLang="en-US" sz="2000" dirty="0" smtClean="0"/>
              <a:t>对象，</a:t>
            </a:r>
            <a:r>
              <a:rPr lang="en-US" altLang="zh-CN" sz="2000" dirty="0" err="1" smtClean="0"/>
              <a:t>varStatus</a:t>
            </a:r>
            <a:r>
              <a:rPr lang="zh-CN" altLang="en-US" sz="2000" dirty="0" smtClean="0"/>
              <a:t>为目前对象的相关内容信息。</a:t>
            </a:r>
            <a:r>
              <a:rPr lang="en-US" altLang="zh-CN" sz="2000" dirty="0" smtClean="0"/>
              <a:t>begin</a:t>
            </a:r>
            <a:r>
              <a:rPr lang="zh-CN" altLang="en-US" sz="2000" dirty="0" smtClean="0"/>
              <a:t>、</a:t>
            </a:r>
            <a:r>
              <a:rPr lang="en-US" altLang="zh-CN" sz="2000" dirty="0" smtClean="0"/>
              <a:t>end</a:t>
            </a:r>
            <a:r>
              <a:rPr lang="zh-CN" altLang="en-US" sz="2000" dirty="0" smtClean="0"/>
              <a:t>及</a:t>
            </a:r>
            <a:r>
              <a:rPr lang="en-US" altLang="zh-CN" sz="2000" dirty="0" smtClean="0"/>
              <a:t>step</a:t>
            </a:r>
            <a:r>
              <a:rPr lang="zh-CN" altLang="en-US" sz="2000" dirty="0" smtClean="0"/>
              <a:t>分别代表迭代的开始、结束及区间，这三个值相互影响，未正确设置可能导致程序流程的运行错误。</a:t>
            </a:r>
            <a:endParaRPr lang="zh-CN" altLang="en-US" sz="2000" dirty="0"/>
          </a:p>
        </p:txBody>
      </p:sp>
    </p:spTree>
  </p:cSld>
  <p:clrMapOvr>
    <a:masterClrMapping/>
  </p:clrMapOvr>
  <p:transition>
    <p:fade/>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latin typeface="Times New Roman" panose="02020603050405020304" pitchFamily="18" charset="0"/>
                <a:cs typeface="Times New Roman" panose="02020603050405020304" pitchFamily="18" charset="0"/>
              </a:rPr>
              <a:t>&lt;</a:t>
            </a:r>
            <a:r>
              <a:rPr lang="en-US" altLang="zh-CN" dirty="0" smtClean="0"/>
              <a:t>c:forEach</a:t>
            </a:r>
            <a:r>
              <a:rPr lang="en-US" altLang="zh-CN" dirty="0" smtClean="0">
                <a:latin typeface="Times New Roman" panose="02020603050405020304" pitchFamily="18" charset="0"/>
                <a:cs typeface="Times New Roman" panose="02020603050405020304" pitchFamily="18" charset="0"/>
              </a:rPr>
              <a:t>&gt;</a:t>
            </a:r>
            <a:r>
              <a:rPr lang="zh-CN" altLang="en-US" dirty="0" smtClean="0">
                <a:latin typeface="Times New Roman" panose="02020603050405020304" pitchFamily="18" charset="0"/>
                <a:cs typeface="Times New Roman" panose="02020603050405020304" pitchFamily="18" charset="0"/>
              </a:rPr>
              <a:t>标签示例</a:t>
            </a:r>
            <a:r>
              <a:rPr lang="en-US" altLang="zh-CN" dirty="0" smtClean="0">
                <a:latin typeface="Times New Roman" panose="02020603050405020304" pitchFamily="18" charset="0"/>
                <a:cs typeface="Times New Roman" panose="02020603050405020304" pitchFamily="18" charset="0"/>
              </a:rPr>
              <a:t>1</a:t>
            </a:r>
            <a:endParaRPr lang="en-US" altLang="zh-CN" dirty="0" smtClean="0">
              <a:latin typeface="Times New Roman" panose="02020603050405020304" pitchFamily="18" charset="0"/>
              <a:cs typeface="Times New Roman" panose="02020603050405020304" pitchFamily="18" charset="0"/>
            </a:endParaRPr>
          </a:p>
          <a:p>
            <a:endParaRPr lang="en-US" altLang="zh-CN" dirty="0" smtClean="0"/>
          </a:p>
          <a:p>
            <a:pPr lvl="1"/>
            <a:endParaRPr lang="en-US" altLang="zh-CN" dirty="0" smtClean="0"/>
          </a:p>
        </p:txBody>
      </p:sp>
      <p:pic>
        <p:nvPicPr>
          <p:cNvPr id="293890" name="Picture 2"/>
          <p:cNvPicPr>
            <a:picLocks noChangeAspect="1" noChangeArrowheads="1"/>
          </p:cNvPicPr>
          <p:nvPr/>
        </p:nvPicPr>
        <p:blipFill>
          <a:blip r:embed="rId1"/>
          <a:srcRect/>
          <a:stretch>
            <a:fillRect/>
          </a:stretch>
        </p:blipFill>
        <p:spPr bwMode="auto">
          <a:xfrm>
            <a:off x="51236" y="1828800"/>
            <a:ext cx="9029700" cy="4524375"/>
          </a:xfrm>
          <a:prstGeom prst="rect">
            <a:avLst/>
          </a:prstGeom>
          <a:noFill/>
          <a:ln w="9525">
            <a:noFill/>
            <a:miter lim="800000"/>
            <a:headEnd/>
            <a:tailEnd/>
          </a:ln>
          <a:effectLst/>
        </p:spPr>
      </p:pic>
      <p:pic>
        <p:nvPicPr>
          <p:cNvPr id="293891" name="Picture 3"/>
          <p:cNvPicPr>
            <a:picLocks noChangeAspect="1" noChangeArrowheads="1"/>
          </p:cNvPicPr>
          <p:nvPr/>
        </p:nvPicPr>
        <p:blipFill>
          <a:blip r:embed="rId2"/>
          <a:srcRect/>
          <a:stretch>
            <a:fillRect/>
          </a:stretch>
        </p:blipFill>
        <p:spPr bwMode="auto">
          <a:xfrm>
            <a:off x="609600" y="1857702"/>
            <a:ext cx="7315200" cy="287382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93890"/>
                                        </p:tgtEl>
                                        <p:attrNameLst>
                                          <p:attrName>ppt_x</p:attrName>
                                        </p:attrNameLst>
                                      </p:cBhvr>
                                      <p:tavLst>
                                        <p:tav tm="0">
                                          <p:val>
                                            <p:strVal val="ppt_x"/>
                                          </p:val>
                                        </p:tav>
                                        <p:tav tm="100000">
                                          <p:val>
                                            <p:strVal val="ppt_x"/>
                                          </p:val>
                                        </p:tav>
                                      </p:tavLst>
                                    </p:anim>
                                    <p:anim calcmode="lin" valueType="num">
                                      <p:cBhvr additive="base">
                                        <p:cTn id="7" dur="500"/>
                                        <p:tgtEl>
                                          <p:spTgt spid="293890"/>
                                        </p:tgtEl>
                                        <p:attrNameLst>
                                          <p:attrName>ppt_y</p:attrName>
                                        </p:attrNameLst>
                                      </p:cBhvr>
                                      <p:tavLst>
                                        <p:tav tm="0">
                                          <p:val>
                                            <p:strVal val="ppt_y"/>
                                          </p:val>
                                        </p:tav>
                                        <p:tav tm="100000">
                                          <p:val>
                                            <p:strVal val="1+ppt_h/2"/>
                                          </p:val>
                                        </p:tav>
                                      </p:tavLst>
                                    </p:anim>
                                    <p:set>
                                      <p:cBhvr>
                                        <p:cTn id="8" dur="1" fill="hold">
                                          <p:stCondLst>
                                            <p:cond delay="499"/>
                                          </p:stCondLst>
                                        </p:cTn>
                                        <p:tgtEl>
                                          <p:spTgt spid="29389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3891"/>
                                        </p:tgtEl>
                                        <p:attrNameLst>
                                          <p:attrName>style.visibility</p:attrName>
                                        </p:attrNameLst>
                                      </p:cBhvr>
                                      <p:to>
                                        <p:strVal val="visible"/>
                                      </p:to>
                                    </p:set>
                                    <p:anim calcmode="lin" valueType="num">
                                      <p:cBhvr additive="base">
                                        <p:cTn id="13" dur="500" fill="hold"/>
                                        <p:tgtEl>
                                          <p:spTgt spid="293891"/>
                                        </p:tgtEl>
                                        <p:attrNameLst>
                                          <p:attrName>ppt_x</p:attrName>
                                        </p:attrNameLst>
                                      </p:cBhvr>
                                      <p:tavLst>
                                        <p:tav tm="0">
                                          <p:val>
                                            <p:strVal val="#ppt_x"/>
                                          </p:val>
                                        </p:tav>
                                        <p:tav tm="100000">
                                          <p:val>
                                            <p:strVal val="#ppt_x"/>
                                          </p:val>
                                        </p:tav>
                                      </p:tavLst>
                                    </p:anim>
                                    <p:anim calcmode="lin" valueType="num">
                                      <p:cBhvr additive="base">
                                        <p:cTn id="14" dur="500" fill="hold"/>
                                        <p:tgtEl>
                                          <p:spTgt spid="2938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latin typeface="Times New Roman" panose="02020603050405020304" pitchFamily="18" charset="0"/>
                <a:cs typeface="Times New Roman" panose="02020603050405020304" pitchFamily="18" charset="0"/>
              </a:rPr>
              <a:t>&lt;</a:t>
            </a:r>
            <a:r>
              <a:rPr lang="en-US" altLang="zh-CN" dirty="0" smtClean="0"/>
              <a:t>c:forEach</a:t>
            </a:r>
            <a:r>
              <a:rPr lang="en-US" altLang="zh-CN" dirty="0" smtClean="0">
                <a:latin typeface="Times New Roman" panose="02020603050405020304" pitchFamily="18" charset="0"/>
                <a:cs typeface="Times New Roman" panose="02020603050405020304" pitchFamily="18" charset="0"/>
              </a:rPr>
              <a:t>&gt;</a:t>
            </a:r>
            <a:r>
              <a:rPr lang="zh-CN" altLang="en-US" dirty="0" smtClean="0">
                <a:latin typeface="Times New Roman" panose="02020603050405020304" pitchFamily="18" charset="0"/>
                <a:cs typeface="Times New Roman" panose="02020603050405020304" pitchFamily="18" charset="0"/>
              </a:rPr>
              <a:t>标签示例</a:t>
            </a:r>
            <a:r>
              <a:rPr lang="en-US" altLang="zh-CN" dirty="0" smtClean="0">
                <a:latin typeface="Times New Roman" panose="02020603050405020304" pitchFamily="18" charset="0"/>
                <a:cs typeface="Times New Roman" panose="02020603050405020304" pitchFamily="18" charset="0"/>
              </a:rPr>
              <a:t>2</a:t>
            </a:r>
            <a:endParaRPr lang="en-US" altLang="zh-CN" dirty="0" smtClean="0">
              <a:latin typeface="Times New Roman" panose="02020603050405020304" pitchFamily="18" charset="0"/>
              <a:cs typeface="Times New Roman" panose="02020603050405020304" pitchFamily="18" charset="0"/>
            </a:endParaRPr>
          </a:p>
          <a:p>
            <a:endParaRPr lang="en-US" altLang="zh-CN" dirty="0" smtClean="0"/>
          </a:p>
          <a:p>
            <a:pPr lvl="1"/>
            <a:endParaRPr lang="en-US" altLang="zh-CN" dirty="0" smtClean="0"/>
          </a:p>
        </p:txBody>
      </p:sp>
      <p:pic>
        <p:nvPicPr>
          <p:cNvPr id="294914" name="Picture 2"/>
          <p:cNvPicPr>
            <a:picLocks noChangeAspect="1" noChangeArrowheads="1"/>
          </p:cNvPicPr>
          <p:nvPr/>
        </p:nvPicPr>
        <p:blipFill>
          <a:blip r:embed="rId1"/>
          <a:srcRect/>
          <a:stretch>
            <a:fillRect/>
          </a:stretch>
        </p:blipFill>
        <p:spPr bwMode="auto">
          <a:xfrm>
            <a:off x="-1" y="1828800"/>
            <a:ext cx="9138129" cy="4648200"/>
          </a:xfrm>
          <a:prstGeom prst="rect">
            <a:avLst/>
          </a:prstGeom>
          <a:noFill/>
          <a:ln w="9525">
            <a:noFill/>
            <a:miter lim="800000"/>
            <a:headEnd/>
            <a:tailEnd/>
          </a:ln>
          <a:effectLst/>
        </p:spPr>
      </p:pic>
      <p:pic>
        <p:nvPicPr>
          <p:cNvPr id="294915" name="Picture 3"/>
          <p:cNvPicPr>
            <a:picLocks noChangeAspect="1" noChangeArrowheads="1"/>
          </p:cNvPicPr>
          <p:nvPr/>
        </p:nvPicPr>
        <p:blipFill>
          <a:blip r:embed="rId2"/>
          <a:srcRect/>
          <a:stretch>
            <a:fillRect/>
          </a:stretch>
        </p:blipFill>
        <p:spPr bwMode="auto">
          <a:xfrm>
            <a:off x="609600" y="1828800"/>
            <a:ext cx="6248400" cy="3022917"/>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94914"/>
                                        </p:tgtEl>
                                        <p:attrNameLst>
                                          <p:attrName>ppt_x</p:attrName>
                                        </p:attrNameLst>
                                      </p:cBhvr>
                                      <p:tavLst>
                                        <p:tav tm="0">
                                          <p:val>
                                            <p:strVal val="ppt_x"/>
                                          </p:val>
                                        </p:tav>
                                        <p:tav tm="100000">
                                          <p:val>
                                            <p:strVal val="ppt_x"/>
                                          </p:val>
                                        </p:tav>
                                      </p:tavLst>
                                    </p:anim>
                                    <p:anim calcmode="lin" valueType="num">
                                      <p:cBhvr additive="base">
                                        <p:cTn id="7" dur="500"/>
                                        <p:tgtEl>
                                          <p:spTgt spid="294914"/>
                                        </p:tgtEl>
                                        <p:attrNameLst>
                                          <p:attrName>ppt_y</p:attrName>
                                        </p:attrNameLst>
                                      </p:cBhvr>
                                      <p:tavLst>
                                        <p:tav tm="0">
                                          <p:val>
                                            <p:strVal val="ppt_y"/>
                                          </p:val>
                                        </p:tav>
                                        <p:tav tm="100000">
                                          <p:val>
                                            <p:strVal val="1+ppt_h/2"/>
                                          </p:val>
                                        </p:tav>
                                      </p:tavLst>
                                    </p:anim>
                                    <p:set>
                                      <p:cBhvr>
                                        <p:cTn id="8" dur="1" fill="hold">
                                          <p:stCondLst>
                                            <p:cond delay="499"/>
                                          </p:stCondLst>
                                        </p:cTn>
                                        <p:tgtEl>
                                          <p:spTgt spid="2949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4915"/>
                                        </p:tgtEl>
                                        <p:attrNameLst>
                                          <p:attrName>style.visibility</p:attrName>
                                        </p:attrNameLst>
                                      </p:cBhvr>
                                      <p:to>
                                        <p:strVal val="visible"/>
                                      </p:to>
                                    </p:set>
                                    <p:anim calcmode="lin" valueType="num">
                                      <p:cBhvr additive="base">
                                        <p:cTn id="13" dur="500" fill="hold"/>
                                        <p:tgtEl>
                                          <p:spTgt spid="294915"/>
                                        </p:tgtEl>
                                        <p:attrNameLst>
                                          <p:attrName>ppt_x</p:attrName>
                                        </p:attrNameLst>
                                      </p:cBhvr>
                                      <p:tavLst>
                                        <p:tav tm="0">
                                          <p:val>
                                            <p:strVal val="#ppt_x"/>
                                          </p:val>
                                        </p:tav>
                                        <p:tav tm="100000">
                                          <p:val>
                                            <p:strVal val="#ppt_x"/>
                                          </p:val>
                                        </p:tav>
                                      </p:tavLst>
                                    </p:anim>
                                    <p:anim calcmode="lin" valueType="num">
                                      <p:cBhvr additive="base">
                                        <p:cTn id="14" dur="500" fill="hold"/>
                                        <p:tgtEl>
                                          <p:spTgt spid="2949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latin typeface="Times New Roman" panose="02020603050405020304" pitchFamily="18" charset="0"/>
                <a:cs typeface="Times New Roman" panose="02020603050405020304" pitchFamily="18" charset="0"/>
              </a:rPr>
              <a:t>&lt;</a:t>
            </a:r>
            <a:r>
              <a:rPr lang="en-US" altLang="zh-CN" dirty="0" smtClean="0"/>
              <a:t>c:forEach</a:t>
            </a:r>
            <a:r>
              <a:rPr lang="en-US" altLang="zh-CN" dirty="0" smtClean="0">
                <a:latin typeface="Times New Roman" panose="02020603050405020304" pitchFamily="18" charset="0"/>
                <a:cs typeface="Times New Roman" panose="02020603050405020304" pitchFamily="18" charset="0"/>
              </a:rPr>
              <a:t>&gt;</a:t>
            </a:r>
            <a:r>
              <a:rPr lang="zh-CN" altLang="en-US" dirty="0" smtClean="0">
                <a:latin typeface="Times New Roman" panose="02020603050405020304" pitchFamily="18" charset="0"/>
                <a:cs typeface="Times New Roman" panose="02020603050405020304" pitchFamily="18" charset="0"/>
              </a:rPr>
              <a:t>标签</a:t>
            </a:r>
            <a:endParaRPr lang="en-US" altLang="zh-CN" dirty="0" smtClean="0">
              <a:latin typeface="Times New Roman" panose="02020603050405020304" pitchFamily="18" charset="0"/>
              <a:cs typeface="Times New Roman" panose="02020603050405020304" pitchFamily="18" charset="0"/>
            </a:endParaRPr>
          </a:p>
          <a:p>
            <a:pPr lvl="1"/>
            <a:r>
              <a:rPr lang="en-US" altLang="zh-CN" dirty="0" err="1" smtClean="0"/>
              <a:t>varStatus</a:t>
            </a:r>
            <a:r>
              <a:rPr lang="zh-CN" altLang="en-US" dirty="0" smtClean="0"/>
              <a:t>属性，存储了迭代成员的状态值，例如索引</a:t>
            </a:r>
            <a:r>
              <a:rPr lang="en-US" altLang="zh-CN" dirty="0" smtClean="0"/>
              <a:t>(index)</a:t>
            </a:r>
            <a:r>
              <a:rPr lang="zh-CN" altLang="en-US" dirty="0" smtClean="0"/>
              <a:t>、计数</a:t>
            </a:r>
            <a:r>
              <a:rPr lang="en-US" altLang="zh-CN" dirty="0" smtClean="0"/>
              <a:t>(count)</a:t>
            </a:r>
            <a:r>
              <a:rPr lang="zh-CN" altLang="en-US" dirty="0" smtClean="0"/>
              <a:t>、是否为首</a:t>
            </a:r>
            <a:r>
              <a:rPr lang="en-US" altLang="zh-CN" dirty="0" smtClean="0"/>
              <a:t>(first)</a:t>
            </a:r>
            <a:r>
              <a:rPr lang="zh-CN" altLang="en-US" dirty="0" smtClean="0"/>
              <a:t>及是否为末尾</a:t>
            </a:r>
            <a:r>
              <a:rPr lang="en-US" altLang="zh-CN" dirty="0" smtClean="0"/>
              <a:t>(last)</a:t>
            </a:r>
            <a:r>
              <a:rPr lang="zh-CN" altLang="en-US" dirty="0" smtClean="0"/>
              <a:t>。</a:t>
            </a:r>
            <a:endParaRPr lang="en-US" altLang="zh-CN" dirty="0" smtClean="0"/>
          </a:p>
          <a:p>
            <a:r>
              <a:rPr lang="en-US" altLang="zh-CN" dirty="0" err="1" smtClean="0"/>
              <a:t>varStatus</a:t>
            </a:r>
            <a:r>
              <a:rPr lang="zh-CN" altLang="en-US" dirty="0" smtClean="0"/>
              <a:t>属性示例</a:t>
            </a:r>
            <a:endParaRPr lang="en-US" altLang="zh-CN" dirty="0" smtClean="0">
              <a:latin typeface="Times New Roman" panose="02020603050405020304" pitchFamily="18" charset="0"/>
              <a:cs typeface="Times New Roman" panose="02020603050405020304" pitchFamily="18" charset="0"/>
            </a:endParaRPr>
          </a:p>
          <a:p>
            <a:endParaRPr lang="en-US" altLang="zh-CN" dirty="0" smtClean="0"/>
          </a:p>
          <a:p>
            <a:pPr lvl="1"/>
            <a:endParaRPr lang="en-US" altLang="zh-CN" dirty="0" smtClean="0"/>
          </a:p>
        </p:txBody>
      </p:sp>
      <p:pic>
        <p:nvPicPr>
          <p:cNvPr id="295938" name="Picture 2"/>
          <p:cNvPicPr>
            <a:picLocks noChangeAspect="1" noChangeArrowheads="1"/>
          </p:cNvPicPr>
          <p:nvPr/>
        </p:nvPicPr>
        <p:blipFill>
          <a:blip r:embed="rId1"/>
          <a:srcRect/>
          <a:stretch>
            <a:fillRect/>
          </a:stretch>
        </p:blipFill>
        <p:spPr bwMode="auto">
          <a:xfrm>
            <a:off x="0" y="1828800"/>
            <a:ext cx="9144000" cy="4646235"/>
          </a:xfrm>
          <a:prstGeom prst="rect">
            <a:avLst/>
          </a:prstGeom>
          <a:noFill/>
          <a:ln w="9525">
            <a:noFill/>
            <a:miter lim="800000"/>
            <a:headEnd/>
            <a:tailEnd/>
          </a:ln>
          <a:effectLst/>
        </p:spPr>
      </p:pic>
      <p:pic>
        <p:nvPicPr>
          <p:cNvPr id="295939" name="Picture 3"/>
          <p:cNvPicPr>
            <a:picLocks noChangeAspect="1" noChangeArrowheads="1"/>
          </p:cNvPicPr>
          <p:nvPr/>
        </p:nvPicPr>
        <p:blipFill>
          <a:blip r:embed="rId2"/>
          <a:srcRect/>
          <a:stretch>
            <a:fillRect/>
          </a:stretch>
        </p:blipFill>
        <p:spPr bwMode="auto">
          <a:xfrm>
            <a:off x="609600" y="1905000"/>
            <a:ext cx="6934200" cy="251793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5938"/>
                                        </p:tgtEl>
                                        <p:attrNameLst>
                                          <p:attrName>style.visibility</p:attrName>
                                        </p:attrNameLst>
                                      </p:cBhvr>
                                      <p:to>
                                        <p:strVal val="visible"/>
                                      </p:to>
                                    </p:set>
                                    <p:anim calcmode="lin" valueType="num">
                                      <p:cBhvr additive="base">
                                        <p:cTn id="7" dur="500" fill="hold"/>
                                        <p:tgtEl>
                                          <p:spTgt spid="295938"/>
                                        </p:tgtEl>
                                        <p:attrNameLst>
                                          <p:attrName>ppt_x</p:attrName>
                                        </p:attrNameLst>
                                      </p:cBhvr>
                                      <p:tavLst>
                                        <p:tav tm="0">
                                          <p:val>
                                            <p:strVal val="#ppt_x"/>
                                          </p:val>
                                        </p:tav>
                                        <p:tav tm="100000">
                                          <p:val>
                                            <p:strVal val="#ppt_x"/>
                                          </p:val>
                                        </p:tav>
                                      </p:tavLst>
                                    </p:anim>
                                    <p:anim calcmode="lin" valueType="num">
                                      <p:cBhvr additive="base">
                                        <p:cTn id="8" dur="500" fill="hold"/>
                                        <p:tgtEl>
                                          <p:spTgt spid="2959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95938"/>
                                        </p:tgtEl>
                                        <p:attrNameLst>
                                          <p:attrName>ppt_x</p:attrName>
                                        </p:attrNameLst>
                                      </p:cBhvr>
                                      <p:tavLst>
                                        <p:tav tm="0">
                                          <p:val>
                                            <p:strVal val="ppt_x"/>
                                          </p:val>
                                        </p:tav>
                                        <p:tav tm="100000">
                                          <p:val>
                                            <p:strVal val="ppt_x"/>
                                          </p:val>
                                        </p:tav>
                                      </p:tavLst>
                                    </p:anim>
                                    <p:anim calcmode="lin" valueType="num">
                                      <p:cBhvr additive="base">
                                        <p:cTn id="13" dur="500"/>
                                        <p:tgtEl>
                                          <p:spTgt spid="295938"/>
                                        </p:tgtEl>
                                        <p:attrNameLst>
                                          <p:attrName>ppt_y</p:attrName>
                                        </p:attrNameLst>
                                      </p:cBhvr>
                                      <p:tavLst>
                                        <p:tav tm="0">
                                          <p:val>
                                            <p:strVal val="ppt_y"/>
                                          </p:val>
                                        </p:tav>
                                        <p:tav tm="100000">
                                          <p:val>
                                            <p:strVal val="1+ppt_h/2"/>
                                          </p:val>
                                        </p:tav>
                                      </p:tavLst>
                                    </p:anim>
                                    <p:set>
                                      <p:cBhvr>
                                        <p:cTn id="14" dur="1" fill="hold">
                                          <p:stCondLst>
                                            <p:cond delay="499"/>
                                          </p:stCondLst>
                                        </p:cTn>
                                        <p:tgtEl>
                                          <p:spTgt spid="29593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5939"/>
                                        </p:tgtEl>
                                        <p:attrNameLst>
                                          <p:attrName>style.visibility</p:attrName>
                                        </p:attrNameLst>
                                      </p:cBhvr>
                                      <p:to>
                                        <p:strVal val="visible"/>
                                      </p:to>
                                    </p:set>
                                    <p:anim calcmode="lin" valueType="num">
                                      <p:cBhvr additive="base">
                                        <p:cTn id="19" dur="500" fill="hold"/>
                                        <p:tgtEl>
                                          <p:spTgt spid="295939"/>
                                        </p:tgtEl>
                                        <p:attrNameLst>
                                          <p:attrName>ppt_x</p:attrName>
                                        </p:attrNameLst>
                                      </p:cBhvr>
                                      <p:tavLst>
                                        <p:tav tm="0">
                                          <p:val>
                                            <p:strVal val="#ppt_x"/>
                                          </p:val>
                                        </p:tav>
                                        <p:tav tm="100000">
                                          <p:val>
                                            <p:strVal val="#ppt_x"/>
                                          </p:val>
                                        </p:tav>
                                      </p:tavLst>
                                    </p:anim>
                                    <p:anim calcmode="lin" valueType="num">
                                      <p:cBhvr additive="base">
                                        <p:cTn id="20" dur="500" fill="hold"/>
                                        <p:tgtEl>
                                          <p:spTgt spid="2959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latin typeface="Times New Roman" panose="02020603050405020304" pitchFamily="18" charset="0"/>
                <a:cs typeface="Times New Roman" panose="02020603050405020304" pitchFamily="18" charset="0"/>
              </a:rPr>
              <a:t>&lt;c:forTokens&gt;</a:t>
            </a:r>
            <a:r>
              <a:rPr lang="zh-CN" altLang="en-US" dirty="0" smtClean="0">
                <a:latin typeface="Times New Roman" panose="02020603050405020304" pitchFamily="18" charset="0"/>
                <a:cs typeface="Times New Roman" panose="02020603050405020304" pitchFamily="18" charset="0"/>
              </a:rPr>
              <a:t>标签</a:t>
            </a:r>
            <a:endParaRPr lang="en-US" altLang="zh-CN" dirty="0" smtClean="0">
              <a:latin typeface="Times New Roman" panose="02020603050405020304" pitchFamily="18" charset="0"/>
              <a:cs typeface="Times New Roman" panose="02020603050405020304" pitchFamily="18" charset="0"/>
            </a:endParaRPr>
          </a:p>
          <a:p>
            <a:r>
              <a:rPr lang="zh-CN" altLang="en-US" b="0" dirty="0" smtClean="0">
                <a:latin typeface="Times New Roman" panose="02020603050405020304" pitchFamily="18" charset="0"/>
                <a:cs typeface="Times New Roman" panose="02020603050405020304" pitchFamily="18" charset="0"/>
              </a:rPr>
              <a:t>主要是针对</a:t>
            </a:r>
            <a:r>
              <a:rPr lang="zh-CN" altLang="en-US" b="0" dirty="0" smtClean="0">
                <a:solidFill>
                  <a:srgbClr val="990033"/>
                </a:solidFill>
                <a:latin typeface="Times New Roman" panose="02020603050405020304" pitchFamily="18" charset="0"/>
                <a:cs typeface="Times New Roman" panose="02020603050405020304" pitchFamily="18" charset="0"/>
              </a:rPr>
              <a:t>字符串类型</a:t>
            </a:r>
            <a:r>
              <a:rPr lang="zh-CN" altLang="en-US" b="0" dirty="0" smtClean="0">
                <a:latin typeface="Times New Roman" panose="02020603050405020304" pitchFamily="18" charset="0"/>
                <a:cs typeface="Times New Roman" panose="02020603050405020304" pitchFamily="18" charset="0"/>
              </a:rPr>
              <a:t>的数据设计，用以解析一段字符串中以特定符号所分隔的字符串成员</a:t>
            </a:r>
            <a:endParaRPr lang="en-US" altLang="zh-CN" b="0" dirty="0" smtClean="0">
              <a:latin typeface="Times New Roman" panose="02020603050405020304" pitchFamily="18" charset="0"/>
              <a:cs typeface="Times New Roman" panose="02020603050405020304" pitchFamily="18" charset="0"/>
            </a:endParaRPr>
          </a:p>
          <a:p>
            <a:r>
              <a:rPr lang="en-US" altLang="zh-CN" b="0" dirty="0" smtClean="0">
                <a:latin typeface="Times New Roman" panose="02020603050405020304" pitchFamily="18" charset="0"/>
                <a:cs typeface="Times New Roman" panose="02020603050405020304" pitchFamily="18" charset="0"/>
              </a:rPr>
              <a:t>&lt;c: </a:t>
            </a:r>
            <a:r>
              <a:rPr lang="en-US" altLang="zh-CN" b="0" dirty="0" err="1" smtClean="0">
                <a:latin typeface="Times New Roman" panose="02020603050405020304" pitchFamily="18" charset="0"/>
                <a:cs typeface="Times New Roman" panose="02020603050405020304" pitchFamily="18" charset="0"/>
              </a:rPr>
              <a:t>forTokens</a:t>
            </a:r>
            <a:r>
              <a:rPr lang="en-US" altLang="zh-CN" b="0" dirty="0" smtClean="0">
                <a:latin typeface="Times New Roman" panose="02020603050405020304" pitchFamily="18" charset="0"/>
                <a:cs typeface="Times New Roman" panose="02020603050405020304" pitchFamily="18" charset="0"/>
              </a:rPr>
              <a:t>&gt;</a:t>
            </a:r>
            <a:r>
              <a:rPr lang="zh-CN" altLang="en-US" b="0" dirty="0" smtClean="0">
                <a:latin typeface="Times New Roman" panose="02020603050405020304" pitchFamily="18" charset="0"/>
                <a:cs typeface="Times New Roman" panose="02020603050405020304" pitchFamily="18" charset="0"/>
              </a:rPr>
              <a:t>标签语法：</a:t>
            </a:r>
            <a:endParaRPr lang="en-US" altLang="zh-CN" b="0" dirty="0" smtClean="0">
              <a:latin typeface="Times New Roman" panose="02020603050405020304" pitchFamily="18" charset="0"/>
              <a:cs typeface="Times New Roman" panose="02020603050405020304" pitchFamily="18" charset="0"/>
            </a:endParaRPr>
          </a:p>
          <a:p>
            <a:pPr lvl="1"/>
            <a:r>
              <a:rPr lang="en-US" altLang="zh-CN" dirty="0" smtClean="0">
                <a:latin typeface="Times New Roman" panose="02020603050405020304" pitchFamily="18" charset="0"/>
                <a:cs typeface="Times New Roman" panose="02020603050405020304" pitchFamily="18" charset="0"/>
              </a:rPr>
              <a:t>&lt;c:forTokens items=“</a:t>
            </a:r>
            <a:r>
              <a:rPr lang="en-US" altLang="zh-CN" dirty="0" err="1" smtClean="0">
                <a:latin typeface="Times New Roman" panose="02020603050405020304" pitchFamily="18" charset="0"/>
                <a:cs typeface="Times New Roman" panose="02020603050405020304" pitchFamily="18" charset="0"/>
              </a:rPr>
              <a:t>stringOfTokens</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delims</a:t>
            </a:r>
            <a:r>
              <a:rPr lang="en-US" altLang="zh-CN" dirty="0" smtClean="0">
                <a:latin typeface="Times New Roman" panose="02020603050405020304" pitchFamily="18" charset="0"/>
                <a:cs typeface="Times New Roman" panose="02020603050405020304" pitchFamily="18" charset="0"/>
              </a:rPr>
              <a:t>=“delimiters”</a:t>
            </a:r>
            <a:endParaRPr lang="en-US" altLang="zh-CN" dirty="0" smtClean="0">
              <a:latin typeface="Times New Roman" panose="02020603050405020304" pitchFamily="18" charset="0"/>
              <a:cs typeface="Times New Roman" panose="02020603050405020304" pitchFamily="18" charset="0"/>
            </a:endParaRPr>
          </a:p>
          <a:p>
            <a:pPr lvl="1"/>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var</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varName</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varStatus</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varStatusName</a:t>
            </a:r>
            <a:r>
              <a:rPr lang="en-US" altLang="zh-CN"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lvl="1"/>
            <a:r>
              <a:rPr lang="en-US" altLang="zh-CN" dirty="0" smtClean="0">
                <a:latin typeface="Times New Roman" panose="02020603050405020304" pitchFamily="18" charset="0"/>
                <a:cs typeface="Times New Roman" panose="02020603050405020304" pitchFamily="18" charset="0"/>
              </a:rPr>
              <a:t>[begin=“begin”] [end=“end”] [step=“step”]&gt;</a:t>
            </a:r>
            <a:endParaRPr lang="en-US" altLang="zh-CN" dirty="0" smtClean="0">
              <a:latin typeface="Times New Roman" panose="02020603050405020304" pitchFamily="18" charset="0"/>
              <a:cs typeface="Times New Roman" panose="02020603050405020304" pitchFamily="18" charset="0"/>
            </a:endParaRPr>
          </a:p>
          <a:p>
            <a:pPr lvl="2"/>
            <a:r>
              <a:rPr lang="en-US" altLang="zh-CN" dirty="0" smtClean="0">
                <a:latin typeface="Times New Roman" panose="02020603050405020304" pitchFamily="18" charset="0"/>
                <a:cs typeface="Times New Roman" panose="02020603050405020304" pitchFamily="18" charset="0"/>
              </a:rPr>
              <a:t>body content</a:t>
            </a:r>
            <a:endParaRPr lang="en-US" altLang="zh-CN" dirty="0" smtClean="0">
              <a:latin typeface="Times New Roman" panose="02020603050405020304" pitchFamily="18" charset="0"/>
              <a:cs typeface="Times New Roman" panose="02020603050405020304" pitchFamily="18" charset="0"/>
            </a:endParaRPr>
          </a:p>
          <a:p>
            <a:pPr lvl="1"/>
            <a:r>
              <a:rPr lang="en-US" altLang="zh-CN" dirty="0" smtClean="0">
                <a:latin typeface="Times New Roman" panose="02020603050405020304" pitchFamily="18" charset="0"/>
                <a:cs typeface="Times New Roman" panose="02020603050405020304" pitchFamily="18" charset="0"/>
              </a:rPr>
              <a:t>&lt;/c:forTokens&gt;</a:t>
            </a:r>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p>
        </p:txBody>
      </p:sp>
      <p:sp>
        <p:nvSpPr>
          <p:cNvPr id="6" name="矩形 5"/>
          <p:cNvSpPr/>
          <p:nvPr/>
        </p:nvSpPr>
        <p:spPr>
          <a:xfrm>
            <a:off x="838200" y="5638800"/>
            <a:ext cx="7696200" cy="954107"/>
          </a:xfrm>
          <a:prstGeom prst="rect">
            <a:avLst/>
          </a:prstGeom>
          <a:solidFill>
            <a:schemeClr val="accent3"/>
          </a:solidFill>
        </p:spPr>
        <p:txBody>
          <a:bodyPr wrap="square">
            <a:spAutoFit/>
          </a:bodyPr>
          <a:lstStyle/>
          <a:p>
            <a:r>
              <a:rPr lang="en-US" altLang="zh-CN" sz="2800" b="1" dirty="0" smtClean="0"/>
              <a:t>&lt;c:forTokens&gt;</a:t>
            </a:r>
            <a:r>
              <a:rPr lang="zh-CN" altLang="en-US" sz="2800" b="1" dirty="0" smtClean="0"/>
              <a:t>专门用来处理字符串数据，因此</a:t>
            </a:r>
            <a:r>
              <a:rPr lang="en-US" altLang="zh-CN" sz="2800" b="1" dirty="0" smtClean="0">
                <a:solidFill>
                  <a:srgbClr val="990033"/>
                </a:solidFill>
              </a:rPr>
              <a:t>items</a:t>
            </a:r>
            <a:r>
              <a:rPr lang="zh-CN" altLang="en-US" sz="2800" b="1" dirty="0" smtClean="0">
                <a:solidFill>
                  <a:srgbClr val="990033"/>
                </a:solidFill>
              </a:rPr>
              <a:t>内容必须是字符串</a:t>
            </a:r>
            <a:r>
              <a:rPr lang="zh-CN" altLang="en-US" sz="2800" b="1" dirty="0" smtClean="0"/>
              <a:t>。</a:t>
            </a:r>
            <a:endParaRPr lang="zh-CN" altLang="en-US" sz="2800" b="1" dirty="0"/>
          </a:p>
        </p:txBody>
      </p:sp>
    </p:spTree>
  </p:cSld>
  <p:clrMapOvr>
    <a:masterClrMapping/>
  </p:clrMapOvr>
  <p:transition>
    <p:fade/>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646331"/>
          </a:xfrm>
        </p:spPr>
        <p:txBody>
          <a:bodyPr>
            <a:spAutoFit/>
          </a:bodyPr>
          <a:lstStyle/>
          <a:p>
            <a:r>
              <a:rPr lang="en-US" dirty="0" smtClean="0"/>
              <a:t>JSTL</a:t>
            </a:r>
            <a:endParaRPr lang="en-US" dirty="0"/>
          </a:p>
        </p:txBody>
      </p:sp>
      <p:sp>
        <p:nvSpPr>
          <p:cNvPr id="94211" name="Rectangle 3"/>
          <p:cNvSpPr>
            <a:spLocks noGrp="1" noChangeArrowheads="1"/>
          </p:cNvSpPr>
          <p:nvPr>
            <p:ph idx="1"/>
          </p:nvPr>
        </p:nvSpPr>
        <p:spPr/>
        <p:txBody>
          <a:bodyPr>
            <a:normAutofit/>
          </a:bodyPr>
          <a:lstStyle/>
          <a:p>
            <a:r>
              <a:rPr lang="en-US" altLang="zh-CN" dirty="0" smtClean="0">
                <a:latin typeface="Times New Roman" panose="02020603050405020304" pitchFamily="18" charset="0"/>
                <a:cs typeface="Times New Roman" panose="02020603050405020304" pitchFamily="18" charset="0"/>
              </a:rPr>
              <a:t>&lt;c:forTokens&gt;</a:t>
            </a:r>
            <a:r>
              <a:rPr lang="zh-CN" altLang="en-US" dirty="0" smtClean="0">
                <a:latin typeface="Times New Roman" panose="02020603050405020304" pitchFamily="18" charset="0"/>
                <a:cs typeface="Times New Roman" panose="02020603050405020304" pitchFamily="18" charset="0"/>
              </a:rPr>
              <a:t>标签示例</a:t>
            </a:r>
            <a:endParaRPr lang="en-US" altLang="zh-CN" dirty="0" smtClean="0">
              <a:latin typeface="Times New Roman" panose="02020603050405020304" pitchFamily="18" charset="0"/>
              <a:cs typeface="Times New Roman" panose="02020603050405020304" pitchFamily="18" charset="0"/>
            </a:endParaRPr>
          </a:p>
          <a:p>
            <a:pPr lvl="1"/>
            <a:endParaRPr lang="en-US" altLang="zh-CN" dirty="0" smtClean="0"/>
          </a:p>
        </p:txBody>
      </p:sp>
      <p:pic>
        <p:nvPicPr>
          <p:cNvPr id="296962" name="Picture 2"/>
          <p:cNvPicPr>
            <a:picLocks noChangeAspect="1" noChangeArrowheads="1"/>
          </p:cNvPicPr>
          <p:nvPr/>
        </p:nvPicPr>
        <p:blipFill>
          <a:blip r:embed="rId1"/>
          <a:srcRect/>
          <a:stretch>
            <a:fillRect/>
          </a:stretch>
        </p:blipFill>
        <p:spPr bwMode="auto">
          <a:xfrm>
            <a:off x="1" y="1905000"/>
            <a:ext cx="9144000" cy="3673033"/>
          </a:xfrm>
          <a:prstGeom prst="rect">
            <a:avLst/>
          </a:prstGeom>
          <a:noFill/>
          <a:ln w="9525">
            <a:noFill/>
            <a:miter lim="800000"/>
            <a:headEnd/>
            <a:tailEnd/>
          </a:ln>
          <a:effectLst/>
        </p:spPr>
      </p:pic>
      <p:pic>
        <p:nvPicPr>
          <p:cNvPr id="296963" name="Picture 3"/>
          <p:cNvPicPr>
            <a:picLocks noChangeAspect="1" noChangeArrowheads="1"/>
          </p:cNvPicPr>
          <p:nvPr/>
        </p:nvPicPr>
        <p:blipFill>
          <a:blip r:embed="rId2"/>
          <a:srcRect/>
          <a:stretch>
            <a:fillRect/>
          </a:stretch>
        </p:blipFill>
        <p:spPr bwMode="auto">
          <a:xfrm>
            <a:off x="609600" y="1905000"/>
            <a:ext cx="7459834" cy="2209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96962"/>
                                        </p:tgtEl>
                                        <p:attrNameLst>
                                          <p:attrName>ppt_x</p:attrName>
                                        </p:attrNameLst>
                                      </p:cBhvr>
                                      <p:tavLst>
                                        <p:tav tm="0">
                                          <p:val>
                                            <p:strVal val="ppt_x"/>
                                          </p:val>
                                        </p:tav>
                                        <p:tav tm="100000">
                                          <p:val>
                                            <p:strVal val="ppt_x"/>
                                          </p:val>
                                        </p:tav>
                                      </p:tavLst>
                                    </p:anim>
                                    <p:anim calcmode="lin" valueType="num">
                                      <p:cBhvr additive="base">
                                        <p:cTn id="7" dur="500"/>
                                        <p:tgtEl>
                                          <p:spTgt spid="296962"/>
                                        </p:tgtEl>
                                        <p:attrNameLst>
                                          <p:attrName>ppt_y</p:attrName>
                                        </p:attrNameLst>
                                      </p:cBhvr>
                                      <p:tavLst>
                                        <p:tav tm="0">
                                          <p:val>
                                            <p:strVal val="ppt_y"/>
                                          </p:val>
                                        </p:tav>
                                        <p:tav tm="100000">
                                          <p:val>
                                            <p:strVal val="1+ppt_h/2"/>
                                          </p:val>
                                        </p:tav>
                                      </p:tavLst>
                                    </p:anim>
                                    <p:set>
                                      <p:cBhvr>
                                        <p:cTn id="8" dur="1" fill="hold">
                                          <p:stCondLst>
                                            <p:cond delay="499"/>
                                          </p:stCondLst>
                                        </p:cTn>
                                        <p:tgtEl>
                                          <p:spTgt spid="29696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6963"/>
                                        </p:tgtEl>
                                        <p:attrNameLst>
                                          <p:attrName>style.visibility</p:attrName>
                                        </p:attrNameLst>
                                      </p:cBhvr>
                                      <p:to>
                                        <p:strVal val="visible"/>
                                      </p:to>
                                    </p:set>
                                    <p:anim calcmode="lin" valueType="num">
                                      <p:cBhvr additive="base">
                                        <p:cTn id="13" dur="500" fill="hold"/>
                                        <p:tgtEl>
                                          <p:spTgt spid="296963"/>
                                        </p:tgtEl>
                                        <p:attrNameLst>
                                          <p:attrName>ppt_x</p:attrName>
                                        </p:attrNameLst>
                                      </p:cBhvr>
                                      <p:tavLst>
                                        <p:tav tm="0">
                                          <p:val>
                                            <p:strVal val="#ppt_x"/>
                                          </p:val>
                                        </p:tav>
                                        <p:tav tm="100000">
                                          <p:val>
                                            <p:strVal val="#ppt_x"/>
                                          </p:val>
                                        </p:tav>
                                      </p:tavLst>
                                    </p:anim>
                                    <p:anim calcmode="lin" valueType="num">
                                      <p:cBhvr additive="base">
                                        <p:cTn id="14" dur="500" fill="hold"/>
                                        <p:tgtEl>
                                          <p:spTgt spid="2969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pPr>
              <a:buNone/>
            </a:pPr>
            <a:r>
              <a:rPr lang="en-US" altLang="zh-CN" dirty="0" smtClean="0"/>
              <a:t>---------</a:t>
            </a:r>
            <a:r>
              <a:rPr lang="zh-CN" altLang="en-US" dirty="0" smtClean="0"/>
              <a:t> （我是漂亮的分割线） </a:t>
            </a:r>
            <a:r>
              <a:rPr lang="en-US" altLang="zh-CN" dirty="0" smtClean="0"/>
              <a:t>-----------</a:t>
            </a:r>
            <a:endParaRPr lang="zh-CN" altLang="en-US" dirty="0"/>
          </a:p>
        </p:txBody>
      </p:sp>
    </p:spTree>
  </p:cSld>
  <p:clrMapOvr>
    <a:masterClrMapping/>
  </p:clrMapOvr>
  <p:transition>
    <p:fade/>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765175"/>
          </a:xfrm>
        </p:spPr>
        <p:txBody>
          <a:bodyPr>
            <a:spAutoFit/>
          </a:bodyPr>
          <a:lstStyle/>
          <a:p>
            <a:r>
              <a:rPr lang="en-US"/>
              <a:t>国际化</a:t>
            </a:r>
            <a:endParaRPr lang="en-US"/>
          </a:p>
        </p:txBody>
      </p:sp>
      <p:sp>
        <p:nvSpPr>
          <p:cNvPr id="94211" name="Rectangle 3"/>
          <p:cNvSpPr>
            <a:spLocks noGrp="1" noChangeArrowheads="1"/>
          </p:cNvSpPr>
          <p:nvPr>
            <p:ph idx="1"/>
          </p:nvPr>
        </p:nvSpPr>
        <p:spPr/>
        <p:txBody>
          <a:bodyPr/>
          <a:lstStyle/>
          <a:p>
            <a:r>
              <a:rPr lang="zh-CN" altLang="en-US" dirty="0" smtClean="0"/>
              <a:t>有一天，客户所在公司战略调整，产品远销海外，那么如何将我们网站的其它内容（如菜单、标题等）做相应中英文处理呢？</a:t>
            </a:r>
            <a:endParaRPr lang="en-US" altLang="zh-CN" dirty="0" smtClean="0"/>
          </a:p>
          <a:p>
            <a:r>
              <a:rPr lang="zh-CN" altLang="en-US" dirty="0" smtClean="0">
                <a:solidFill>
                  <a:srgbClr val="FF0000"/>
                </a:solidFill>
              </a:rPr>
              <a:t>答案：国际化</a:t>
            </a:r>
            <a:endParaRPr lang="ru-RU" altLang="en-US" dirty="0">
              <a:solidFill>
                <a:srgbClr val="FF00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211">
                                            <p:txEl>
                                              <p:pRg st="1" end="1"/>
                                            </p:txEl>
                                          </p:spTgt>
                                        </p:tgtEl>
                                        <p:attrNameLst>
                                          <p:attrName>style.visibility</p:attrName>
                                        </p:attrNameLst>
                                      </p:cBhvr>
                                      <p:to>
                                        <p:strVal val="visible"/>
                                      </p:to>
                                    </p:set>
                                    <p:anim calcmode="lin" valueType="num">
                                      <p:cBhvr additive="base">
                                        <p:cTn id="7" dur="500" fill="hold"/>
                                        <p:tgtEl>
                                          <p:spTgt spid="942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421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765175"/>
          </a:xfrm>
        </p:spPr>
        <p:txBody>
          <a:bodyPr>
            <a:spAutoFit/>
          </a:bodyPr>
          <a:lstStyle/>
          <a:p>
            <a:r>
              <a:rPr lang="en-US"/>
              <a:t>国际化</a:t>
            </a:r>
            <a:endParaRPr lang="en-US"/>
          </a:p>
        </p:txBody>
      </p:sp>
      <p:sp>
        <p:nvSpPr>
          <p:cNvPr id="94211" name="Rectangle 3"/>
          <p:cNvSpPr>
            <a:spLocks noGrp="1" noChangeArrowheads="1"/>
          </p:cNvSpPr>
          <p:nvPr>
            <p:ph idx="1"/>
          </p:nvPr>
        </p:nvSpPr>
        <p:spPr/>
        <p:txBody>
          <a:bodyPr/>
          <a:lstStyle/>
          <a:p>
            <a:r>
              <a:rPr lang="zh-CN" altLang="en-US" dirty="0" smtClean="0"/>
              <a:t>示例</a:t>
            </a:r>
            <a:r>
              <a:rPr lang="en-US" altLang="zh-CN" dirty="0" smtClean="0"/>
              <a:t>1</a:t>
            </a:r>
            <a:r>
              <a:rPr lang="zh-CN" altLang="en-US" dirty="0" smtClean="0"/>
              <a:t>：基于浏览器请求的国际化</a:t>
            </a:r>
            <a:endParaRPr lang="en-US" altLang="zh-CN" dirty="0" smtClean="0"/>
          </a:p>
          <a:p>
            <a:r>
              <a:rPr lang="zh-CN" altLang="en-US" dirty="0" smtClean="0"/>
              <a:t>开发步骤：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smtClean="0"/>
              <a:t>i18nTest</a:t>
            </a:r>
            <a:r>
              <a:rPr lang="zh-CN" altLang="en-US" dirty="0" smtClean="0"/>
              <a:t>，引入</a:t>
            </a:r>
            <a:r>
              <a:rPr lang="en-US" altLang="zh-CN" dirty="0" err="1" smtClean="0"/>
              <a:t>springMVC</a:t>
            </a:r>
            <a:r>
              <a:rPr lang="zh-CN" altLang="en-US" dirty="0" smtClean="0"/>
              <a:t>相关类库；</a:t>
            </a:r>
            <a:endParaRPr lang="en-US" altLang="zh-CN" dirty="0" smtClean="0"/>
          </a:p>
          <a:p>
            <a:pPr lvl="1"/>
            <a:r>
              <a:rPr lang="zh-CN" altLang="en-US" dirty="0" smtClean="0"/>
              <a:t>第二步：</a:t>
            </a:r>
            <a:r>
              <a:rPr lang="en-US" altLang="zh-CN" dirty="0" err="1" smtClean="0"/>
              <a:t>src</a:t>
            </a:r>
            <a:r>
              <a:rPr lang="zh-CN" altLang="en-US" dirty="0" smtClean="0"/>
              <a:t>下新建</a:t>
            </a:r>
            <a:r>
              <a:rPr lang="en-US" dirty="0" smtClean="0"/>
              <a:t>messages.properties、messages_zh_CN.properties、messages_en_US.properties</a:t>
            </a:r>
            <a:r>
              <a:rPr lang="zh-CN" altLang="en-US" dirty="0" smtClean="0"/>
              <a:t>三个资源文件；</a:t>
            </a:r>
            <a:endParaRPr lang="en-US" altLang="zh-CN" dirty="0" smtClean="0"/>
          </a:p>
          <a:p>
            <a:pPr lvl="1"/>
            <a:r>
              <a:rPr lang="zh-CN" altLang="en-US" dirty="0" smtClean="0"/>
              <a:t>第三步：配置</a:t>
            </a:r>
            <a:r>
              <a:rPr lang="en-US" altLang="zh-CN" dirty="0" smtClean="0"/>
              <a:t>springMVC-servlet.xml</a:t>
            </a:r>
            <a:r>
              <a:rPr lang="zh-CN" altLang="en-US" dirty="0" smtClean="0"/>
              <a:t>、</a:t>
            </a:r>
            <a:r>
              <a:rPr lang="en-US" altLang="zh-CN" dirty="0" smtClean="0"/>
              <a:t>web.xml</a:t>
            </a:r>
            <a:r>
              <a:rPr lang="zh-CN" altLang="en-US" dirty="0" smtClean="0"/>
              <a:t>；</a:t>
            </a:r>
            <a:endParaRPr lang="en-US" altLang="zh-CN" dirty="0" smtClean="0"/>
          </a:p>
          <a:p>
            <a:pPr lvl="1"/>
            <a:r>
              <a:rPr lang="zh-CN" altLang="en-US" dirty="0" smtClean="0"/>
              <a:t>第四步：新建控制器和相关</a:t>
            </a:r>
            <a:r>
              <a:rPr lang="en-US" altLang="zh-CN" dirty="0" smtClean="0"/>
              <a:t>JSP</a:t>
            </a:r>
            <a:r>
              <a:rPr lang="zh-CN" altLang="en-US" dirty="0" smtClean="0"/>
              <a:t>页面；</a:t>
            </a:r>
            <a:endParaRPr lang="en-US" altLang="zh-CN" dirty="0" smtClean="0"/>
          </a:p>
          <a:p>
            <a:pPr lvl="1"/>
            <a:r>
              <a:rPr lang="zh-CN" altLang="en-US" dirty="0" smtClean="0"/>
              <a:t>第五步：测试运行。</a:t>
            </a:r>
            <a:endParaRPr lang="en-US" altLang="zh-CN" dirty="0" smtClean="0"/>
          </a:p>
          <a:p>
            <a:pPr lvl="1"/>
            <a:endParaRPr lang="en-US" altLang="zh-CN" dirty="0" smtClean="0"/>
          </a:p>
          <a:p>
            <a:endParaRPr lang="en-US" altLang="zh-CN" dirty="0" smtClean="0"/>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463550"/>
            <a:ext cx="8229600" cy="765175"/>
          </a:xfrm>
        </p:spPr>
        <p:txBody>
          <a:bodyPr>
            <a:spAutoFit/>
          </a:bodyPr>
          <a:lstStyle/>
          <a:p>
            <a:r>
              <a:rPr lang="en-US"/>
              <a:t>generatorConfig.xml</a:t>
            </a:r>
            <a:endParaRPr lang="en-US"/>
          </a:p>
        </p:txBody>
      </p:sp>
      <p:sp>
        <p:nvSpPr>
          <p:cNvPr id="31747" name="Rectangle 3"/>
          <p:cNvSpPr>
            <a:spLocks noGrp="1" noChangeArrowheads="1"/>
          </p:cNvSpPr>
          <p:nvPr>
            <p:ph idx="1"/>
          </p:nvPr>
        </p:nvSpPr>
        <p:spPr/>
        <p:txBody>
          <a:bodyPr/>
          <a:lstStyle/>
          <a:p>
            <a:r>
              <a:rPr lang="en-US"/>
              <a:t> </a:t>
            </a:r>
            <a:endParaRPr lang="ru-RU" altLang="en-US"/>
          </a:p>
        </p:txBody>
      </p:sp>
      <p:pic>
        <p:nvPicPr>
          <p:cNvPr id="31748" name="Picture 4" descr="Cover"/>
          <p:cNvPicPr>
            <a:picLocks noChangeAspect="1" noChangeArrowheads="1"/>
          </p:cNvPicPr>
          <p:nvPr/>
        </p:nvPicPr>
        <p:blipFill>
          <a:blip r:embed="rId1"/>
          <a:srcRect/>
          <a:stretch>
            <a:fillRect/>
          </a:stretch>
        </p:blipFill>
        <p:spPr bwMode="auto">
          <a:xfrm>
            <a:off x="609600" y="95250"/>
            <a:ext cx="7010400" cy="668655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blinds(horizontal)">
                                      <p:cBhvr>
                                        <p:cTn id="7" dur="5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765175"/>
          </a:xfrm>
        </p:spPr>
        <p:txBody>
          <a:bodyPr>
            <a:spAutoFit/>
          </a:bodyPr>
          <a:lstStyle/>
          <a:p>
            <a:r>
              <a:rPr lang="en-US"/>
              <a:t>国际化</a:t>
            </a:r>
            <a:endParaRPr lang="en-US"/>
          </a:p>
        </p:txBody>
      </p:sp>
      <p:sp>
        <p:nvSpPr>
          <p:cNvPr id="94211" name="Rectangle 3"/>
          <p:cNvSpPr>
            <a:spLocks noGrp="1" noChangeArrowheads="1"/>
          </p:cNvSpPr>
          <p:nvPr>
            <p:ph idx="1"/>
          </p:nvPr>
        </p:nvSpPr>
        <p:spPr/>
        <p:txBody>
          <a:bodyPr/>
          <a:lstStyle/>
          <a:p>
            <a:r>
              <a:rPr lang="zh-CN" altLang="en-US" dirty="0" smtClean="0"/>
              <a:t>示例</a:t>
            </a:r>
            <a:r>
              <a:rPr lang="en-US" altLang="zh-CN" dirty="0" smtClean="0"/>
              <a:t>1</a:t>
            </a:r>
            <a:r>
              <a:rPr lang="zh-CN" altLang="en-US" dirty="0" smtClean="0"/>
              <a:t>：基于浏览器请求的国际化</a:t>
            </a:r>
            <a:endParaRPr lang="en-US" altLang="zh-CN" dirty="0" smtClean="0"/>
          </a:p>
          <a:p>
            <a:r>
              <a:rPr lang="zh-CN" altLang="en-US" dirty="0" smtClean="0"/>
              <a:t>开发步骤：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smtClean="0"/>
              <a:t>i18nTest</a:t>
            </a:r>
            <a:r>
              <a:rPr lang="zh-CN" altLang="en-US" dirty="0" smtClean="0"/>
              <a:t>，引入</a:t>
            </a:r>
            <a:r>
              <a:rPr lang="en-US" altLang="zh-CN" dirty="0" err="1" smtClean="0"/>
              <a:t>springMVC</a:t>
            </a:r>
            <a:r>
              <a:rPr lang="zh-CN" altLang="en-US" dirty="0" smtClean="0"/>
              <a:t>相关类库；</a:t>
            </a:r>
            <a:endParaRPr lang="en-US" altLang="zh-CN" dirty="0" smtClean="0"/>
          </a:p>
          <a:p>
            <a:pPr lvl="1">
              <a:buNone/>
            </a:pPr>
            <a:endParaRPr lang="en-US" altLang="zh-CN" dirty="0" smtClean="0"/>
          </a:p>
          <a:p>
            <a:endParaRPr lang="en-US" altLang="zh-CN" dirty="0" smtClean="0"/>
          </a:p>
        </p:txBody>
      </p:sp>
      <p:pic>
        <p:nvPicPr>
          <p:cNvPr id="317442" name="Picture 2"/>
          <p:cNvPicPr>
            <a:picLocks noChangeAspect="1" noChangeArrowheads="1"/>
          </p:cNvPicPr>
          <p:nvPr/>
        </p:nvPicPr>
        <p:blipFill>
          <a:blip r:embed="rId1"/>
          <a:srcRect/>
          <a:stretch>
            <a:fillRect/>
          </a:stretch>
        </p:blipFill>
        <p:spPr bwMode="auto">
          <a:xfrm>
            <a:off x="4419600" y="3048000"/>
            <a:ext cx="4236364" cy="3581400"/>
          </a:xfrm>
          <a:prstGeom prst="rect">
            <a:avLst/>
          </a:prstGeom>
          <a:noFill/>
          <a:ln w="9525">
            <a:noFill/>
            <a:miter lim="800000"/>
            <a:headEnd/>
            <a:tailEnd/>
          </a:ln>
          <a:effectLst/>
        </p:spPr>
      </p:pic>
      <p:pic>
        <p:nvPicPr>
          <p:cNvPr id="317443" name="Picture 3"/>
          <p:cNvPicPr>
            <a:picLocks noChangeAspect="1" noChangeArrowheads="1"/>
          </p:cNvPicPr>
          <p:nvPr/>
        </p:nvPicPr>
        <p:blipFill>
          <a:blip r:embed="rId2"/>
          <a:srcRect/>
          <a:stretch>
            <a:fillRect/>
          </a:stretch>
        </p:blipFill>
        <p:spPr bwMode="auto">
          <a:xfrm>
            <a:off x="304800" y="0"/>
            <a:ext cx="3657600" cy="6767197"/>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43"/>
                                        </p:tgtEl>
                                        <p:attrNameLst>
                                          <p:attrName>style.visibility</p:attrName>
                                        </p:attrNameLst>
                                      </p:cBhvr>
                                      <p:to>
                                        <p:strVal val="visible"/>
                                      </p:to>
                                    </p:set>
                                    <p:anim calcmode="lin" valueType="num">
                                      <p:cBhvr additive="base">
                                        <p:cTn id="7" dur="500" fill="hold"/>
                                        <p:tgtEl>
                                          <p:spTgt spid="317443"/>
                                        </p:tgtEl>
                                        <p:attrNameLst>
                                          <p:attrName>ppt_x</p:attrName>
                                        </p:attrNameLst>
                                      </p:cBhvr>
                                      <p:tavLst>
                                        <p:tav tm="0">
                                          <p:val>
                                            <p:strVal val="#ppt_x"/>
                                          </p:val>
                                        </p:tav>
                                        <p:tav tm="100000">
                                          <p:val>
                                            <p:strVal val="#ppt_x"/>
                                          </p:val>
                                        </p:tav>
                                      </p:tavLst>
                                    </p:anim>
                                    <p:anim calcmode="lin" valueType="num">
                                      <p:cBhvr additive="base">
                                        <p:cTn id="8" dur="500" fill="hold"/>
                                        <p:tgtEl>
                                          <p:spTgt spid="31744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7442"/>
                                        </p:tgtEl>
                                        <p:attrNameLst>
                                          <p:attrName>style.visibility</p:attrName>
                                        </p:attrNameLst>
                                      </p:cBhvr>
                                      <p:to>
                                        <p:strVal val="visible"/>
                                      </p:to>
                                    </p:set>
                                    <p:anim calcmode="lin" valueType="num">
                                      <p:cBhvr additive="base">
                                        <p:cTn id="11" dur="500" fill="hold"/>
                                        <p:tgtEl>
                                          <p:spTgt spid="317442"/>
                                        </p:tgtEl>
                                        <p:attrNameLst>
                                          <p:attrName>ppt_x</p:attrName>
                                        </p:attrNameLst>
                                      </p:cBhvr>
                                      <p:tavLst>
                                        <p:tav tm="0">
                                          <p:val>
                                            <p:strVal val="#ppt_x"/>
                                          </p:val>
                                        </p:tav>
                                        <p:tav tm="100000">
                                          <p:val>
                                            <p:strVal val="#ppt_x"/>
                                          </p:val>
                                        </p:tav>
                                      </p:tavLst>
                                    </p:anim>
                                    <p:anim calcmode="lin" valueType="num">
                                      <p:cBhvr additive="base">
                                        <p:cTn id="12" dur="500" fill="hold"/>
                                        <p:tgtEl>
                                          <p:spTgt spid="3174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765175"/>
          </a:xfrm>
        </p:spPr>
        <p:txBody>
          <a:bodyPr>
            <a:spAutoFit/>
          </a:bodyPr>
          <a:lstStyle/>
          <a:p>
            <a:r>
              <a:rPr lang="en-US"/>
              <a:t>国际化</a:t>
            </a:r>
            <a:endParaRPr lang="en-US"/>
          </a:p>
        </p:txBody>
      </p:sp>
      <p:sp>
        <p:nvSpPr>
          <p:cNvPr id="94211" name="Rectangle 3"/>
          <p:cNvSpPr>
            <a:spLocks noGrp="1" noChangeArrowheads="1"/>
          </p:cNvSpPr>
          <p:nvPr>
            <p:ph idx="1"/>
          </p:nvPr>
        </p:nvSpPr>
        <p:spPr/>
        <p:txBody>
          <a:bodyPr/>
          <a:lstStyle/>
          <a:p>
            <a:r>
              <a:rPr lang="zh-CN" altLang="en-US" dirty="0" smtClean="0"/>
              <a:t>示例</a:t>
            </a:r>
            <a:r>
              <a:rPr lang="en-US" altLang="zh-CN" dirty="0" smtClean="0"/>
              <a:t>1</a:t>
            </a:r>
            <a:r>
              <a:rPr lang="zh-CN" altLang="en-US" dirty="0" smtClean="0"/>
              <a:t>：基于浏览器请求的国际化</a:t>
            </a:r>
            <a:endParaRPr lang="en-US" altLang="zh-CN" dirty="0" smtClean="0"/>
          </a:p>
          <a:p>
            <a:r>
              <a:rPr lang="zh-CN" altLang="en-US" dirty="0" smtClean="0"/>
              <a:t>开发步骤：</a:t>
            </a:r>
            <a:endParaRPr lang="en-US" altLang="zh-CN" dirty="0" smtClean="0"/>
          </a:p>
          <a:p>
            <a:pPr lvl="1"/>
            <a:r>
              <a:rPr lang="zh-CN" altLang="en-US" dirty="0" smtClean="0"/>
              <a:t>第二步：</a:t>
            </a:r>
            <a:r>
              <a:rPr lang="en-US" altLang="zh-CN" dirty="0" err="1" smtClean="0"/>
              <a:t>src</a:t>
            </a:r>
            <a:r>
              <a:rPr lang="zh-CN" altLang="en-US" dirty="0" smtClean="0"/>
              <a:t>下新建</a:t>
            </a:r>
            <a:r>
              <a:rPr lang="en-US" dirty="0" smtClean="0"/>
              <a:t>messages.properties、messages_zh_CN.properties、messages_en_US.properties</a:t>
            </a:r>
            <a:r>
              <a:rPr lang="zh-CN" altLang="en-US" dirty="0" smtClean="0"/>
              <a:t>三个资源文件；</a:t>
            </a:r>
            <a:endParaRPr lang="en-US" altLang="zh-CN" dirty="0" smtClean="0"/>
          </a:p>
          <a:p>
            <a:pPr lvl="1"/>
            <a:endParaRPr lang="en-US" altLang="zh-CN" dirty="0" smtClean="0"/>
          </a:p>
          <a:p>
            <a:endParaRPr lang="en-US" altLang="zh-CN" dirty="0" smtClean="0"/>
          </a:p>
        </p:txBody>
      </p:sp>
      <p:pic>
        <p:nvPicPr>
          <p:cNvPr id="318466" name="Picture 2"/>
          <p:cNvPicPr>
            <a:picLocks noChangeAspect="1" noChangeArrowheads="1"/>
          </p:cNvPicPr>
          <p:nvPr/>
        </p:nvPicPr>
        <p:blipFill>
          <a:blip r:embed="rId1"/>
          <a:srcRect/>
          <a:stretch>
            <a:fillRect/>
          </a:stretch>
        </p:blipFill>
        <p:spPr bwMode="auto">
          <a:xfrm>
            <a:off x="304800" y="3581400"/>
            <a:ext cx="4267200" cy="2925672"/>
          </a:xfrm>
          <a:prstGeom prst="rect">
            <a:avLst/>
          </a:prstGeom>
          <a:noFill/>
          <a:ln w="9525">
            <a:noFill/>
            <a:miter lim="800000"/>
            <a:headEnd/>
            <a:tailEnd/>
          </a:ln>
          <a:effectLst/>
        </p:spPr>
      </p:pic>
      <p:pic>
        <p:nvPicPr>
          <p:cNvPr id="318467" name="Picture 3"/>
          <p:cNvPicPr>
            <a:picLocks noChangeAspect="1" noChangeArrowheads="1"/>
          </p:cNvPicPr>
          <p:nvPr/>
        </p:nvPicPr>
        <p:blipFill>
          <a:blip r:embed="rId2"/>
          <a:srcRect/>
          <a:stretch>
            <a:fillRect/>
          </a:stretch>
        </p:blipFill>
        <p:spPr bwMode="auto">
          <a:xfrm>
            <a:off x="4267200" y="3657600"/>
            <a:ext cx="4677954" cy="1676400"/>
          </a:xfrm>
          <a:prstGeom prst="rect">
            <a:avLst/>
          </a:prstGeom>
          <a:noFill/>
          <a:ln w="9525">
            <a:noFill/>
            <a:miter lim="800000"/>
            <a:headEnd/>
            <a:tailEnd/>
          </a:ln>
          <a:effectLst/>
        </p:spPr>
      </p:pic>
      <p:pic>
        <p:nvPicPr>
          <p:cNvPr id="318468" name="Picture 4"/>
          <p:cNvPicPr>
            <a:picLocks noChangeAspect="1" noChangeArrowheads="1"/>
          </p:cNvPicPr>
          <p:nvPr/>
        </p:nvPicPr>
        <p:blipFill>
          <a:blip r:embed="rId3"/>
          <a:srcRect/>
          <a:stretch>
            <a:fillRect/>
          </a:stretch>
        </p:blipFill>
        <p:spPr bwMode="auto">
          <a:xfrm>
            <a:off x="4038600" y="3657600"/>
            <a:ext cx="5037221" cy="1524000"/>
          </a:xfrm>
          <a:prstGeom prst="rect">
            <a:avLst/>
          </a:prstGeom>
          <a:noFill/>
          <a:ln w="9525">
            <a:noFill/>
            <a:miter lim="800000"/>
            <a:headEnd/>
            <a:tailEnd/>
          </a:ln>
          <a:effectLst/>
        </p:spPr>
      </p:pic>
      <p:pic>
        <p:nvPicPr>
          <p:cNvPr id="318469" name="Picture 5"/>
          <p:cNvPicPr>
            <a:picLocks noChangeAspect="1" noChangeArrowheads="1"/>
          </p:cNvPicPr>
          <p:nvPr/>
        </p:nvPicPr>
        <p:blipFill>
          <a:blip r:embed="rId4"/>
          <a:srcRect/>
          <a:stretch>
            <a:fillRect/>
          </a:stretch>
        </p:blipFill>
        <p:spPr bwMode="auto">
          <a:xfrm>
            <a:off x="4094922" y="3733800"/>
            <a:ext cx="4972878" cy="1447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318467"/>
                                        </p:tgtEl>
                                      </p:cBhvr>
                                    </p:animEffect>
                                    <p:set>
                                      <p:cBhvr>
                                        <p:cTn id="7" dur="1" fill="hold">
                                          <p:stCondLst>
                                            <p:cond delay="499"/>
                                          </p:stCondLst>
                                        </p:cTn>
                                        <p:tgtEl>
                                          <p:spTgt spid="31846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18468"/>
                                        </p:tgtEl>
                                        <p:attrNameLst>
                                          <p:attrName>style.visibility</p:attrName>
                                        </p:attrNameLst>
                                      </p:cBhvr>
                                      <p:to>
                                        <p:strVal val="visible"/>
                                      </p:to>
                                    </p:set>
                                    <p:anim calcmode="lin" valueType="num">
                                      <p:cBhvr additive="base">
                                        <p:cTn id="12" dur="500" fill="hold"/>
                                        <p:tgtEl>
                                          <p:spTgt spid="318468"/>
                                        </p:tgtEl>
                                        <p:attrNameLst>
                                          <p:attrName>ppt_x</p:attrName>
                                        </p:attrNameLst>
                                      </p:cBhvr>
                                      <p:tavLst>
                                        <p:tav tm="0">
                                          <p:val>
                                            <p:strVal val="#ppt_x"/>
                                          </p:val>
                                        </p:tav>
                                        <p:tav tm="100000">
                                          <p:val>
                                            <p:strVal val="#ppt_x"/>
                                          </p:val>
                                        </p:tav>
                                      </p:tavLst>
                                    </p:anim>
                                    <p:anim calcmode="lin" valueType="num">
                                      <p:cBhvr additive="base">
                                        <p:cTn id="13" dur="500" fill="hold"/>
                                        <p:tgtEl>
                                          <p:spTgt spid="31846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318468"/>
                                        </p:tgtEl>
                                        <p:attrNameLst>
                                          <p:attrName>ppt_x</p:attrName>
                                        </p:attrNameLst>
                                      </p:cBhvr>
                                      <p:tavLst>
                                        <p:tav tm="0">
                                          <p:val>
                                            <p:strVal val="ppt_x"/>
                                          </p:val>
                                        </p:tav>
                                        <p:tav tm="100000">
                                          <p:val>
                                            <p:strVal val="ppt_x"/>
                                          </p:val>
                                        </p:tav>
                                      </p:tavLst>
                                    </p:anim>
                                    <p:anim calcmode="lin" valueType="num">
                                      <p:cBhvr additive="base">
                                        <p:cTn id="18" dur="500"/>
                                        <p:tgtEl>
                                          <p:spTgt spid="318468"/>
                                        </p:tgtEl>
                                        <p:attrNameLst>
                                          <p:attrName>ppt_y</p:attrName>
                                        </p:attrNameLst>
                                      </p:cBhvr>
                                      <p:tavLst>
                                        <p:tav tm="0">
                                          <p:val>
                                            <p:strVal val="ppt_y"/>
                                          </p:val>
                                        </p:tav>
                                        <p:tav tm="100000">
                                          <p:val>
                                            <p:strVal val="1+ppt_h/2"/>
                                          </p:val>
                                        </p:tav>
                                      </p:tavLst>
                                    </p:anim>
                                    <p:set>
                                      <p:cBhvr>
                                        <p:cTn id="19" dur="1" fill="hold">
                                          <p:stCondLst>
                                            <p:cond delay="499"/>
                                          </p:stCondLst>
                                        </p:cTn>
                                        <p:tgtEl>
                                          <p:spTgt spid="31846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18469"/>
                                        </p:tgtEl>
                                        <p:attrNameLst>
                                          <p:attrName>style.visibility</p:attrName>
                                        </p:attrNameLst>
                                      </p:cBhvr>
                                      <p:to>
                                        <p:strVal val="visible"/>
                                      </p:to>
                                    </p:set>
                                    <p:anim calcmode="lin" valueType="num">
                                      <p:cBhvr additive="base">
                                        <p:cTn id="24" dur="500" fill="hold"/>
                                        <p:tgtEl>
                                          <p:spTgt spid="318469"/>
                                        </p:tgtEl>
                                        <p:attrNameLst>
                                          <p:attrName>ppt_x</p:attrName>
                                        </p:attrNameLst>
                                      </p:cBhvr>
                                      <p:tavLst>
                                        <p:tav tm="0">
                                          <p:val>
                                            <p:strVal val="#ppt_x"/>
                                          </p:val>
                                        </p:tav>
                                        <p:tav tm="100000">
                                          <p:val>
                                            <p:strVal val="#ppt_x"/>
                                          </p:val>
                                        </p:tav>
                                      </p:tavLst>
                                    </p:anim>
                                    <p:anim calcmode="lin" valueType="num">
                                      <p:cBhvr additive="base">
                                        <p:cTn id="25" dur="500" fill="hold"/>
                                        <p:tgtEl>
                                          <p:spTgt spid="3184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765175"/>
          </a:xfrm>
        </p:spPr>
        <p:txBody>
          <a:bodyPr>
            <a:spAutoFit/>
          </a:bodyPr>
          <a:lstStyle/>
          <a:p>
            <a:r>
              <a:rPr lang="en-US"/>
              <a:t>国际化</a:t>
            </a:r>
            <a:endParaRPr lang="en-US"/>
          </a:p>
        </p:txBody>
      </p:sp>
      <p:sp>
        <p:nvSpPr>
          <p:cNvPr id="94211" name="Rectangle 3"/>
          <p:cNvSpPr>
            <a:spLocks noGrp="1" noChangeArrowheads="1"/>
          </p:cNvSpPr>
          <p:nvPr>
            <p:ph idx="1"/>
          </p:nvPr>
        </p:nvSpPr>
        <p:spPr/>
        <p:txBody>
          <a:bodyPr/>
          <a:lstStyle/>
          <a:p>
            <a:r>
              <a:rPr lang="zh-CN" altLang="en-US" dirty="0" smtClean="0"/>
              <a:t>示例</a:t>
            </a:r>
            <a:r>
              <a:rPr lang="en-US" altLang="zh-CN" dirty="0" smtClean="0"/>
              <a:t>1</a:t>
            </a:r>
            <a:r>
              <a:rPr lang="zh-CN" altLang="en-US" dirty="0" smtClean="0"/>
              <a:t>：基于浏览器请求的国际化</a:t>
            </a:r>
            <a:endParaRPr lang="en-US" altLang="zh-CN" dirty="0" smtClean="0"/>
          </a:p>
          <a:p>
            <a:r>
              <a:rPr lang="zh-CN" altLang="en-US" dirty="0" smtClean="0"/>
              <a:t>开发步骤：</a:t>
            </a:r>
            <a:endParaRPr lang="en-US" altLang="zh-CN" dirty="0" smtClean="0"/>
          </a:p>
          <a:p>
            <a:pPr lvl="1"/>
            <a:r>
              <a:rPr lang="zh-CN" altLang="en-US" dirty="0" smtClean="0"/>
              <a:t>第三步：配置</a:t>
            </a:r>
            <a:r>
              <a:rPr lang="en-US" altLang="zh-CN" dirty="0" smtClean="0"/>
              <a:t>springMVC-servlet.xml</a:t>
            </a:r>
            <a:r>
              <a:rPr lang="zh-CN" altLang="en-US" dirty="0" smtClean="0"/>
              <a:t>、</a:t>
            </a:r>
            <a:r>
              <a:rPr lang="en-US" altLang="zh-CN" dirty="0" smtClean="0"/>
              <a:t>web.xml</a:t>
            </a:r>
            <a:r>
              <a:rPr lang="zh-CN" altLang="en-US" dirty="0" smtClean="0"/>
              <a:t>；</a:t>
            </a:r>
            <a:endParaRPr lang="en-US" altLang="zh-CN" dirty="0" smtClean="0"/>
          </a:p>
          <a:p>
            <a:pPr lvl="1">
              <a:buNone/>
            </a:pPr>
            <a:endParaRPr lang="en-US" altLang="zh-CN" dirty="0" smtClean="0"/>
          </a:p>
          <a:p>
            <a:endParaRPr lang="en-US" altLang="zh-CN" dirty="0" smtClean="0"/>
          </a:p>
        </p:txBody>
      </p:sp>
      <p:pic>
        <p:nvPicPr>
          <p:cNvPr id="319490" name="Picture 2"/>
          <p:cNvPicPr>
            <a:picLocks noChangeAspect="1" noChangeArrowheads="1"/>
          </p:cNvPicPr>
          <p:nvPr/>
        </p:nvPicPr>
        <p:blipFill>
          <a:blip r:embed="rId1"/>
          <a:srcRect/>
          <a:stretch>
            <a:fillRect/>
          </a:stretch>
        </p:blipFill>
        <p:spPr bwMode="auto">
          <a:xfrm>
            <a:off x="0" y="2895600"/>
            <a:ext cx="9144000" cy="3556888"/>
          </a:xfrm>
          <a:prstGeom prst="rect">
            <a:avLst/>
          </a:prstGeom>
          <a:noFill/>
          <a:ln w="9525">
            <a:noFill/>
            <a:miter lim="800000"/>
            <a:headEnd/>
            <a:tailEnd/>
          </a:ln>
          <a:effectLst/>
        </p:spPr>
      </p:pic>
      <p:grpSp>
        <p:nvGrpSpPr>
          <p:cNvPr id="7" name="组合 6"/>
          <p:cNvGrpSpPr/>
          <p:nvPr/>
        </p:nvGrpSpPr>
        <p:grpSpPr>
          <a:xfrm>
            <a:off x="381000" y="838200"/>
            <a:ext cx="8077200" cy="5272742"/>
            <a:chOff x="1" y="0"/>
            <a:chExt cx="8077200" cy="5272742"/>
          </a:xfrm>
        </p:grpSpPr>
        <p:pic>
          <p:nvPicPr>
            <p:cNvPr id="319491" name="Picture 3"/>
            <p:cNvPicPr>
              <a:picLocks noChangeAspect="1" noChangeArrowheads="1"/>
            </p:cNvPicPr>
            <p:nvPr/>
          </p:nvPicPr>
          <p:blipFill>
            <a:blip r:embed="rId2"/>
            <a:srcRect/>
            <a:stretch>
              <a:fillRect/>
            </a:stretch>
          </p:blipFill>
          <p:spPr bwMode="auto">
            <a:xfrm>
              <a:off x="1" y="0"/>
              <a:ext cx="8077200" cy="3718746"/>
            </a:xfrm>
            <a:prstGeom prst="rect">
              <a:avLst/>
            </a:prstGeom>
            <a:noFill/>
            <a:ln w="9525">
              <a:noFill/>
              <a:miter lim="800000"/>
              <a:headEnd/>
              <a:tailEnd/>
            </a:ln>
            <a:effectLst/>
          </p:spPr>
        </p:pic>
        <p:pic>
          <p:nvPicPr>
            <p:cNvPr id="319492" name="Picture 4"/>
            <p:cNvPicPr>
              <a:picLocks noChangeAspect="1" noChangeArrowheads="1"/>
            </p:cNvPicPr>
            <p:nvPr/>
          </p:nvPicPr>
          <p:blipFill>
            <a:blip r:embed="rId3"/>
            <a:srcRect/>
            <a:stretch>
              <a:fillRect/>
            </a:stretch>
          </p:blipFill>
          <p:spPr bwMode="auto">
            <a:xfrm>
              <a:off x="1" y="3704898"/>
              <a:ext cx="8077199" cy="1567844"/>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19490"/>
                                        </p:tgtEl>
                                        <p:attrNameLst>
                                          <p:attrName>ppt_x</p:attrName>
                                        </p:attrNameLst>
                                      </p:cBhvr>
                                      <p:tavLst>
                                        <p:tav tm="0">
                                          <p:val>
                                            <p:strVal val="ppt_x"/>
                                          </p:val>
                                        </p:tav>
                                        <p:tav tm="100000">
                                          <p:val>
                                            <p:strVal val="ppt_x"/>
                                          </p:val>
                                        </p:tav>
                                      </p:tavLst>
                                    </p:anim>
                                    <p:anim calcmode="lin" valueType="num">
                                      <p:cBhvr additive="base">
                                        <p:cTn id="7" dur="500"/>
                                        <p:tgtEl>
                                          <p:spTgt spid="319490"/>
                                        </p:tgtEl>
                                        <p:attrNameLst>
                                          <p:attrName>ppt_y</p:attrName>
                                        </p:attrNameLst>
                                      </p:cBhvr>
                                      <p:tavLst>
                                        <p:tav tm="0">
                                          <p:val>
                                            <p:strVal val="ppt_y"/>
                                          </p:val>
                                        </p:tav>
                                        <p:tav tm="100000">
                                          <p:val>
                                            <p:strVal val="1+ppt_h/2"/>
                                          </p:val>
                                        </p:tav>
                                      </p:tavLst>
                                    </p:anim>
                                    <p:set>
                                      <p:cBhvr>
                                        <p:cTn id="8" dur="1" fill="hold">
                                          <p:stCondLst>
                                            <p:cond delay="499"/>
                                          </p:stCondLst>
                                        </p:cTn>
                                        <p:tgtEl>
                                          <p:spTgt spid="31949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765175"/>
          </a:xfrm>
        </p:spPr>
        <p:txBody>
          <a:bodyPr>
            <a:spAutoFit/>
          </a:bodyPr>
          <a:lstStyle/>
          <a:p>
            <a:r>
              <a:rPr lang="en-US"/>
              <a:t>国际化</a:t>
            </a:r>
            <a:endParaRPr lang="en-US"/>
          </a:p>
        </p:txBody>
      </p:sp>
      <p:sp>
        <p:nvSpPr>
          <p:cNvPr id="94211" name="Rectangle 3"/>
          <p:cNvSpPr>
            <a:spLocks noGrp="1" noChangeArrowheads="1"/>
          </p:cNvSpPr>
          <p:nvPr>
            <p:ph idx="1"/>
          </p:nvPr>
        </p:nvSpPr>
        <p:spPr/>
        <p:txBody>
          <a:bodyPr/>
          <a:lstStyle/>
          <a:p>
            <a:r>
              <a:rPr lang="zh-CN" altLang="en-US" dirty="0" smtClean="0"/>
              <a:t>示例</a:t>
            </a:r>
            <a:r>
              <a:rPr lang="en-US" altLang="zh-CN" dirty="0" smtClean="0"/>
              <a:t>1</a:t>
            </a:r>
            <a:r>
              <a:rPr lang="zh-CN" altLang="en-US" dirty="0" smtClean="0"/>
              <a:t>：基于浏览器请求的国际化</a:t>
            </a:r>
            <a:endParaRPr lang="en-US" altLang="zh-CN" dirty="0" smtClean="0"/>
          </a:p>
          <a:p>
            <a:r>
              <a:rPr lang="zh-CN" altLang="en-US" dirty="0" smtClean="0"/>
              <a:t>开发步骤：</a:t>
            </a:r>
            <a:endParaRPr lang="en-US" altLang="zh-CN" dirty="0" smtClean="0"/>
          </a:p>
          <a:p>
            <a:pPr lvl="1"/>
            <a:r>
              <a:rPr lang="zh-CN" altLang="en-US" dirty="0" smtClean="0"/>
              <a:t>第四步：新建控制器和相关</a:t>
            </a:r>
            <a:r>
              <a:rPr lang="en-US" altLang="zh-CN" dirty="0" smtClean="0"/>
              <a:t>JSP</a:t>
            </a:r>
            <a:r>
              <a:rPr lang="zh-CN" altLang="en-US" dirty="0" smtClean="0"/>
              <a:t>页面；</a:t>
            </a:r>
            <a:endParaRPr lang="en-US" altLang="zh-CN" dirty="0" smtClean="0"/>
          </a:p>
          <a:p>
            <a:pPr lvl="1"/>
            <a:endParaRPr lang="en-US" altLang="zh-CN" dirty="0" smtClean="0"/>
          </a:p>
          <a:p>
            <a:endParaRPr lang="en-US" altLang="zh-CN" dirty="0" smtClean="0"/>
          </a:p>
        </p:txBody>
      </p:sp>
      <p:pic>
        <p:nvPicPr>
          <p:cNvPr id="320514" name="Picture 2"/>
          <p:cNvPicPr>
            <a:picLocks noChangeAspect="1" noChangeArrowheads="1"/>
          </p:cNvPicPr>
          <p:nvPr/>
        </p:nvPicPr>
        <p:blipFill>
          <a:blip r:embed="rId1"/>
          <a:srcRect/>
          <a:stretch>
            <a:fillRect/>
          </a:stretch>
        </p:blipFill>
        <p:spPr bwMode="auto">
          <a:xfrm>
            <a:off x="67235" y="2209800"/>
            <a:ext cx="9000565" cy="4572000"/>
          </a:xfrm>
          <a:prstGeom prst="rect">
            <a:avLst/>
          </a:prstGeom>
          <a:noFill/>
          <a:ln w="9525">
            <a:noFill/>
            <a:miter lim="800000"/>
            <a:headEnd/>
            <a:tailEnd/>
          </a:ln>
          <a:effectLst/>
        </p:spPr>
      </p:pic>
      <p:pic>
        <p:nvPicPr>
          <p:cNvPr id="320515" name="Picture 3"/>
          <p:cNvPicPr>
            <a:picLocks noChangeAspect="1" noChangeArrowheads="1"/>
          </p:cNvPicPr>
          <p:nvPr/>
        </p:nvPicPr>
        <p:blipFill>
          <a:blip r:embed="rId2"/>
          <a:srcRect/>
          <a:stretch>
            <a:fillRect/>
          </a:stretch>
        </p:blipFill>
        <p:spPr bwMode="auto">
          <a:xfrm>
            <a:off x="133350" y="2279172"/>
            <a:ext cx="8934450" cy="3740628"/>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20514"/>
                                        </p:tgtEl>
                                        <p:attrNameLst>
                                          <p:attrName>ppt_x</p:attrName>
                                        </p:attrNameLst>
                                      </p:cBhvr>
                                      <p:tavLst>
                                        <p:tav tm="0">
                                          <p:val>
                                            <p:strVal val="ppt_x"/>
                                          </p:val>
                                        </p:tav>
                                        <p:tav tm="100000">
                                          <p:val>
                                            <p:strVal val="ppt_x"/>
                                          </p:val>
                                        </p:tav>
                                      </p:tavLst>
                                    </p:anim>
                                    <p:anim calcmode="lin" valueType="num">
                                      <p:cBhvr additive="base">
                                        <p:cTn id="7" dur="500"/>
                                        <p:tgtEl>
                                          <p:spTgt spid="320514"/>
                                        </p:tgtEl>
                                        <p:attrNameLst>
                                          <p:attrName>ppt_y</p:attrName>
                                        </p:attrNameLst>
                                      </p:cBhvr>
                                      <p:tavLst>
                                        <p:tav tm="0">
                                          <p:val>
                                            <p:strVal val="ppt_y"/>
                                          </p:val>
                                        </p:tav>
                                        <p:tav tm="100000">
                                          <p:val>
                                            <p:strVal val="1+ppt_h/2"/>
                                          </p:val>
                                        </p:tav>
                                      </p:tavLst>
                                    </p:anim>
                                    <p:set>
                                      <p:cBhvr>
                                        <p:cTn id="8" dur="1" fill="hold">
                                          <p:stCondLst>
                                            <p:cond delay="499"/>
                                          </p:stCondLst>
                                        </p:cTn>
                                        <p:tgtEl>
                                          <p:spTgt spid="3205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0515"/>
                                        </p:tgtEl>
                                        <p:attrNameLst>
                                          <p:attrName>style.visibility</p:attrName>
                                        </p:attrNameLst>
                                      </p:cBhvr>
                                      <p:to>
                                        <p:strVal val="visible"/>
                                      </p:to>
                                    </p:set>
                                    <p:anim calcmode="lin" valueType="num">
                                      <p:cBhvr additive="base">
                                        <p:cTn id="13" dur="500" fill="hold"/>
                                        <p:tgtEl>
                                          <p:spTgt spid="320515"/>
                                        </p:tgtEl>
                                        <p:attrNameLst>
                                          <p:attrName>ppt_x</p:attrName>
                                        </p:attrNameLst>
                                      </p:cBhvr>
                                      <p:tavLst>
                                        <p:tav tm="0">
                                          <p:val>
                                            <p:strVal val="#ppt_x"/>
                                          </p:val>
                                        </p:tav>
                                        <p:tav tm="100000">
                                          <p:val>
                                            <p:strVal val="#ppt_x"/>
                                          </p:val>
                                        </p:tav>
                                      </p:tavLst>
                                    </p:anim>
                                    <p:anim calcmode="lin" valueType="num">
                                      <p:cBhvr additive="base">
                                        <p:cTn id="14" dur="500" fill="hold"/>
                                        <p:tgtEl>
                                          <p:spTgt spid="3205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765175"/>
          </a:xfrm>
        </p:spPr>
        <p:txBody>
          <a:bodyPr>
            <a:spAutoFit/>
          </a:bodyPr>
          <a:lstStyle/>
          <a:p>
            <a:r>
              <a:rPr lang="en-US"/>
              <a:t>国际化</a:t>
            </a:r>
            <a:endParaRPr lang="en-US"/>
          </a:p>
        </p:txBody>
      </p:sp>
      <p:sp>
        <p:nvSpPr>
          <p:cNvPr id="94211" name="Rectangle 3"/>
          <p:cNvSpPr>
            <a:spLocks noGrp="1" noChangeArrowheads="1"/>
          </p:cNvSpPr>
          <p:nvPr>
            <p:ph idx="1"/>
          </p:nvPr>
        </p:nvSpPr>
        <p:spPr/>
        <p:txBody>
          <a:bodyPr/>
          <a:lstStyle/>
          <a:p>
            <a:r>
              <a:rPr lang="zh-CN" altLang="en-US" dirty="0" smtClean="0"/>
              <a:t>示例</a:t>
            </a:r>
            <a:r>
              <a:rPr lang="en-US" altLang="zh-CN" dirty="0" smtClean="0"/>
              <a:t>1</a:t>
            </a:r>
            <a:r>
              <a:rPr lang="zh-CN" altLang="en-US" dirty="0" smtClean="0"/>
              <a:t>：基于浏览器请求的国际化</a:t>
            </a:r>
            <a:endParaRPr lang="en-US" altLang="zh-CN" dirty="0" smtClean="0"/>
          </a:p>
          <a:p>
            <a:r>
              <a:rPr lang="zh-CN" altLang="en-US" dirty="0" smtClean="0"/>
              <a:t>开发步骤：</a:t>
            </a:r>
            <a:endParaRPr lang="en-US" altLang="zh-CN" dirty="0" smtClean="0"/>
          </a:p>
          <a:p>
            <a:pPr lvl="1"/>
            <a:r>
              <a:rPr lang="zh-CN" altLang="en-US" dirty="0" smtClean="0"/>
              <a:t>第五步：测试运行。</a:t>
            </a:r>
            <a:endParaRPr lang="en-US" altLang="zh-CN" dirty="0" smtClean="0"/>
          </a:p>
          <a:p>
            <a:pPr lvl="1"/>
            <a:endParaRPr lang="en-US" altLang="zh-CN" dirty="0" smtClean="0"/>
          </a:p>
          <a:p>
            <a:endParaRPr lang="en-US" altLang="zh-CN" dirty="0" smtClean="0"/>
          </a:p>
        </p:txBody>
      </p:sp>
      <p:pic>
        <p:nvPicPr>
          <p:cNvPr id="321538" name="Picture 2"/>
          <p:cNvPicPr>
            <a:picLocks noChangeAspect="1" noChangeArrowheads="1"/>
          </p:cNvPicPr>
          <p:nvPr/>
        </p:nvPicPr>
        <p:blipFill>
          <a:blip r:embed="rId1"/>
          <a:srcRect/>
          <a:stretch>
            <a:fillRect/>
          </a:stretch>
        </p:blipFill>
        <p:spPr bwMode="auto">
          <a:xfrm>
            <a:off x="838200" y="2819399"/>
            <a:ext cx="7162800" cy="3004204"/>
          </a:xfrm>
          <a:prstGeom prst="rect">
            <a:avLst/>
          </a:prstGeom>
          <a:noFill/>
          <a:ln w="9525">
            <a:noFill/>
            <a:miter lim="800000"/>
            <a:headEnd/>
            <a:tailEnd/>
          </a:ln>
          <a:effectLst/>
        </p:spPr>
      </p:pic>
      <p:pic>
        <p:nvPicPr>
          <p:cNvPr id="321539" name="Picture 3"/>
          <p:cNvPicPr>
            <a:picLocks noChangeAspect="1" noChangeArrowheads="1"/>
          </p:cNvPicPr>
          <p:nvPr/>
        </p:nvPicPr>
        <p:blipFill>
          <a:blip r:embed="rId2"/>
          <a:srcRect/>
          <a:stretch>
            <a:fillRect/>
          </a:stretch>
        </p:blipFill>
        <p:spPr bwMode="auto">
          <a:xfrm>
            <a:off x="76200" y="685800"/>
            <a:ext cx="8987335" cy="6100762"/>
          </a:xfrm>
          <a:prstGeom prst="rect">
            <a:avLst/>
          </a:prstGeom>
          <a:noFill/>
          <a:ln w="9525">
            <a:noFill/>
            <a:miter lim="800000"/>
            <a:headEnd/>
            <a:tailEnd/>
          </a:ln>
          <a:effectLst/>
        </p:spPr>
      </p:pic>
      <p:pic>
        <p:nvPicPr>
          <p:cNvPr id="321540" name="Picture 4"/>
          <p:cNvPicPr>
            <a:picLocks noChangeAspect="1" noChangeArrowheads="1"/>
          </p:cNvPicPr>
          <p:nvPr/>
        </p:nvPicPr>
        <p:blipFill>
          <a:blip r:embed="rId3"/>
          <a:srcRect/>
          <a:stretch>
            <a:fillRect/>
          </a:stretch>
        </p:blipFill>
        <p:spPr bwMode="auto">
          <a:xfrm>
            <a:off x="762000" y="2819399"/>
            <a:ext cx="7239000" cy="302638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1539"/>
                                        </p:tgtEl>
                                        <p:attrNameLst>
                                          <p:attrName>style.visibility</p:attrName>
                                        </p:attrNameLst>
                                      </p:cBhvr>
                                      <p:to>
                                        <p:strVal val="visible"/>
                                      </p:to>
                                    </p:set>
                                    <p:anim calcmode="lin" valueType="num">
                                      <p:cBhvr additive="base">
                                        <p:cTn id="7" dur="500" fill="hold"/>
                                        <p:tgtEl>
                                          <p:spTgt spid="321539"/>
                                        </p:tgtEl>
                                        <p:attrNameLst>
                                          <p:attrName>ppt_x</p:attrName>
                                        </p:attrNameLst>
                                      </p:cBhvr>
                                      <p:tavLst>
                                        <p:tav tm="0">
                                          <p:val>
                                            <p:strVal val="#ppt_x"/>
                                          </p:val>
                                        </p:tav>
                                        <p:tav tm="100000">
                                          <p:val>
                                            <p:strVal val="#ppt_x"/>
                                          </p:val>
                                        </p:tav>
                                      </p:tavLst>
                                    </p:anim>
                                    <p:anim calcmode="lin" valueType="num">
                                      <p:cBhvr additive="base">
                                        <p:cTn id="8" dur="500" fill="hold"/>
                                        <p:tgtEl>
                                          <p:spTgt spid="3215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21539"/>
                                        </p:tgtEl>
                                        <p:attrNameLst>
                                          <p:attrName>ppt_x</p:attrName>
                                        </p:attrNameLst>
                                      </p:cBhvr>
                                      <p:tavLst>
                                        <p:tav tm="0">
                                          <p:val>
                                            <p:strVal val="ppt_x"/>
                                          </p:val>
                                        </p:tav>
                                        <p:tav tm="100000">
                                          <p:val>
                                            <p:strVal val="ppt_x"/>
                                          </p:val>
                                        </p:tav>
                                      </p:tavLst>
                                    </p:anim>
                                    <p:anim calcmode="lin" valueType="num">
                                      <p:cBhvr additive="base">
                                        <p:cTn id="13" dur="500"/>
                                        <p:tgtEl>
                                          <p:spTgt spid="321539"/>
                                        </p:tgtEl>
                                        <p:attrNameLst>
                                          <p:attrName>ppt_y</p:attrName>
                                        </p:attrNameLst>
                                      </p:cBhvr>
                                      <p:tavLst>
                                        <p:tav tm="0">
                                          <p:val>
                                            <p:strVal val="ppt_y"/>
                                          </p:val>
                                        </p:tav>
                                        <p:tav tm="100000">
                                          <p:val>
                                            <p:strVal val="1+ppt_h/2"/>
                                          </p:val>
                                        </p:tav>
                                      </p:tavLst>
                                    </p:anim>
                                    <p:set>
                                      <p:cBhvr>
                                        <p:cTn id="14" dur="1" fill="hold">
                                          <p:stCondLst>
                                            <p:cond delay="499"/>
                                          </p:stCondLst>
                                        </p:cTn>
                                        <p:tgtEl>
                                          <p:spTgt spid="32153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1540"/>
                                        </p:tgtEl>
                                        <p:attrNameLst>
                                          <p:attrName>style.visibility</p:attrName>
                                        </p:attrNameLst>
                                      </p:cBhvr>
                                      <p:to>
                                        <p:strVal val="visible"/>
                                      </p:to>
                                    </p:set>
                                    <p:anim calcmode="lin" valueType="num">
                                      <p:cBhvr additive="base">
                                        <p:cTn id="19" dur="500" fill="hold"/>
                                        <p:tgtEl>
                                          <p:spTgt spid="321540"/>
                                        </p:tgtEl>
                                        <p:attrNameLst>
                                          <p:attrName>ppt_x</p:attrName>
                                        </p:attrNameLst>
                                      </p:cBhvr>
                                      <p:tavLst>
                                        <p:tav tm="0">
                                          <p:val>
                                            <p:strVal val="#ppt_x"/>
                                          </p:val>
                                        </p:tav>
                                        <p:tav tm="100000">
                                          <p:val>
                                            <p:strVal val="#ppt_x"/>
                                          </p:val>
                                        </p:tav>
                                      </p:tavLst>
                                    </p:anim>
                                    <p:anim calcmode="lin" valueType="num">
                                      <p:cBhvr additive="base">
                                        <p:cTn id="20" dur="500" fill="hold"/>
                                        <p:tgtEl>
                                          <p:spTgt spid="3215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765175"/>
          </a:xfrm>
        </p:spPr>
        <p:txBody>
          <a:bodyPr>
            <a:spAutoFit/>
          </a:bodyPr>
          <a:lstStyle/>
          <a:p>
            <a:r>
              <a:rPr lang="en-US"/>
              <a:t>国际化</a:t>
            </a:r>
            <a:endParaRPr lang="en-US"/>
          </a:p>
        </p:txBody>
      </p:sp>
      <p:sp>
        <p:nvSpPr>
          <p:cNvPr id="94211" name="Rectangle 3"/>
          <p:cNvSpPr>
            <a:spLocks noGrp="1" noChangeArrowheads="1"/>
          </p:cNvSpPr>
          <p:nvPr>
            <p:ph idx="1"/>
          </p:nvPr>
        </p:nvSpPr>
        <p:spPr/>
        <p:txBody>
          <a:bodyPr/>
          <a:lstStyle/>
          <a:p>
            <a:r>
              <a:rPr lang="zh-CN" altLang="en-US" dirty="0" smtClean="0"/>
              <a:t>示例</a:t>
            </a:r>
            <a:r>
              <a:rPr lang="en-US" altLang="zh-CN" dirty="0" smtClean="0"/>
              <a:t>2</a:t>
            </a:r>
            <a:r>
              <a:rPr lang="zh-CN" altLang="en-US" dirty="0" smtClean="0"/>
              <a:t>：基于</a:t>
            </a:r>
            <a:r>
              <a:rPr lang="en-US" altLang="zh-CN" dirty="0" smtClean="0"/>
              <a:t>session</a:t>
            </a:r>
            <a:r>
              <a:rPr lang="zh-CN" altLang="en-US" dirty="0" smtClean="0"/>
              <a:t>的国际化</a:t>
            </a:r>
            <a:endParaRPr lang="en-US" altLang="zh-CN" dirty="0" smtClean="0"/>
          </a:p>
          <a:p>
            <a:r>
              <a:rPr lang="zh-CN" altLang="en-US" dirty="0" smtClean="0"/>
              <a:t>开发步骤：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smtClean="0"/>
              <a:t>i18nTest</a:t>
            </a:r>
            <a:r>
              <a:rPr lang="zh-CN" altLang="en-US" dirty="0" smtClean="0"/>
              <a:t>，引入</a:t>
            </a:r>
            <a:r>
              <a:rPr lang="en-US" altLang="zh-CN" dirty="0" err="1" smtClean="0"/>
              <a:t>springMVC</a:t>
            </a:r>
            <a:r>
              <a:rPr lang="zh-CN" altLang="en-US" dirty="0" smtClean="0"/>
              <a:t>相关类库；</a:t>
            </a:r>
            <a:endParaRPr lang="en-US" altLang="zh-CN" dirty="0" smtClean="0"/>
          </a:p>
          <a:p>
            <a:pPr lvl="1"/>
            <a:r>
              <a:rPr lang="zh-CN" altLang="en-US" dirty="0" smtClean="0"/>
              <a:t>第二步：</a:t>
            </a:r>
            <a:r>
              <a:rPr lang="en-US" altLang="zh-CN" dirty="0" err="1" smtClean="0"/>
              <a:t>src</a:t>
            </a:r>
            <a:r>
              <a:rPr lang="zh-CN" altLang="en-US" dirty="0" smtClean="0"/>
              <a:t>下新建</a:t>
            </a:r>
            <a:r>
              <a:rPr lang="en-US" dirty="0" smtClean="0"/>
              <a:t>messages.properties、messages_zh_CN.properties、messages_en_US.properties</a:t>
            </a:r>
            <a:r>
              <a:rPr lang="zh-CN" altLang="en-US" dirty="0" smtClean="0"/>
              <a:t>三个资源文件；</a:t>
            </a:r>
            <a:endParaRPr lang="en-US" altLang="zh-CN" dirty="0" smtClean="0"/>
          </a:p>
          <a:p>
            <a:pPr lvl="1"/>
            <a:r>
              <a:rPr lang="zh-CN" altLang="en-US" dirty="0" smtClean="0"/>
              <a:t>第三步：配置</a:t>
            </a:r>
            <a:r>
              <a:rPr lang="en-US" altLang="zh-CN" dirty="0" smtClean="0"/>
              <a:t>springMVC-servlet.xml</a:t>
            </a:r>
            <a:r>
              <a:rPr lang="zh-CN" altLang="en-US" dirty="0" smtClean="0"/>
              <a:t>、</a:t>
            </a:r>
            <a:r>
              <a:rPr lang="en-US" altLang="zh-CN" dirty="0" smtClean="0"/>
              <a:t>web.xml</a:t>
            </a:r>
            <a:r>
              <a:rPr lang="zh-CN" altLang="en-US" dirty="0" smtClean="0"/>
              <a:t>；</a:t>
            </a:r>
            <a:endParaRPr lang="en-US" altLang="zh-CN" dirty="0" smtClean="0"/>
          </a:p>
          <a:p>
            <a:pPr lvl="1"/>
            <a:r>
              <a:rPr lang="zh-CN" altLang="en-US" dirty="0" smtClean="0"/>
              <a:t>第四步：新建控制器和相关</a:t>
            </a:r>
            <a:r>
              <a:rPr lang="en-US" altLang="zh-CN" dirty="0" smtClean="0"/>
              <a:t>JSP</a:t>
            </a:r>
            <a:r>
              <a:rPr lang="zh-CN" altLang="en-US" dirty="0" smtClean="0"/>
              <a:t>页面；</a:t>
            </a:r>
            <a:endParaRPr lang="en-US" altLang="zh-CN" dirty="0" smtClean="0"/>
          </a:p>
          <a:p>
            <a:pPr lvl="1"/>
            <a:r>
              <a:rPr lang="zh-CN" altLang="en-US" dirty="0" smtClean="0"/>
              <a:t>第五步：测试运行。</a:t>
            </a:r>
            <a:endParaRPr lang="en-US" altLang="zh-CN" dirty="0" smtClean="0"/>
          </a:p>
          <a:p>
            <a:pPr lvl="1"/>
            <a:endParaRPr lang="en-US" altLang="zh-CN" dirty="0" smtClean="0"/>
          </a:p>
          <a:p>
            <a:endParaRPr lang="en-US" altLang="zh-CN" dirty="0" smtClean="0"/>
          </a:p>
        </p:txBody>
      </p:sp>
    </p:spTree>
  </p:cSld>
  <p:clrMapOvr>
    <a:masterClrMapping/>
  </p:clrMapOvr>
  <p:transition>
    <p:fade/>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765175"/>
          </a:xfrm>
        </p:spPr>
        <p:txBody>
          <a:bodyPr>
            <a:spAutoFit/>
          </a:bodyPr>
          <a:lstStyle/>
          <a:p>
            <a:r>
              <a:rPr lang="en-US" dirty="0" err="1"/>
              <a:t>国际化</a:t>
            </a:r>
            <a:endParaRPr lang="en-US" dirty="0"/>
          </a:p>
        </p:txBody>
      </p:sp>
      <p:sp>
        <p:nvSpPr>
          <p:cNvPr id="94211" name="Rectangle 3"/>
          <p:cNvSpPr>
            <a:spLocks noGrp="1" noChangeArrowheads="1"/>
          </p:cNvSpPr>
          <p:nvPr>
            <p:ph idx="1"/>
          </p:nvPr>
        </p:nvSpPr>
        <p:spPr/>
        <p:txBody>
          <a:bodyPr/>
          <a:lstStyle/>
          <a:p>
            <a:r>
              <a:rPr lang="zh-CN" altLang="en-US" dirty="0" smtClean="0"/>
              <a:t>示例</a:t>
            </a:r>
            <a:r>
              <a:rPr lang="en-US" altLang="zh-CN" dirty="0" smtClean="0"/>
              <a:t>2</a:t>
            </a:r>
            <a:r>
              <a:rPr lang="zh-CN" altLang="en-US" dirty="0" smtClean="0"/>
              <a:t>：基于</a:t>
            </a:r>
            <a:r>
              <a:rPr lang="en-US" altLang="zh-CN" dirty="0" smtClean="0"/>
              <a:t>session</a:t>
            </a:r>
            <a:r>
              <a:rPr lang="zh-CN" altLang="en-US" dirty="0" smtClean="0"/>
              <a:t>的国际化</a:t>
            </a:r>
            <a:endParaRPr lang="en-US" altLang="zh-CN" dirty="0" smtClean="0"/>
          </a:p>
          <a:p>
            <a:r>
              <a:rPr lang="zh-CN" altLang="en-US" dirty="0" smtClean="0"/>
              <a:t>开发步骤：</a:t>
            </a:r>
            <a:endParaRPr lang="en-US" altLang="zh-CN" dirty="0" smtClean="0"/>
          </a:p>
          <a:p>
            <a:pPr lvl="1"/>
            <a:r>
              <a:rPr lang="zh-CN" altLang="en-US" dirty="0" smtClean="0"/>
              <a:t>第一步：新建</a:t>
            </a:r>
            <a:r>
              <a:rPr lang="en-US" altLang="zh-CN" dirty="0" smtClean="0"/>
              <a:t>web</a:t>
            </a:r>
            <a:r>
              <a:rPr lang="zh-CN" altLang="en-US" dirty="0" smtClean="0"/>
              <a:t>项目</a:t>
            </a:r>
            <a:r>
              <a:rPr lang="en-US" altLang="zh-CN" dirty="0" smtClean="0"/>
              <a:t>i18nTest</a:t>
            </a:r>
            <a:r>
              <a:rPr lang="zh-CN" altLang="en-US" dirty="0" smtClean="0"/>
              <a:t>，引入</a:t>
            </a:r>
            <a:r>
              <a:rPr lang="en-US" altLang="zh-CN" dirty="0" err="1" smtClean="0"/>
              <a:t>springMVC</a:t>
            </a:r>
            <a:r>
              <a:rPr lang="zh-CN" altLang="en-US" dirty="0" smtClean="0"/>
              <a:t>相关类库；</a:t>
            </a:r>
            <a:endParaRPr lang="en-US" altLang="zh-CN" dirty="0" smtClean="0"/>
          </a:p>
          <a:p>
            <a:pPr lvl="1">
              <a:buNone/>
            </a:pPr>
            <a:endParaRPr lang="en-US" altLang="zh-CN" dirty="0" smtClean="0"/>
          </a:p>
          <a:p>
            <a:endParaRPr lang="en-US" altLang="zh-CN" dirty="0" smtClean="0"/>
          </a:p>
        </p:txBody>
      </p:sp>
      <p:pic>
        <p:nvPicPr>
          <p:cNvPr id="317443" name="Picture 3"/>
          <p:cNvPicPr>
            <a:picLocks noChangeAspect="1" noChangeArrowheads="1"/>
          </p:cNvPicPr>
          <p:nvPr/>
        </p:nvPicPr>
        <p:blipFill>
          <a:blip r:embed="rId1"/>
          <a:srcRect/>
          <a:stretch>
            <a:fillRect/>
          </a:stretch>
        </p:blipFill>
        <p:spPr bwMode="auto">
          <a:xfrm>
            <a:off x="304800" y="0"/>
            <a:ext cx="3657600" cy="6767197"/>
          </a:xfrm>
          <a:prstGeom prst="rect">
            <a:avLst/>
          </a:prstGeom>
          <a:noFill/>
          <a:ln w="9525">
            <a:noFill/>
            <a:miter lim="800000"/>
            <a:headEnd/>
            <a:tailEnd/>
          </a:ln>
          <a:effectLst/>
        </p:spPr>
      </p:pic>
      <p:pic>
        <p:nvPicPr>
          <p:cNvPr id="325634" name="Picture 2"/>
          <p:cNvPicPr>
            <a:picLocks noChangeAspect="1" noChangeArrowheads="1"/>
          </p:cNvPicPr>
          <p:nvPr/>
        </p:nvPicPr>
        <p:blipFill>
          <a:blip r:embed="rId2"/>
          <a:srcRect/>
          <a:stretch>
            <a:fillRect/>
          </a:stretch>
        </p:blipFill>
        <p:spPr bwMode="auto">
          <a:xfrm>
            <a:off x="4419600" y="2971800"/>
            <a:ext cx="3909367" cy="35814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43"/>
                                        </p:tgtEl>
                                        <p:attrNameLst>
                                          <p:attrName>style.visibility</p:attrName>
                                        </p:attrNameLst>
                                      </p:cBhvr>
                                      <p:to>
                                        <p:strVal val="visible"/>
                                      </p:to>
                                    </p:set>
                                    <p:anim calcmode="lin" valueType="num">
                                      <p:cBhvr additive="base">
                                        <p:cTn id="7" dur="500" fill="hold"/>
                                        <p:tgtEl>
                                          <p:spTgt spid="317443"/>
                                        </p:tgtEl>
                                        <p:attrNameLst>
                                          <p:attrName>ppt_x</p:attrName>
                                        </p:attrNameLst>
                                      </p:cBhvr>
                                      <p:tavLst>
                                        <p:tav tm="0">
                                          <p:val>
                                            <p:strVal val="#ppt_x"/>
                                          </p:val>
                                        </p:tav>
                                        <p:tav tm="100000">
                                          <p:val>
                                            <p:strVal val="#ppt_x"/>
                                          </p:val>
                                        </p:tav>
                                      </p:tavLst>
                                    </p:anim>
                                    <p:anim calcmode="lin" valueType="num">
                                      <p:cBhvr additive="base">
                                        <p:cTn id="8" dur="500" fill="hold"/>
                                        <p:tgtEl>
                                          <p:spTgt spid="31744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25634"/>
                                        </p:tgtEl>
                                        <p:attrNameLst>
                                          <p:attrName>style.visibility</p:attrName>
                                        </p:attrNameLst>
                                      </p:cBhvr>
                                      <p:to>
                                        <p:strVal val="visible"/>
                                      </p:to>
                                    </p:set>
                                    <p:anim calcmode="lin" valueType="num">
                                      <p:cBhvr additive="base">
                                        <p:cTn id="11" dur="500" fill="hold"/>
                                        <p:tgtEl>
                                          <p:spTgt spid="325634"/>
                                        </p:tgtEl>
                                        <p:attrNameLst>
                                          <p:attrName>ppt_x</p:attrName>
                                        </p:attrNameLst>
                                      </p:cBhvr>
                                      <p:tavLst>
                                        <p:tav tm="0">
                                          <p:val>
                                            <p:strVal val="#ppt_x"/>
                                          </p:val>
                                        </p:tav>
                                        <p:tav tm="100000">
                                          <p:val>
                                            <p:strVal val="#ppt_x"/>
                                          </p:val>
                                        </p:tav>
                                      </p:tavLst>
                                    </p:anim>
                                    <p:anim calcmode="lin" valueType="num">
                                      <p:cBhvr additive="base">
                                        <p:cTn id="12" dur="500" fill="hold"/>
                                        <p:tgtEl>
                                          <p:spTgt spid="3256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765175"/>
          </a:xfrm>
        </p:spPr>
        <p:txBody>
          <a:bodyPr>
            <a:spAutoFit/>
          </a:bodyPr>
          <a:lstStyle/>
          <a:p>
            <a:r>
              <a:rPr lang="en-US"/>
              <a:t>国际化</a:t>
            </a:r>
            <a:endParaRPr lang="en-US"/>
          </a:p>
        </p:txBody>
      </p:sp>
      <p:sp>
        <p:nvSpPr>
          <p:cNvPr id="94211" name="Rectangle 3"/>
          <p:cNvSpPr>
            <a:spLocks noGrp="1" noChangeArrowheads="1"/>
          </p:cNvSpPr>
          <p:nvPr>
            <p:ph idx="1"/>
          </p:nvPr>
        </p:nvSpPr>
        <p:spPr/>
        <p:txBody>
          <a:bodyPr/>
          <a:lstStyle/>
          <a:p>
            <a:r>
              <a:rPr lang="zh-CN" altLang="en-US" dirty="0" smtClean="0"/>
              <a:t>示例</a:t>
            </a:r>
            <a:r>
              <a:rPr lang="en-US" altLang="zh-CN" dirty="0" smtClean="0"/>
              <a:t>2</a:t>
            </a:r>
            <a:r>
              <a:rPr lang="zh-CN" altLang="en-US" dirty="0" smtClean="0"/>
              <a:t>：基于</a:t>
            </a:r>
            <a:r>
              <a:rPr lang="en-US" altLang="zh-CN" dirty="0" smtClean="0"/>
              <a:t>session</a:t>
            </a:r>
            <a:r>
              <a:rPr lang="zh-CN" altLang="en-US" dirty="0" smtClean="0"/>
              <a:t>的国际化</a:t>
            </a:r>
            <a:endParaRPr lang="en-US" altLang="zh-CN" dirty="0" smtClean="0"/>
          </a:p>
          <a:p>
            <a:r>
              <a:rPr lang="zh-CN" altLang="en-US" dirty="0" smtClean="0"/>
              <a:t>开发步骤：</a:t>
            </a:r>
            <a:endParaRPr lang="en-US" altLang="zh-CN" dirty="0" smtClean="0"/>
          </a:p>
          <a:p>
            <a:pPr lvl="1"/>
            <a:r>
              <a:rPr lang="zh-CN" altLang="en-US" dirty="0" smtClean="0"/>
              <a:t>第二步：</a:t>
            </a:r>
            <a:r>
              <a:rPr lang="en-US" altLang="zh-CN" dirty="0" err="1" smtClean="0"/>
              <a:t>src</a:t>
            </a:r>
            <a:r>
              <a:rPr lang="zh-CN" altLang="en-US" dirty="0" smtClean="0"/>
              <a:t>下新建</a:t>
            </a:r>
            <a:r>
              <a:rPr lang="en-US" dirty="0" smtClean="0"/>
              <a:t>messages.properties、messages_zh_CN.properties、messages_en_US.properties</a:t>
            </a:r>
            <a:r>
              <a:rPr lang="zh-CN" altLang="en-US" dirty="0" smtClean="0"/>
              <a:t>三个资源文件；</a:t>
            </a:r>
            <a:endParaRPr lang="en-US" altLang="zh-CN" dirty="0" smtClean="0"/>
          </a:p>
          <a:p>
            <a:pPr lvl="1"/>
            <a:endParaRPr lang="en-US" altLang="zh-CN" dirty="0" smtClean="0"/>
          </a:p>
          <a:p>
            <a:endParaRPr lang="en-US" altLang="zh-CN" dirty="0" smtClean="0"/>
          </a:p>
        </p:txBody>
      </p:sp>
      <p:pic>
        <p:nvPicPr>
          <p:cNvPr id="318467" name="Picture 3"/>
          <p:cNvPicPr>
            <a:picLocks noChangeAspect="1" noChangeArrowheads="1"/>
          </p:cNvPicPr>
          <p:nvPr/>
        </p:nvPicPr>
        <p:blipFill>
          <a:blip r:embed="rId1"/>
          <a:srcRect/>
          <a:stretch>
            <a:fillRect/>
          </a:stretch>
        </p:blipFill>
        <p:spPr bwMode="auto">
          <a:xfrm>
            <a:off x="4267200" y="3657600"/>
            <a:ext cx="4677954" cy="1676400"/>
          </a:xfrm>
          <a:prstGeom prst="rect">
            <a:avLst/>
          </a:prstGeom>
          <a:noFill/>
          <a:ln w="9525">
            <a:noFill/>
            <a:miter lim="800000"/>
            <a:headEnd/>
            <a:tailEnd/>
          </a:ln>
          <a:effectLst/>
        </p:spPr>
      </p:pic>
      <p:pic>
        <p:nvPicPr>
          <p:cNvPr id="318468" name="Picture 4"/>
          <p:cNvPicPr>
            <a:picLocks noChangeAspect="1" noChangeArrowheads="1"/>
          </p:cNvPicPr>
          <p:nvPr/>
        </p:nvPicPr>
        <p:blipFill>
          <a:blip r:embed="rId2"/>
          <a:srcRect/>
          <a:stretch>
            <a:fillRect/>
          </a:stretch>
        </p:blipFill>
        <p:spPr bwMode="auto">
          <a:xfrm>
            <a:off x="4038600" y="3657600"/>
            <a:ext cx="5037221" cy="1524000"/>
          </a:xfrm>
          <a:prstGeom prst="rect">
            <a:avLst/>
          </a:prstGeom>
          <a:noFill/>
          <a:ln w="9525">
            <a:noFill/>
            <a:miter lim="800000"/>
            <a:headEnd/>
            <a:tailEnd/>
          </a:ln>
          <a:effectLst/>
        </p:spPr>
      </p:pic>
      <p:pic>
        <p:nvPicPr>
          <p:cNvPr id="318469" name="Picture 5"/>
          <p:cNvPicPr>
            <a:picLocks noChangeAspect="1" noChangeArrowheads="1"/>
          </p:cNvPicPr>
          <p:nvPr/>
        </p:nvPicPr>
        <p:blipFill>
          <a:blip r:embed="rId3"/>
          <a:srcRect/>
          <a:stretch>
            <a:fillRect/>
          </a:stretch>
        </p:blipFill>
        <p:spPr bwMode="auto">
          <a:xfrm>
            <a:off x="4094922" y="3733800"/>
            <a:ext cx="4972878" cy="1447800"/>
          </a:xfrm>
          <a:prstGeom prst="rect">
            <a:avLst/>
          </a:prstGeom>
          <a:noFill/>
          <a:ln w="9525">
            <a:noFill/>
            <a:miter lim="800000"/>
            <a:headEnd/>
            <a:tailEnd/>
          </a:ln>
          <a:effectLst/>
        </p:spPr>
      </p:pic>
      <p:pic>
        <p:nvPicPr>
          <p:cNvPr id="327682" name="Picture 2" descr="C:\Users\ADMINI~1.PC-\AppData\Local\Temp\ksohtml\wps171F.tmp.jpg"/>
          <p:cNvPicPr>
            <a:picLocks noChangeAspect="1" noChangeArrowheads="1"/>
          </p:cNvPicPr>
          <p:nvPr/>
        </p:nvPicPr>
        <p:blipFill>
          <a:blip r:embed="rId4"/>
          <a:srcRect/>
          <a:stretch>
            <a:fillRect/>
          </a:stretch>
        </p:blipFill>
        <p:spPr bwMode="auto">
          <a:xfrm>
            <a:off x="194456" y="3733800"/>
            <a:ext cx="3691744" cy="23622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318467"/>
                                        </p:tgtEl>
                                      </p:cBhvr>
                                    </p:animEffect>
                                    <p:set>
                                      <p:cBhvr>
                                        <p:cTn id="7" dur="1" fill="hold">
                                          <p:stCondLst>
                                            <p:cond delay="499"/>
                                          </p:stCondLst>
                                        </p:cTn>
                                        <p:tgtEl>
                                          <p:spTgt spid="31846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18468"/>
                                        </p:tgtEl>
                                        <p:attrNameLst>
                                          <p:attrName>style.visibility</p:attrName>
                                        </p:attrNameLst>
                                      </p:cBhvr>
                                      <p:to>
                                        <p:strVal val="visible"/>
                                      </p:to>
                                    </p:set>
                                    <p:anim calcmode="lin" valueType="num">
                                      <p:cBhvr additive="base">
                                        <p:cTn id="12" dur="500" fill="hold"/>
                                        <p:tgtEl>
                                          <p:spTgt spid="318468"/>
                                        </p:tgtEl>
                                        <p:attrNameLst>
                                          <p:attrName>ppt_x</p:attrName>
                                        </p:attrNameLst>
                                      </p:cBhvr>
                                      <p:tavLst>
                                        <p:tav tm="0">
                                          <p:val>
                                            <p:strVal val="#ppt_x"/>
                                          </p:val>
                                        </p:tav>
                                        <p:tav tm="100000">
                                          <p:val>
                                            <p:strVal val="#ppt_x"/>
                                          </p:val>
                                        </p:tav>
                                      </p:tavLst>
                                    </p:anim>
                                    <p:anim calcmode="lin" valueType="num">
                                      <p:cBhvr additive="base">
                                        <p:cTn id="13" dur="500" fill="hold"/>
                                        <p:tgtEl>
                                          <p:spTgt spid="31846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318468"/>
                                        </p:tgtEl>
                                        <p:attrNameLst>
                                          <p:attrName>ppt_x</p:attrName>
                                        </p:attrNameLst>
                                      </p:cBhvr>
                                      <p:tavLst>
                                        <p:tav tm="0">
                                          <p:val>
                                            <p:strVal val="ppt_x"/>
                                          </p:val>
                                        </p:tav>
                                        <p:tav tm="100000">
                                          <p:val>
                                            <p:strVal val="ppt_x"/>
                                          </p:val>
                                        </p:tav>
                                      </p:tavLst>
                                    </p:anim>
                                    <p:anim calcmode="lin" valueType="num">
                                      <p:cBhvr additive="base">
                                        <p:cTn id="18" dur="500"/>
                                        <p:tgtEl>
                                          <p:spTgt spid="318468"/>
                                        </p:tgtEl>
                                        <p:attrNameLst>
                                          <p:attrName>ppt_y</p:attrName>
                                        </p:attrNameLst>
                                      </p:cBhvr>
                                      <p:tavLst>
                                        <p:tav tm="0">
                                          <p:val>
                                            <p:strVal val="ppt_y"/>
                                          </p:val>
                                        </p:tav>
                                        <p:tav tm="100000">
                                          <p:val>
                                            <p:strVal val="1+ppt_h/2"/>
                                          </p:val>
                                        </p:tav>
                                      </p:tavLst>
                                    </p:anim>
                                    <p:set>
                                      <p:cBhvr>
                                        <p:cTn id="19" dur="1" fill="hold">
                                          <p:stCondLst>
                                            <p:cond delay="499"/>
                                          </p:stCondLst>
                                        </p:cTn>
                                        <p:tgtEl>
                                          <p:spTgt spid="31846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18469"/>
                                        </p:tgtEl>
                                        <p:attrNameLst>
                                          <p:attrName>style.visibility</p:attrName>
                                        </p:attrNameLst>
                                      </p:cBhvr>
                                      <p:to>
                                        <p:strVal val="visible"/>
                                      </p:to>
                                    </p:set>
                                    <p:anim calcmode="lin" valueType="num">
                                      <p:cBhvr additive="base">
                                        <p:cTn id="24" dur="500" fill="hold"/>
                                        <p:tgtEl>
                                          <p:spTgt spid="318469"/>
                                        </p:tgtEl>
                                        <p:attrNameLst>
                                          <p:attrName>ppt_x</p:attrName>
                                        </p:attrNameLst>
                                      </p:cBhvr>
                                      <p:tavLst>
                                        <p:tav tm="0">
                                          <p:val>
                                            <p:strVal val="#ppt_x"/>
                                          </p:val>
                                        </p:tav>
                                        <p:tav tm="100000">
                                          <p:val>
                                            <p:strVal val="#ppt_x"/>
                                          </p:val>
                                        </p:tav>
                                      </p:tavLst>
                                    </p:anim>
                                    <p:anim calcmode="lin" valueType="num">
                                      <p:cBhvr additive="base">
                                        <p:cTn id="25" dur="500" fill="hold"/>
                                        <p:tgtEl>
                                          <p:spTgt spid="3184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765175"/>
          </a:xfrm>
        </p:spPr>
        <p:txBody>
          <a:bodyPr>
            <a:spAutoFit/>
          </a:bodyPr>
          <a:lstStyle/>
          <a:p>
            <a:r>
              <a:rPr lang="en-US"/>
              <a:t>国际化</a:t>
            </a:r>
            <a:endParaRPr lang="en-US"/>
          </a:p>
        </p:txBody>
      </p:sp>
      <p:sp>
        <p:nvSpPr>
          <p:cNvPr id="94211" name="Rectangle 3"/>
          <p:cNvSpPr>
            <a:spLocks noGrp="1" noChangeArrowheads="1"/>
          </p:cNvSpPr>
          <p:nvPr>
            <p:ph idx="1"/>
          </p:nvPr>
        </p:nvSpPr>
        <p:spPr/>
        <p:txBody>
          <a:bodyPr/>
          <a:lstStyle/>
          <a:p>
            <a:r>
              <a:rPr lang="zh-CN" altLang="en-US" dirty="0" smtClean="0"/>
              <a:t>示例</a:t>
            </a:r>
            <a:r>
              <a:rPr lang="en-US" altLang="zh-CN" dirty="0" smtClean="0"/>
              <a:t>2</a:t>
            </a:r>
            <a:r>
              <a:rPr lang="zh-CN" altLang="en-US" dirty="0" smtClean="0"/>
              <a:t>：基于</a:t>
            </a:r>
            <a:r>
              <a:rPr lang="en-US" altLang="zh-CN" dirty="0" smtClean="0"/>
              <a:t>session</a:t>
            </a:r>
            <a:r>
              <a:rPr lang="zh-CN" altLang="en-US" dirty="0" smtClean="0"/>
              <a:t>的国际化</a:t>
            </a:r>
            <a:endParaRPr lang="en-US" altLang="zh-CN" dirty="0" smtClean="0"/>
          </a:p>
          <a:p>
            <a:r>
              <a:rPr lang="zh-CN" altLang="en-US" dirty="0" smtClean="0"/>
              <a:t>开发步骤：</a:t>
            </a:r>
            <a:endParaRPr lang="en-US" altLang="zh-CN" dirty="0" smtClean="0"/>
          </a:p>
          <a:p>
            <a:pPr lvl="1"/>
            <a:r>
              <a:rPr lang="zh-CN" altLang="en-US" dirty="0" smtClean="0"/>
              <a:t>第三步：配置</a:t>
            </a:r>
            <a:r>
              <a:rPr lang="en-US" altLang="zh-CN" dirty="0" smtClean="0"/>
              <a:t>springMVC-servlet.xml</a:t>
            </a:r>
            <a:r>
              <a:rPr lang="zh-CN" altLang="en-US" dirty="0" smtClean="0"/>
              <a:t>、</a:t>
            </a:r>
            <a:r>
              <a:rPr lang="en-US" altLang="zh-CN" dirty="0" smtClean="0"/>
              <a:t>web.xml</a:t>
            </a:r>
            <a:r>
              <a:rPr lang="zh-CN" altLang="en-US" dirty="0" smtClean="0"/>
              <a:t>；</a:t>
            </a:r>
            <a:endParaRPr lang="en-US" altLang="zh-CN" dirty="0" smtClean="0"/>
          </a:p>
          <a:p>
            <a:pPr lvl="1"/>
            <a:endParaRPr lang="en-US" altLang="zh-CN" dirty="0" smtClean="0"/>
          </a:p>
          <a:p>
            <a:endParaRPr lang="en-US" altLang="zh-CN" dirty="0" smtClean="0"/>
          </a:p>
        </p:txBody>
      </p:sp>
      <p:grpSp>
        <p:nvGrpSpPr>
          <p:cNvPr id="6" name="组合 5"/>
          <p:cNvGrpSpPr/>
          <p:nvPr/>
        </p:nvGrpSpPr>
        <p:grpSpPr>
          <a:xfrm>
            <a:off x="533400" y="212835"/>
            <a:ext cx="7498960" cy="6461233"/>
            <a:chOff x="0" y="1"/>
            <a:chExt cx="7498960" cy="6461233"/>
          </a:xfrm>
        </p:grpSpPr>
        <p:pic>
          <p:nvPicPr>
            <p:cNvPr id="322562" name="Picture 2"/>
            <p:cNvPicPr>
              <a:picLocks noChangeAspect="1" noChangeArrowheads="1"/>
            </p:cNvPicPr>
            <p:nvPr/>
          </p:nvPicPr>
          <p:blipFill>
            <a:blip r:embed="rId1"/>
            <a:srcRect/>
            <a:stretch>
              <a:fillRect/>
            </a:stretch>
          </p:blipFill>
          <p:spPr bwMode="auto">
            <a:xfrm>
              <a:off x="1" y="1"/>
              <a:ext cx="7467599" cy="2869673"/>
            </a:xfrm>
            <a:prstGeom prst="rect">
              <a:avLst/>
            </a:prstGeom>
            <a:noFill/>
            <a:ln w="9525">
              <a:noFill/>
              <a:miter lim="800000"/>
              <a:headEnd/>
              <a:tailEnd/>
            </a:ln>
            <a:effectLst/>
          </p:spPr>
        </p:pic>
        <p:pic>
          <p:nvPicPr>
            <p:cNvPr id="322563" name="Picture 3"/>
            <p:cNvPicPr>
              <a:picLocks noChangeAspect="1" noChangeArrowheads="1"/>
            </p:cNvPicPr>
            <p:nvPr/>
          </p:nvPicPr>
          <p:blipFill>
            <a:blip r:embed="rId2"/>
            <a:srcRect/>
            <a:stretch>
              <a:fillRect/>
            </a:stretch>
          </p:blipFill>
          <p:spPr bwMode="auto">
            <a:xfrm>
              <a:off x="0" y="2879834"/>
              <a:ext cx="7498960" cy="3581400"/>
            </a:xfrm>
            <a:prstGeom prst="rect">
              <a:avLst/>
            </a:prstGeom>
            <a:noFill/>
            <a:ln w="9525">
              <a:noFill/>
              <a:miter lim="800000"/>
              <a:headEnd/>
              <a:tailEnd/>
            </a:ln>
            <a:effectLst/>
          </p:spPr>
        </p:pic>
      </p:grpSp>
      <p:pic>
        <p:nvPicPr>
          <p:cNvPr id="322564" name="Picture 4"/>
          <p:cNvPicPr>
            <a:picLocks noChangeAspect="1" noChangeArrowheads="1"/>
          </p:cNvPicPr>
          <p:nvPr/>
        </p:nvPicPr>
        <p:blipFill>
          <a:blip r:embed="rId3"/>
          <a:srcRect/>
          <a:stretch>
            <a:fillRect/>
          </a:stretch>
        </p:blipFill>
        <p:spPr bwMode="auto">
          <a:xfrm>
            <a:off x="76200" y="2837355"/>
            <a:ext cx="8896350" cy="348724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2564"/>
                                        </p:tgtEl>
                                        <p:attrNameLst>
                                          <p:attrName>style.visibility</p:attrName>
                                        </p:attrNameLst>
                                      </p:cBhvr>
                                      <p:to>
                                        <p:strVal val="visible"/>
                                      </p:to>
                                    </p:set>
                                    <p:anim calcmode="lin" valueType="num">
                                      <p:cBhvr additive="base">
                                        <p:cTn id="19" dur="500" fill="hold"/>
                                        <p:tgtEl>
                                          <p:spTgt spid="322564"/>
                                        </p:tgtEl>
                                        <p:attrNameLst>
                                          <p:attrName>ppt_x</p:attrName>
                                        </p:attrNameLst>
                                      </p:cBhvr>
                                      <p:tavLst>
                                        <p:tav tm="0">
                                          <p:val>
                                            <p:strVal val="#ppt_x"/>
                                          </p:val>
                                        </p:tav>
                                        <p:tav tm="100000">
                                          <p:val>
                                            <p:strVal val="#ppt_x"/>
                                          </p:val>
                                        </p:tav>
                                      </p:tavLst>
                                    </p:anim>
                                    <p:anim calcmode="lin" valueType="num">
                                      <p:cBhvr additive="base">
                                        <p:cTn id="20" dur="500" fill="hold"/>
                                        <p:tgtEl>
                                          <p:spTgt spid="3225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765175"/>
          </a:xfrm>
        </p:spPr>
        <p:txBody>
          <a:bodyPr>
            <a:spAutoFit/>
          </a:bodyPr>
          <a:lstStyle/>
          <a:p>
            <a:r>
              <a:rPr lang="en-US"/>
              <a:t>国际化</a:t>
            </a:r>
            <a:endParaRPr lang="en-US"/>
          </a:p>
        </p:txBody>
      </p:sp>
      <p:sp>
        <p:nvSpPr>
          <p:cNvPr id="94211" name="Rectangle 3"/>
          <p:cNvSpPr>
            <a:spLocks noGrp="1" noChangeArrowheads="1"/>
          </p:cNvSpPr>
          <p:nvPr>
            <p:ph idx="1"/>
          </p:nvPr>
        </p:nvSpPr>
        <p:spPr/>
        <p:txBody>
          <a:bodyPr/>
          <a:lstStyle/>
          <a:p>
            <a:r>
              <a:rPr lang="zh-CN" altLang="en-US" dirty="0" smtClean="0"/>
              <a:t>示例</a:t>
            </a:r>
            <a:r>
              <a:rPr lang="en-US" altLang="zh-CN" dirty="0" smtClean="0"/>
              <a:t>2</a:t>
            </a:r>
            <a:r>
              <a:rPr lang="zh-CN" altLang="en-US" dirty="0" smtClean="0"/>
              <a:t>：基于</a:t>
            </a:r>
            <a:r>
              <a:rPr lang="en-US" altLang="zh-CN" dirty="0" smtClean="0"/>
              <a:t>session</a:t>
            </a:r>
            <a:r>
              <a:rPr lang="zh-CN" altLang="en-US" dirty="0" smtClean="0"/>
              <a:t>的国际化</a:t>
            </a:r>
            <a:endParaRPr lang="en-US" altLang="zh-CN" dirty="0" smtClean="0"/>
          </a:p>
          <a:p>
            <a:r>
              <a:rPr lang="zh-CN" altLang="en-US" dirty="0" smtClean="0"/>
              <a:t>开发步骤：</a:t>
            </a:r>
            <a:endParaRPr lang="en-US" altLang="zh-CN" dirty="0" smtClean="0"/>
          </a:p>
          <a:p>
            <a:pPr lvl="1"/>
            <a:r>
              <a:rPr lang="zh-CN" altLang="en-US" dirty="0" smtClean="0"/>
              <a:t>第四步：新建控制器和相关</a:t>
            </a:r>
            <a:r>
              <a:rPr lang="en-US" altLang="zh-CN" dirty="0" smtClean="0"/>
              <a:t>JSP</a:t>
            </a:r>
            <a:r>
              <a:rPr lang="zh-CN" altLang="en-US" dirty="0" smtClean="0"/>
              <a:t>页面；</a:t>
            </a:r>
            <a:endParaRPr lang="en-US" altLang="zh-CN" dirty="0" smtClean="0"/>
          </a:p>
          <a:p>
            <a:pPr lvl="1"/>
            <a:endParaRPr lang="en-US" altLang="zh-CN" dirty="0" smtClean="0"/>
          </a:p>
          <a:p>
            <a:endParaRPr lang="en-US" altLang="zh-CN" dirty="0" smtClean="0"/>
          </a:p>
        </p:txBody>
      </p:sp>
      <p:grpSp>
        <p:nvGrpSpPr>
          <p:cNvPr id="6" name="组合 5"/>
          <p:cNvGrpSpPr/>
          <p:nvPr/>
        </p:nvGrpSpPr>
        <p:grpSpPr>
          <a:xfrm>
            <a:off x="228600" y="1"/>
            <a:ext cx="8382000" cy="6732106"/>
            <a:chOff x="0" y="1"/>
            <a:chExt cx="8382000" cy="6732106"/>
          </a:xfrm>
        </p:grpSpPr>
        <p:pic>
          <p:nvPicPr>
            <p:cNvPr id="323586" name="Picture 2"/>
            <p:cNvPicPr>
              <a:picLocks noChangeAspect="1" noChangeArrowheads="1"/>
            </p:cNvPicPr>
            <p:nvPr/>
          </p:nvPicPr>
          <p:blipFill>
            <a:blip r:embed="rId1"/>
            <a:srcRect/>
            <a:stretch>
              <a:fillRect/>
            </a:stretch>
          </p:blipFill>
          <p:spPr bwMode="auto">
            <a:xfrm>
              <a:off x="0" y="1"/>
              <a:ext cx="8382000" cy="3434292"/>
            </a:xfrm>
            <a:prstGeom prst="rect">
              <a:avLst/>
            </a:prstGeom>
            <a:noFill/>
            <a:ln w="9525">
              <a:noFill/>
              <a:miter lim="800000"/>
              <a:headEnd/>
              <a:tailEnd/>
            </a:ln>
            <a:effectLst/>
          </p:spPr>
        </p:pic>
        <p:pic>
          <p:nvPicPr>
            <p:cNvPr id="323587" name="Picture 3"/>
            <p:cNvPicPr>
              <a:picLocks noChangeAspect="1" noChangeArrowheads="1"/>
            </p:cNvPicPr>
            <p:nvPr/>
          </p:nvPicPr>
          <p:blipFill>
            <a:blip r:embed="rId2"/>
            <a:srcRect/>
            <a:stretch>
              <a:fillRect/>
            </a:stretch>
          </p:blipFill>
          <p:spPr bwMode="auto">
            <a:xfrm>
              <a:off x="0" y="3429000"/>
              <a:ext cx="8382000" cy="3303107"/>
            </a:xfrm>
            <a:prstGeom prst="rect">
              <a:avLst/>
            </a:prstGeom>
            <a:noFill/>
            <a:ln w="9525">
              <a:noFill/>
              <a:miter lim="800000"/>
              <a:headEnd/>
              <a:tailEnd/>
            </a:ln>
            <a:effectLst/>
          </p:spPr>
        </p:pic>
      </p:grpSp>
      <p:pic>
        <p:nvPicPr>
          <p:cNvPr id="323588" name="Picture 4"/>
          <p:cNvPicPr>
            <a:picLocks noChangeAspect="1" noChangeArrowheads="1"/>
          </p:cNvPicPr>
          <p:nvPr/>
        </p:nvPicPr>
        <p:blipFill>
          <a:blip r:embed="rId3"/>
          <a:srcRect/>
          <a:stretch>
            <a:fillRect/>
          </a:stretch>
        </p:blipFill>
        <p:spPr bwMode="auto">
          <a:xfrm>
            <a:off x="31532" y="2743200"/>
            <a:ext cx="9061993" cy="36576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6"/>
                                        </p:tgtEl>
                                        <p:attrNameLst>
                                          <p:attrName>ppt_x</p:attrName>
                                        </p:attrNameLst>
                                      </p:cBhvr>
                                      <p:tavLst>
                                        <p:tav tm="0">
                                          <p:val>
                                            <p:strVal val="ppt_x"/>
                                          </p:val>
                                        </p:tav>
                                        <p:tav tm="100000">
                                          <p:val>
                                            <p:strVal val="ppt_x"/>
                                          </p:val>
                                        </p:tav>
                                      </p:tavLst>
                                    </p:anim>
                                    <p:anim calcmode="lin" valueType="num">
                                      <p:cBhvr additive="base">
                                        <p:cTn id="12" dur="500"/>
                                        <p:tgtEl>
                                          <p:spTgt spid="6"/>
                                        </p:tgtEl>
                                        <p:attrNameLst>
                                          <p:attrName>ppt_y</p:attrName>
                                        </p:attrNameLst>
                                      </p:cBhvr>
                                      <p:tavLst>
                                        <p:tav tm="0">
                                          <p:val>
                                            <p:strVal val="ppt_y"/>
                                          </p:val>
                                        </p:tav>
                                        <p:tav tm="100000">
                                          <p:val>
                                            <p:strVal val="1+ppt_h/2"/>
                                          </p:val>
                                        </p:tav>
                                      </p:tavLst>
                                    </p:anim>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23588"/>
                                        </p:tgtEl>
                                        <p:attrNameLst>
                                          <p:attrName>style.visibility</p:attrName>
                                        </p:attrNameLst>
                                      </p:cBhvr>
                                      <p:to>
                                        <p:strVal val="visible"/>
                                      </p:to>
                                    </p:set>
                                    <p:anim calcmode="lin" valueType="num">
                                      <p:cBhvr additive="base">
                                        <p:cTn id="18" dur="500" fill="hold"/>
                                        <p:tgtEl>
                                          <p:spTgt spid="323588"/>
                                        </p:tgtEl>
                                        <p:attrNameLst>
                                          <p:attrName>ppt_x</p:attrName>
                                        </p:attrNameLst>
                                      </p:cBhvr>
                                      <p:tavLst>
                                        <p:tav tm="0">
                                          <p:val>
                                            <p:strVal val="#ppt_x"/>
                                          </p:val>
                                        </p:tav>
                                        <p:tav tm="100000">
                                          <p:val>
                                            <p:strVal val="#ppt_x"/>
                                          </p:val>
                                        </p:tav>
                                      </p:tavLst>
                                    </p:anim>
                                    <p:anim calcmode="lin" valueType="num">
                                      <p:cBhvr additive="base">
                                        <p:cTn id="19" dur="500" fill="hold"/>
                                        <p:tgtEl>
                                          <p:spTgt spid="3235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463550"/>
            <a:ext cx="8229600" cy="765175"/>
          </a:xfrm>
        </p:spPr>
        <p:txBody>
          <a:bodyPr>
            <a:spAutoFit/>
          </a:bodyPr>
          <a:lstStyle/>
          <a:p>
            <a:r>
              <a:rPr lang="en-US"/>
              <a:t>代码生成演示</a:t>
            </a:r>
            <a:endParaRPr lang="en-US"/>
          </a:p>
        </p:txBody>
      </p:sp>
      <p:sp>
        <p:nvSpPr>
          <p:cNvPr id="32771" name="Rectangle 3"/>
          <p:cNvSpPr>
            <a:spLocks noGrp="1" noChangeArrowheads="1"/>
          </p:cNvSpPr>
          <p:nvPr>
            <p:ph idx="1"/>
          </p:nvPr>
        </p:nvSpPr>
        <p:spPr>
          <a:xfrm>
            <a:off x="457200" y="1600200"/>
            <a:ext cx="8229600" cy="1166813"/>
          </a:xfrm>
        </p:spPr>
        <p:txBody>
          <a:bodyPr>
            <a:spAutoFit/>
          </a:bodyPr>
          <a:lstStyle/>
          <a:p>
            <a:pPr algn="just"/>
            <a:r>
              <a:rPr lang="en-US">
                <a:solidFill>
                  <a:srgbClr val="FF0303"/>
                </a:solidFill>
              </a:rPr>
              <a:t>操作演示</a:t>
            </a:r>
            <a:endParaRPr lang="en-US">
              <a:solidFill>
                <a:srgbClr val="FF0303"/>
              </a:solidFill>
            </a:endParaRPr>
          </a:p>
          <a:p>
            <a:r>
              <a:rPr lang="en-US"/>
              <a:t>生成的代码结构</a:t>
            </a:r>
            <a:endParaRPr lang="en-US"/>
          </a:p>
        </p:txBody>
      </p:sp>
    </p:spTree>
  </p:cSld>
  <p:clrMapOvr>
    <a:masterClrMapping/>
  </p:clrMapOvr>
  <p:transition>
    <p:fade/>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463550"/>
            <a:ext cx="8229600" cy="765175"/>
          </a:xfrm>
        </p:spPr>
        <p:txBody>
          <a:bodyPr>
            <a:spAutoFit/>
          </a:bodyPr>
          <a:lstStyle/>
          <a:p>
            <a:r>
              <a:rPr lang="en-US"/>
              <a:t>国际化</a:t>
            </a:r>
            <a:endParaRPr lang="en-US"/>
          </a:p>
        </p:txBody>
      </p:sp>
      <p:sp>
        <p:nvSpPr>
          <p:cNvPr id="94211" name="Rectangle 3"/>
          <p:cNvSpPr>
            <a:spLocks noGrp="1" noChangeArrowheads="1"/>
          </p:cNvSpPr>
          <p:nvPr>
            <p:ph idx="1"/>
          </p:nvPr>
        </p:nvSpPr>
        <p:spPr/>
        <p:txBody>
          <a:bodyPr/>
          <a:lstStyle/>
          <a:p>
            <a:r>
              <a:rPr lang="zh-CN" altLang="en-US" dirty="0" smtClean="0"/>
              <a:t>示例</a:t>
            </a:r>
            <a:r>
              <a:rPr lang="en-US" altLang="zh-CN" dirty="0" smtClean="0"/>
              <a:t>2</a:t>
            </a:r>
            <a:r>
              <a:rPr lang="zh-CN" altLang="en-US" dirty="0" smtClean="0"/>
              <a:t>：基于</a:t>
            </a:r>
            <a:r>
              <a:rPr lang="en-US" altLang="zh-CN" dirty="0" smtClean="0"/>
              <a:t>session</a:t>
            </a:r>
            <a:r>
              <a:rPr lang="zh-CN" altLang="en-US" dirty="0" smtClean="0"/>
              <a:t>的国际化</a:t>
            </a:r>
            <a:endParaRPr lang="en-US" altLang="zh-CN" dirty="0" smtClean="0"/>
          </a:p>
          <a:p>
            <a:r>
              <a:rPr lang="zh-CN" altLang="en-US" dirty="0" smtClean="0"/>
              <a:t>开发步骤：</a:t>
            </a:r>
            <a:endParaRPr lang="en-US" altLang="zh-CN" dirty="0" smtClean="0"/>
          </a:p>
          <a:p>
            <a:pPr lvl="1"/>
            <a:r>
              <a:rPr lang="zh-CN" altLang="en-US" dirty="0" smtClean="0"/>
              <a:t>第五步：测试运行。</a:t>
            </a:r>
            <a:endParaRPr lang="en-US" altLang="zh-CN" dirty="0" smtClean="0"/>
          </a:p>
          <a:p>
            <a:pPr lvl="1"/>
            <a:endParaRPr lang="en-US" altLang="zh-CN" dirty="0" smtClean="0"/>
          </a:p>
          <a:p>
            <a:endParaRPr lang="en-US" altLang="zh-CN" dirty="0" smtClean="0"/>
          </a:p>
        </p:txBody>
      </p:sp>
      <p:pic>
        <p:nvPicPr>
          <p:cNvPr id="324610" name="Picture 2"/>
          <p:cNvPicPr>
            <a:picLocks noChangeAspect="1" noChangeArrowheads="1"/>
          </p:cNvPicPr>
          <p:nvPr/>
        </p:nvPicPr>
        <p:blipFill>
          <a:blip r:embed="rId1"/>
          <a:srcRect/>
          <a:stretch>
            <a:fillRect/>
          </a:stretch>
        </p:blipFill>
        <p:spPr bwMode="auto">
          <a:xfrm>
            <a:off x="76200" y="2819400"/>
            <a:ext cx="5600700" cy="2133600"/>
          </a:xfrm>
          <a:prstGeom prst="rect">
            <a:avLst/>
          </a:prstGeom>
          <a:noFill/>
          <a:ln w="9525">
            <a:noFill/>
            <a:miter lim="800000"/>
            <a:headEnd/>
            <a:tailEnd/>
          </a:ln>
          <a:effectLst/>
        </p:spPr>
      </p:pic>
      <p:pic>
        <p:nvPicPr>
          <p:cNvPr id="324611" name="Picture 3"/>
          <p:cNvPicPr>
            <a:picLocks noChangeAspect="1" noChangeArrowheads="1"/>
          </p:cNvPicPr>
          <p:nvPr/>
        </p:nvPicPr>
        <p:blipFill>
          <a:blip r:embed="rId2"/>
          <a:srcRect/>
          <a:stretch>
            <a:fillRect/>
          </a:stretch>
        </p:blipFill>
        <p:spPr bwMode="auto">
          <a:xfrm>
            <a:off x="3886200" y="4572000"/>
            <a:ext cx="5162550" cy="202882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457200" y="522288"/>
            <a:ext cx="8229600" cy="658812"/>
          </a:xfrm>
        </p:spPr>
        <p:txBody>
          <a:bodyPr>
            <a:spAutoFit/>
          </a:bodyPr>
          <a:lstStyle/>
          <a:p>
            <a:r>
              <a:rPr lang="en-US" sz="3700"/>
              <a:t>Spring MVC+MyBatis+Spring整合开发</a:t>
            </a:r>
            <a:endParaRPr lang="en-US" sz="3700"/>
          </a:p>
        </p:txBody>
      </p:sp>
      <p:sp>
        <p:nvSpPr>
          <p:cNvPr id="96259" name="Rectangle 3"/>
          <p:cNvSpPr>
            <a:spLocks noGrp="1" noChangeArrowheads="1"/>
          </p:cNvSpPr>
          <p:nvPr>
            <p:ph idx="1"/>
          </p:nvPr>
        </p:nvSpPr>
        <p:spPr>
          <a:xfrm>
            <a:off x="457200" y="1600200"/>
            <a:ext cx="8229600" cy="954107"/>
          </a:xfrm>
        </p:spPr>
        <p:txBody>
          <a:bodyPr>
            <a:spAutoFit/>
          </a:bodyPr>
          <a:lstStyle/>
          <a:p>
            <a:r>
              <a:rPr lang="zh-CN" altLang="en-US" dirty="0" smtClean="0"/>
              <a:t>以“某研究所信息管理系统”为例，进行课堂演示。</a:t>
            </a:r>
            <a:endParaRPr lang="en-US" dirty="0"/>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463550"/>
            <a:ext cx="8229600" cy="765175"/>
          </a:xfrm>
        </p:spPr>
        <p:txBody>
          <a:bodyPr>
            <a:spAutoFit/>
          </a:bodyPr>
          <a:lstStyle/>
          <a:p>
            <a:r>
              <a:rPr lang="en-US"/>
              <a:t>利用插件生成代码</a:t>
            </a:r>
            <a:endParaRPr lang="en-US"/>
          </a:p>
        </p:txBody>
      </p:sp>
      <p:sp>
        <p:nvSpPr>
          <p:cNvPr id="33795" name="Rectangle 3"/>
          <p:cNvSpPr>
            <a:spLocks noGrp="1" noChangeArrowheads="1"/>
          </p:cNvSpPr>
          <p:nvPr>
            <p:ph idx="1"/>
          </p:nvPr>
        </p:nvSpPr>
        <p:spPr/>
        <p:txBody>
          <a:bodyPr/>
          <a:lstStyle/>
          <a:p>
            <a:r>
              <a:rPr lang="en-US"/>
              <a:t> </a:t>
            </a:r>
            <a:endParaRPr lang="ru-RU" altLang="en-US"/>
          </a:p>
        </p:txBody>
      </p:sp>
      <p:pic>
        <p:nvPicPr>
          <p:cNvPr id="33796" name="Picture 4" descr="Cover"/>
          <p:cNvPicPr>
            <a:picLocks noChangeAspect="1" noChangeArrowheads="1"/>
          </p:cNvPicPr>
          <p:nvPr/>
        </p:nvPicPr>
        <p:blipFill>
          <a:blip r:embed="rId1"/>
          <a:srcRect/>
          <a:stretch>
            <a:fillRect/>
          </a:stretch>
        </p:blipFill>
        <p:spPr bwMode="auto">
          <a:xfrm>
            <a:off x="458788" y="1771650"/>
            <a:ext cx="8228012" cy="41814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463550"/>
            <a:ext cx="8229600" cy="765175"/>
          </a:xfrm>
        </p:spPr>
        <p:txBody>
          <a:bodyPr>
            <a:spAutoFit/>
          </a:bodyPr>
          <a:lstStyle/>
          <a:p>
            <a:r>
              <a:rPr lang="en-US"/>
              <a:t>MyBatis3操作数据库</a:t>
            </a:r>
            <a:endParaRPr lang="en-US"/>
          </a:p>
        </p:txBody>
      </p:sp>
      <p:sp>
        <p:nvSpPr>
          <p:cNvPr id="7171" name="Rectangle 3"/>
          <p:cNvSpPr>
            <a:spLocks noGrp="1" noChangeArrowheads="1"/>
          </p:cNvSpPr>
          <p:nvPr>
            <p:ph idx="1"/>
          </p:nvPr>
        </p:nvSpPr>
        <p:spPr>
          <a:xfrm>
            <a:off x="457200" y="1600200"/>
            <a:ext cx="8229600" cy="895350"/>
          </a:xfrm>
        </p:spPr>
        <p:txBody>
          <a:bodyPr>
            <a:spAutoFit/>
          </a:bodyPr>
          <a:lstStyle/>
          <a:p>
            <a:r>
              <a:rPr lang="en-US"/>
              <a:t>MyBatis3操作数据库</a:t>
            </a:r>
            <a:endParaRPr lang="en-US"/>
          </a:p>
          <a:p>
            <a:r>
              <a:rPr lang="en-US"/>
              <a:t>MyBatis3</a:t>
            </a:r>
            <a:r>
              <a:rPr lang="zh-CN" altLang="en-US"/>
              <a:t>常用技能</a:t>
            </a:r>
            <a:endParaRPr lang="zh-CN" altLang="en-US"/>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463550"/>
            <a:ext cx="8229600" cy="765175"/>
          </a:xfrm>
        </p:spPr>
        <p:txBody>
          <a:bodyPr>
            <a:spAutoFit/>
          </a:bodyPr>
          <a:lstStyle/>
          <a:p>
            <a:r>
              <a:rPr lang="en-US"/>
              <a:t>生成的代码结构</a:t>
            </a:r>
            <a:endParaRPr lang="en-US"/>
          </a:p>
        </p:txBody>
      </p:sp>
      <p:sp>
        <p:nvSpPr>
          <p:cNvPr id="34819" name="Rectangle 3"/>
          <p:cNvSpPr>
            <a:spLocks noGrp="1" noChangeArrowheads="1"/>
          </p:cNvSpPr>
          <p:nvPr>
            <p:ph idx="1"/>
          </p:nvPr>
        </p:nvSpPr>
        <p:spPr/>
        <p:txBody>
          <a:bodyPr/>
          <a:lstStyle/>
          <a:p>
            <a:r>
              <a:rPr lang="en-US"/>
              <a:t> </a:t>
            </a:r>
            <a:endParaRPr lang="ru-RU" altLang="en-US"/>
          </a:p>
        </p:txBody>
      </p:sp>
      <p:pic>
        <p:nvPicPr>
          <p:cNvPr id="34820" name="Picture 4" descr="Cover"/>
          <p:cNvPicPr>
            <a:picLocks noChangeAspect="1" noChangeArrowheads="1"/>
          </p:cNvPicPr>
          <p:nvPr/>
        </p:nvPicPr>
        <p:blipFill>
          <a:blip r:embed="rId1"/>
          <a:srcRect/>
          <a:stretch>
            <a:fillRect/>
          </a:stretch>
        </p:blipFill>
        <p:spPr bwMode="auto">
          <a:xfrm>
            <a:off x="1874838" y="1600200"/>
            <a:ext cx="5394325" cy="4524375"/>
          </a:xfrm>
          <a:prstGeom prst="rect">
            <a:avLst/>
          </a:prstGeom>
          <a:noFill/>
          <a:ln w="9525">
            <a:noFill/>
            <a:miter lim="800000"/>
            <a:headEnd/>
            <a:tailEnd/>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288925"/>
            <a:ext cx="8229600" cy="1130300"/>
          </a:xfrm>
        </p:spPr>
        <p:txBody>
          <a:bodyPr>
            <a:spAutoFit/>
          </a:bodyPr>
          <a:lstStyle/>
          <a:p>
            <a:r>
              <a:rPr lang="en-US" sz="3400"/>
              <a:t>使用SqlSession对象在MySQL数据库中新建记录</a:t>
            </a:r>
            <a:endParaRPr lang="en-US" sz="3400"/>
          </a:p>
        </p:txBody>
      </p:sp>
      <p:sp>
        <p:nvSpPr>
          <p:cNvPr id="35843" name="Rectangle 3"/>
          <p:cNvSpPr>
            <a:spLocks noGrp="1" noChangeArrowheads="1"/>
          </p:cNvSpPr>
          <p:nvPr>
            <p:ph idx="1"/>
          </p:nvPr>
        </p:nvSpPr>
        <p:spPr>
          <a:xfrm>
            <a:off x="457200" y="1600200"/>
            <a:ext cx="8229600" cy="2338388"/>
          </a:xfrm>
        </p:spPr>
        <p:txBody>
          <a:bodyPr>
            <a:spAutoFit/>
          </a:bodyPr>
          <a:lstStyle/>
          <a:p>
            <a:r>
              <a:rPr lang="en-US"/>
              <a:t>测试代码</a:t>
            </a:r>
            <a:endParaRPr lang="en-US"/>
          </a:p>
          <a:p>
            <a:r>
              <a:rPr lang="en-US"/>
              <a:t>错误分析</a:t>
            </a:r>
            <a:endParaRPr lang="en-US"/>
          </a:p>
          <a:p>
            <a:r>
              <a:rPr lang="en-US"/>
              <a:t>mapper节点映射</a:t>
            </a:r>
            <a:endParaRPr lang="en-US"/>
          </a:p>
          <a:p>
            <a:r>
              <a:rPr lang="en-US"/>
              <a:t>运行结果</a:t>
            </a:r>
            <a:endParaRPr lang="en-US"/>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463550"/>
            <a:ext cx="8229600" cy="765175"/>
          </a:xfrm>
        </p:spPr>
        <p:txBody>
          <a:bodyPr>
            <a:spAutoFit/>
          </a:bodyPr>
          <a:lstStyle/>
          <a:p>
            <a:r>
              <a:rPr lang="en-US"/>
              <a:t>测试代码</a:t>
            </a:r>
            <a:endParaRPr lang="en-US"/>
          </a:p>
        </p:txBody>
      </p:sp>
      <p:sp>
        <p:nvSpPr>
          <p:cNvPr id="36867" name="Rectangle 3"/>
          <p:cNvSpPr>
            <a:spLocks noGrp="1" noChangeArrowheads="1"/>
          </p:cNvSpPr>
          <p:nvPr>
            <p:ph idx="1"/>
          </p:nvPr>
        </p:nvSpPr>
        <p:spPr/>
        <p:txBody>
          <a:bodyPr/>
          <a:lstStyle/>
          <a:p>
            <a:r>
              <a:rPr lang="en-US"/>
              <a:t> </a:t>
            </a:r>
            <a:endParaRPr lang="ru-RU" altLang="en-US"/>
          </a:p>
        </p:txBody>
      </p:sp>
      <p:pic>
        <p:nvPicPr>
          <p:cNvPr id="36868" name="Picture 4" descr="Cover"/>
          <p:cNvPicPr>
            <a:picLocks noChangeAspect="1" noChangeArrowheads="1"/>
          </p:cNvPicPr>
          <p:nvPr/>
        </p:nvPicPr>
        <p:blipFill>
          <a:blip r:embed="rId1"/>
          <a:srcRect/>
          <a:stretch>
            <a:fillRect/>
          </a:stretch>
        </p:blipFill>
        <p:spPr bwMode="auto">
          <a:xfrm>
            <a:off x="549275" y="1600200"/>
            <a:ext cx="8045450" cy="45243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463550"/>
            <a:ext cx="8229600" cy="765175"/>
          </a:xfrm>
        </p:spPr>
        <p:txBody>
          <a:bodyPr>
            <a:spAutoFit/>
          </a:bodyPr>
          <a:lstStyle/>
          <a:p>
            <a:r>
              <a:rPr lang="en-US"/>
              <a:t>错误分析</a:t>
            </a:r>
            <a:endParaRPr lang="en-US"/>
          </a:p>
        </p:txBody>
      </p:sp>
      <p:sp>
        <p:nvSpPr>
          <p:cNvPr id="37891" name="Rectangle 3"/>
          <p:cNvSpPr>
            <a:spLocks noGrp="1" noChangeArrowheads="1"/>
          </p:cNvSpPr>
          <p:nvPr>
            <p:ph idx="1"/>
          </p:nvPr>
        </p:nvSpPr>
        <p:spPr>
          <a:xfrm>
            <a:off x="457200" y="1600200"/>
            <a:ext cx="8229600" cy="4435475"/>
          </a:xfrm>
        </p:spPr>
        <p:txBody>
          <a:bodyPr>
            <a:spAutoFit/>
          </a:bodyPr>
          <a:lstStyle/>
          <a:p>
            <a:pPr algn="just"/>
            <a:r>
              <a:rPr lang="en-US" sz="1600"/>
              <a:t>上面代码执行后会提示null信息。</a:t>
            </a:r>
            <a:endParaRPr lang="en-US" sz="1600"/>
          </a:p>
          <a:p>
            <a:pPr algn="just"/>
            <a:r>
              <a:rPr lang="en-US" sz="1600"/>
              <a:t>主要原因是id是关键字，而代码中没有对id赋值，导致无法插入数据。</a:t>
            </a:r>
            <a:endParaRPr lang="en-US" sz="1600"/>
          </a:p>
          <a:p>
            <a:pPr algn="just"/>
            <a:r>
              <a:rPr lang="en-US" sz="1600"/>
              <a:t>解决办法：</a:t>
            </a:r>
            <a:endParaRPr lang="en-US" sz="1600"/>
          </a:p>
          <a:p>
            <a:pPr algn="just"/>
            <a:r>
              <a:rPr lang="en-US" sz="1600"/>
              <a:t>在generatorConfig.xml中的&lt;table&gt;节点中添加主键配置生成信息</a:t>
            </a:r>
            <a:endParaRPr lang="en-US" sz="1600"/>
          </a:p>
          <a:p>
            <a:pPr algn="just"/>
            <a:r>
              <a:rPr lang="en-US" sz="1600"/>
              <a:t>&lt;table ...&gt;</a:t>
            </a:r>
            <a:endParaRPr lang="en-US" sz="1600"/>
          </a:p>
          <a:p>
            <a:pPr algn="just"/>
            <a:r>
              <a:rPr lang="en-US" sz="1600"/>
              <a:t>&lt;generatedKey column="id" sqlStatement="mysql" identity="true" /&gt;</a:t>
            </a:r>
            <a:endParaRPr lang="en-US" sz="1600"/>
          </a:p>
          <a:p>
            <a:pPr algn="just"/>
            <a:r>
              <a:rPr lang="en-US" sz="1600"/>
              <a:t>&lt;/table&gt;即可。</a:t>
            </a:r>
            <a:endParaRPr lang="en-US" sz="1600"/>
          </a:p>
          <a:p>
            <a:pPr algn="just"/>
            <a:r>
              <a:rPr lang="en-US" sz="1600"/>
              <a:t>最后生成的mapper文件里就有了自动生成id值的代码。</a:t>
            </a:r>
            <a:endParaRPr lang="en-US" sz="1600"/>
          </a:p>
          <a:p>
            <a:pPr algn="just"/>
            <a:r>
              <a:rPr lang="en-US" sz="1600"/>
              <a:t>  &lt;insert id="insert" parameterType="cn.edu.hziee.model.Userinfo" &gt;</a:t>
            </a:r>
            <a:endParaRPr lang="en-US" sz="1600"/>
          </a:p>
          <a:p>
            <a:pPr algn="just"/>
            <a:r>
              <a:rPr lang="en-US" sz="1600"/>
              <a:t>    &lt;selectKey resultType="java.lang.Integer" keyProperty="id" order="AFTER" &gt;</a:t>
            </a:r>
            <a:endParaRPr lang="en-US" sz="1600"/>
          </a:p>
          <a:p>
            <a:pPr algn="just"/>
            <a:r>
              <a:rPr lang="en-US" sz="1600"/>
              <a:t>      SELECT LAST_INSERT_ID()</a:t>
            </a:r>
            <a:endParaRPr lang="en-US" sz="1600"/>
          </a:p>
          <a:p>
            <a:pPr algn="just"/>
            <a:r>
              <a:rPr lang="en-US" sz="1600"/>
              <a:t>    &lt;/selectKey&gt;</a:t>
            </a:r>
            <a:endParaRPr lang="en-US" sz="1600"/>
          </a:p>
          <a:p>
            <a:pPr algn="just"/>
            <a:r>
              <a:rPr lang="en-US" sz="1600"/>
              <a:t>    insert into userinfo (username, password)</a:t>
            </a:r>
            <a:endParaRPr lang="en-US" sz="1600"/>
          </a:p>
          <a:p>
            <a:pPr algn="just"/>
            <a:r>
              <a:rPr lang="en-US" sz="1600"/>
              <a:t>    values (#{username,jdbcType=VARCHAR}, #{password,jdbcType=VARCHAR})</a:t>
            </a:r>
            <a:endParaRPr lang="en-US" sz="1600"/>
          </a:p>
          <a:p>
            <a:pPr algn="just"/>
            <a:r>
              <a:rPr lang="en-US" sz="1600"/>
              <a:t>  &lt;/insert&gt;</a:t>
            </a:r>
            <a:endParaRPr lang="en-US" sz="1600"/>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463550"/>
            <a:ext cx="8229600" cy="765175"/>
          </a:xfrm>
        </p:spPr>
        <p:txBody>
          <a:bodyPr>
            <a:spAutoFit/>
          </a:bodyPr>
          <a:lstStyle/>
          <a:p>
            <a:r>
              <a:rPr lang="en-US"/>
              <a:t>错误分析</a:t>
            </a:r>
            <a:endParaRPr lang="en-US"/>
          </a:p>
        </p:txBody>
      </p:sp>
      <p:sp>
        <p:nvSpPr>
          <p:cNvPr id="38915" name="Rectangle 3"/>
          <p:cNvSpPr>
            <a:spLocks noGrp="1" noChangeArrowheads="1"/>
          </p:cNvSpPr>
          <p:nvPr>
            <p:ph idx="1"/>
          </p:nvPr>
        </p:nvSpPr>
        <p:spPr/>
        <p:txBody>
          <a:bodyPr/>
          <a:lstStyle/>
          <a:p>
            <a:r>
              <a:rPr lang="en-US"/>
              <a:t> </a:t>
            </a:r>
            <a:endParaRPr lang="ru-RU" altLang="en-US"/>
          </a:p>
        </p:txBody>
      </p:sp>
      <p:pic>
        <p:nvPicPr>
          <p:cNvPr id="38916" name="Picture 4" descr="Cover"/>
          <p:cNvPicPr>
            <a:picLocks noChangeAspect="1" noChangeArrowheads="1"/>
          </p:cNvPicPr>
          <p:nvPr/>
        </p:nvPicPr>
        <p:blipFill>
          <a:blip r:embed="rId1"/>
          <a:srcRect/>
          <a:stretch>
            <a:fillRect/>
          </a:stretch>
        </p:blipFill>
        <p:spPr bwMode="auto">
          <a:xfrm>
            <a:off x="0" y="2057400"/>
            <a:ext cx="9156700" cy="10668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463550"/>
            <a:ext cx="8229600" cy="765175"/>
          </a:xfrm>
        </p:spPr>
        <p:txBody>
          <a:bodyPr>
            <a:spAutoFit/>
          </a:bodyPr>
          <a:lstStyle/>
          <a:p>
            <a:r>
              <a:rPr lang="en-US"/>
              <a:t>mapper节点映射</a:t>
            </a:r>
            <a:endParaRPr lang="en-US"/>
          </a:p>
        </p:txBody>
      </p:sp>
      <p:sp>
        <p:nvSpPr>
          <p:cNvPr id="39939" name="Rectangle 3"/>
          <p:cNvSpPr>
            <a:spLocks noGrp="1" noChangeArrowheads="1"/>
          </p:cNvSpPr>
          <p:nvPr>
            <p:ph idx="1"/>
          </p:nvPr>
        </p:nvSpPr>
        <p:spPr/>
        <p:txBody>
          <a:bodyPr/>
          <a:lstStyle/>
          <a:p>
            <a:r>
              <a:rPr lang="en-US"/>
              <a:t> </a:t>
            </a:r>
            <a:endParaRPr lang="ru-RU" altLang="en-US"/>
          </a:p>
        </p:txBody>
      </p:sp>
      <p:pic>
        <p:nvPicPr>
          <p:cNvPr id="39940" name="Picture 4" descr="Cover"/>
          <p:cNvPicPr>
            <a:picLocks noChangeAspect="1" noChangeArrowheads="1"/>
          </p:cNvPicPr>
          <p:nvPr/>
        </p:nvPicPr>
        <p:blipFill>
          <a:blip r:embed="rId1"/>
          <a:srcRect/>
          <a:stretch>
            <a:fillRect/>
          </a:stretch>
        </p:blipFill>
        <p:spPr bwMode="auto">
          <a:xfrm>
            <a:off x="458788" y="1973263"/>
            <a:ext cx="8228012" cy="3778250"/>
          </a:xfrm>
          <a:prstGeom prst="rect">
            <a:avLst/>
          </a:prstGeom>
          <a:noFill/>
          <a:ln w="9525">
            <a:noFill/>
            <a:miter lim="800000"/>
            <a:headEnd/>
            <a:tailEnd/>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463550"/>
            <a:ext cx="8229600" cy="765175"/>
          </a:xfrm>
        </p:spPr>
        <p:txBody>
          <a:bodyPr>
            <a:spAutoFit/>
          </a:bodyPr>
          <a:lstStyle/>
          <a:p>
            <a:r>
              <a:rPr lang="en-US"/>
              <a:t>运行结果</a:t>
            </a:r>
            <a:endParaRPr lang="en-US"/>
          </a:p>
        </p:txBody>
      </p:sp>
      <p:sp>
        <p:nvSpPr>
          <p:cNvPr id="40963" name="Rectangle 3"/>
          <p:cNvSpPr>
            <a:spLocks noGrp="1" noChangeArrowheads="1"/>
          </p:cNvSpPr>
          <p:nvPr>
            <p:ph idx="1"/>
          </p:nvPr>
        </p:nvSpPr>
        <p:spPr/>
        <p:txBody>
          <a:bodyPr/>
          <a:lstStyle/>
          <a:p>
            <a:r>
              <a:rPr lang="en-US"/>
              <a:t> </a:t>
            </a:r>
            <a:endParaRPr lang="ru-RU" altLang="en-US"/>
          </a:p>
        </p:txBody>
      </p:sp>
      <p:pic>
        <p:nvPicPr>
          <p:cNvPr id="40964" name="Picture 4" descr="Cover"/>
          <p:cNvPicPr>
            <a:picLocks noChangeAspect="1" noChangeArrowheads="1"/>
          </p:cNvPicPr>
          <p:nvPr/>
        </p:nvPicPr>
        <p:blipFill>
          <a:blip r:embed="rId1"/>
          <a:srcRect/>
          <a:stretch>
            <a:fillRect/>
          </a:stretch>
        </p:blipFill>
        <p:spPr bwMode="auto">
          <a:xfrm>
            <a:off x="458788" y="1935163"/>
            <a:ext cx="8228012" cy="3856037"/>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pPr>
              <a:buNone/>
            </a:pPr>
            <a:r>
              <a:rPr lang="en-US" altLang="zh-CN" dirty="0" smtClean="0"/>
              <a:t>---------</a:t>
            </a:r>
            <a:r>
              <a:rPr lang="zh-CN" altLang="en-US" dirty="0" smtClean="0"/>
              <a:t> （我是漂亮的分割线） </a:t>
            </a:r>
            <a:r>
              <a:rPr lang="en-US" altLang="zh-CN" dirty="0" smtClean="0"/>
              <a:t>-----------</a:t>
            </a:r>
            <a:endParaRPr lang="zh-CN" altLang="en-US" dirty="0"/>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463550"/>
            <a:ext cx="8229600" cy="765175"/>
          </a:xfrm>
        </p:spPr>
        <p:txBody>
          <a:bodyPr>
            <a:spAutoFit/>
          </a:bodyPr>
          <a:lstStyle/>
          <a:p>
            <a:r>
              <a:rPr lang="en-US"/>
              <a:t>针对MySql实现CURD</a:t>
            </a:r>
            <a:endParaRPr lang="en-US"/>
          </a:p>
        </p:txBody>
      </p:sp>
      <p:sp>
        <p:nvSpPr>
          <p:cNvPr id="41987" name="Rectangle 3"/>
          <p:cNvSpPr>
            <a:spLocks noGrp="1" noChangeArrowheads="1"/>
          </p:cNvSpPr>
          <p:nvPr>
            <p:ph idx="1"/>
          </p:nvPr>
        </p:nvSpPr>
        <p:spPr/>
        <p:txBody>
          <a:bodyPr/>
          <a:lstStyle/>
          <a:p>
            <a:r>
              <a:rPr lang="zh-CN" altLang="en-US"/>
              <a:t>新建数据表userinfo</a:t>
            </a:r>
            <a:r>
              <a:rPr lang="en-US"/>
              <a:t> </a:t>
            </a:r>
            <a:endParaRPr lang="ru-RU" altLang="en-US"/>
          </a:p>
        </p:txBody>
      </p:sp>
      <p:pic>
        <p:nvPicPr>
          <p:cNvPr id="41988" name="Picture 4"/>
          <p:cNvPicPr>
            <a:picLocks noChangeAspect="1" noChangeArrowheads="1"/>
          </p:cNvPicPr>
          <p:nvPr/>
        </p:nvPicPr>
        <p:blipFill>
          <a:blip r:embed="rId1"/>
          <a:srcRect/>
          <a:stretch>
            <a:fillRect/>
          </a:stretch>
        </p:blipFill>
        <p:spPr bwMode="auto">
          <a:xfrm>
            <a:off x="687388" y="2286000"/>
            <a:ext cx="7972425" cy="3886200"/>
          </a:xfrm>
          <a:prstGeom prst="rect">
            <a:avLst/>
          </a:prstGeom>
          <a:noFill/>
          <a:ln w="9525">
            <a:noFill/>
            <a:miter lim="800000"/>
            <a:headEnd/>
            <a:tailEnd/>
          </a:ln>
          <a:effectLst/>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463550"/>
            <a:ext cx="8229600" cy="765175"/>
          </a:xfrm>
        </p:spPr>
        <p:txBody>
          <a:bodyPr>
            <a:spAutoFit/>
          </a:bodyPr>
          <a:lstStyle/>
          <a:p>
            <a:r>
              <a:rPr lang="en-US"/>
              <a:t>针对MySql实现CURD</a:t>
            </a:r>
            <a:endParaRPr lang="en-US"/>
          </a:p>
        </p:txBody>
      </p:sp>
      <p:sp>
        <p:nvSpPr>
          <p:cNvPr id="43011" name="Rectangle 3"/>
          <p:cNvSpPr>
            <a:spLocks noGrp="1" noChangeArrowheads="1"/>
          </p:cNvSpPr>
          <p:nvPr>
            <p:ph idx="1"/>
          </p:nvPr>
        </p:nvSpPr>
        <p:spPr/>
        <p:txBody>
          <a:bodyPr/>
          <a:lstStyle/>
          <a:p>
            <a:r>
              <a:rPr lang="zh-CN" altLang="en-US"/>
              <a:t>使用逆向代码生成【现场演示】</a:t>
            </a:r>
            <a:endParaRPr lang="zh-CN" altLang="en-US"/>
          </a:p>
        </p:txBody>
      </p:sp>
      <p:pic>
        <p:nvPicPr>
          <p:cNvPr id="43012" name="Picture 4"/>
          <p:cNvPicPr>
            <a:picLocks noChangeAspect="1" noChangeArrowheads="1"/>
          </p:cNvPicPr>
          <p:nvPr/>
        </p:nvPicPr>
        <p:blipFill>
          <a:blip r:embed="rId1"/>
          <a:srcRect/>
          <a:stretch>
            <a:fillRect/>
          </a:stretch>
        </p:blipFill>
        <p:spPr bwMode="auto">
          <a:xfrm>
            <a:off x="152400" y="2057400"/>
            <a:ext cx="8915400" cy="4767263"/>
          </a:xfrm>
          <a:prstGeom prst="rect">
            <a:avLst/>
          </a:prstGeom>
          <a:noFill/>
          <a:ln w="9525">
            <a:noFill/>
            <a:miter lim="800000"/>
            <a:headEnd/>
            <a:tailEnd/>
          </a:ln>
          <a:effectLst/>
        </p:spPr>
      </p:pic>
      <p:pic>
        <p:nvPicPr>
          <p:cNvPr id="43013" name="Picture 5"/>
          <p:cNvPicPr>
            <a:picLocks noChangeAspect="1" noChangeArrowheads="1"/>
          </p:cNvPicPr>
          <p:nvPr/>
        </p:nvPicPr>
        <p:blipFill>
          <a:blip r:embed="rId2"/>
          <a:srcRect/>
          <a:stretch>
            <a:fillRect/>
          </a:stretch>
        </p:blipFill>
        <p:spPr bwMode="auto">
          <a:xfrm>
            <a:off x="0" y="2057400"/>
            <a:ext cx="9144000" cy="48006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blinds(horizontal)">
                                      <p:cBhvr>
                                        <p:cTn id="7" dur="500"/>
                                        <p:tgtEl>
                                          <p:spTgt spid="430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3013"/>
                                        </p:tgtEl>
                                        <p:attrNameLst>
                                          <p:attrName>style.visibility</p:attrName>
                                        </p:attrNameLst>
                                      </p:cBhvr>
                                      <p:to>
                                        <p:strVal val="visible"/>
                                      </p:to>
                                    </p:set>
                                    <p:animEffect transition="in" filter="blinds(horizontal)">
                                      <p:cBhvr>
                                        <p:cTn id="12" dur="500"/>
                                        <p:tgtEl>
                                          <p:spTgt spid="43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63550"/>
            <a:ext cx="8229600" cy="765175"/>
          </a:xfrm>
        </p:spPr>
        <p:txBody>
          <a:bodyPr>
            <a:spAutoFit/>
          </a:bodyPr>
          <a:lstStyle/>
          <a:p>
            <a:r>
              <a:rPr lang="en-US"/>
              <a:t>MyBatis3操作数据库1</a:t>
            </a:r>
            <a:endParaRPr lang="en-US"/>
          </a:p>
        </p:txBody>
      </p:sp>
      <p:sp>
        <p:nvSpPr>
          <p:cNvPr id="8195" name="Rectangle 3"/>
          <p:cNvSpPr>
            <a:spLocks noGrp="1" noChangeArrowheads="1"/>
          </p:cNvSpPr>
          <p:nvPr>
            <p:ph idx="1"/>
          </p:nvPr>
        </p:nvSpPr>
        <p:spPr>
          <a:xfrm>
            <a:off x="457200" y="1600200"/>
            <a:ext cx="8229600" cy="1752600"/>
          </a:xfrm>
        </p:spPr>
        <p:txBody>
          <a:bodyPr>
            <a:spAutoFit/>
          </a:bodyPr>
          <a:lstStyle/>
          <a:p>
            <a:r>
              <a:rPr lang="en-US"/>
              <a:t>MyBatis介绍</a:t>
            </a:r>
            <a:endParaRPr lang="en-US"/>
          </a:p>
          <a:p>
            <a:r>
              <a:rPr lang="en-US"/>
              <a:t>MyBatis操作数据库的步骤</a:t>
            </a:r>
            <a:endParaRPr lang="en-US"/>
          </a:p>
          <a:p>
            <a:r>
              <a:rPr lang="en-US"/>
              <a:t>针对MySql实现CURD</a:t>
            </a:r>
            <a:endParaRPr lang="en-US"/>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463550"/>
            <a:ext cx="8229600" cy="765175"/>
          </a:xfrm>
        </p:spPr>
        <p:txBody>
          <a:bodyPr>
            <a:spAutoFit/>
          </a:bodyPr>
          <a:lstStyle/>
          <a:p>
            <a:r>
              <a:rPr lang="en-US"/>
              <a:t>针对MySql实现CURD</a:t>
            </a:r>
            <a:endParaRPr lang="en-US"/>
          </a:p>
        </p:txBody>
      </p:sp>
      <p:sp>
        <p:nvSpPr>
          <p:cNvPr id="44035" name="Rectangle 3"/>
          <p:cNvSpPr>
            <a:spLocks noGrp="1" noChangeArrowheads="1"/>
          </p:cNvSpPr>
          <p:nvPr>
            <p:ph idx="1"/>
          </p:nvPr>
        </p:nvSpPr>
        <p:spPr/>
        <p:txBody>
          <a:bodyPr/>
          <a:lstStyle/>
          <a:p>
            <a:r>
              <a:rPr lang="zh-CN" altLang="en-US"/>
              <a:t>创建web项目并搭建基本开发环境【现场演示】</a:t>
            </a:r>
            <a:endParaRPr lang="zh-CN" altLang="en-US"/>
          </a:p>
        </p:txBody>
      </p:sp>
      <p:pic>
        <p:nvPicPr>
          <p:cNvPr id="44036" name="Picture 4"/>
          <p:cNvPicPr>
            <a:picLocks noChangeAspect="1" noChangeArrowheads="1"/>
          </p:cNvPicPr>
          <p:nvPr/>
        </p:nvPicPr>
        <p:blipFill>
          <a:blip r:embed="rId1"/>
          <a:srcRect/>
          <a:stretch>
            <a:fillRect/>
          </a:stretch>
        </p:blipFill>
        <p:spPr bwMode="auto">
          <a:xfrm>
            <a:off x="2438400" y="2057400"/>
            <a:ext cx="3810000" cy="4575175"/>
          </a:xfrm>
          <a:prstGeom prst="rect">
            <a:avLst/>
          </a:prstGeom>
          <a:noFill/>
          <a:ln w="9525">
            <a:noFill/>
            <a:miter lim="800000"/>
            <a:headEnd/>
            <a:tailEnd/>
          </a:ln>
          <a:effectLst/>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463550"/>
            <a:ext cx="8229600" cy="765175"/>
          </a:xfrm>
        </p:spPr>
        <p:txBody>
          <a:bodyPr>
            <a:spAutoFit/>
          </a:bodyPr>
          <a:lstStyle/>
          <a:p>
            <a:r>
              <a:rPr lang="en-US"/>
              <a:t>针对MySql实现CURD</a:t>
            </a:r>
            <a:endParaRPr lang="en-US"/>
          </a:p>
        </p:txBody>
      </p:sp>
      <p:sp>
        <p:nvSpPr>
          <p:cNvPr id="45059" name="Rectangle 3"/>
          <p:cNvSpPr>
            <a:spLocks noGrp="1" noChangeArrowheads="1"/>
          </p:cNvSpPr>
          <p:nvPr>
            <p:ph idx="1"/>
          </p:nvPr>
        </p:nvSpPr>
        <p:spPr/>
        <p:txBody>
          <a:bodyPr/>
          <a:lstStyle/>
          <a:p>
            <a:r>
              <a:rPr lang="zh-CN" altLang="en-US"/>
              <a:t>添加记录并返回主键值【现场演示】</a:t>
            </a:r>
            <a:endParaRPr lang="zh-CN" altLang="en-US"/>
          </a:p>
        </p:txBody>
      </p:sp>
      <p:pic>
        <p:nvPicPr>
          <p:cNvPr id="45060" name="Picture 4"/>
          <p:cNvPicPr>
            <a:picLocks noChangeAspect="1" noChangeArrowheads="1"/>
          </p:cNvPicPr>
          <p:nvPr/>
        </p:nvPicPr>
        <p:blipFill>
          <a:blip r:embed="rId1"/>
          <a:srcRect/>
          <a:stretch>
            <a:fillRect/>
          </a:stretch>
        </p:blipFill>
        <p:spPr bwMode="auto">
          <a:xfrm>
            <a:off x="0" y="2286000"/>
            <a:ext cx="9144000" cy="41021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463550"/>
            <a:ext cx="8229600" cy="765175"/>
          </a:xfrm>
        </p:spPr>
        <p:txBody>
          <a:bodyPr>
            <a:spAutoFit/>
          </a:bodyPr>
          <a:lstStyle/>
          <a:p>
            <a:r>
              <a:rPr lang="en-US"/>
              <a:t>针对MySql实现CURD</a:t>
            </a:r>
            <a:endParaRPr lang="en-US"/>
          </a:p>
        </p:txBody>
      </p:sp>
      <p:sp>
        <p:nvSpPr>
          <p:cNvPr id="46083" name="Rectangle 3"/>
          <p:cNvSpPr>
            <a:spLocks noGrp="1" noChangeArrowheads="1"/>
          </p:cNvSpPr>
          <p:nvPr>
            <p:ph idx="1"/>
          </p:nvPr>
        </p:nvSpPr>
        <p:spPr/>
        <p:txBody>
          <a:bodyPr/>
          <a:lstStyle/>
          <a:p>
            <a:r>
              <a:rPr lang="zh-CN" altLang="en-US"/>
              <a:t>其他操作演示【现场演示】</a:t>
            </a:r>
            <a:endParaRPr lang="zh-CN" altLang="en-US"/>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557213"/>
            <a:ext cx="8229600" cy="577850"/>
          </a:xfrm>
        </p:spPr>
        <p:txBody>
          <a:bodyPr>
            <a:spAutoFit/>
          </a:bodyPr>
          <a:lstStyle/>
          <a:p>
            <a:r>
              <a:rPr lang="en-US" sz="3200"/>
              <a:t>MyBatis3</a:t>
            </a:r>
            <a:r>
              <a:rPr lang="zh-CN" altLang="en-US" sz="3200"/>
              <a:t>常用技能</a:t>
            </a:r>
            <a:endParaRPr lang="zh-CN" altLang="en-US" sz="3200"/>
          </a:p>
        </p:txBody>
      </p:sp>
      <p:sp>
        <p:nvSpPr>
          <p:cNvPr id="47107" name="Rectangle 3"/>
          <p:cNvSpPr>
            <a:spLocks noGrp="1" noChangeArrowheads="1"/>
          </p:cNvSpPr>
          <p:nvPr>
            <p:ph idx="1"/>
          </p:nvPr>
        </p:nvSpPr>
        <p:spPr/>
        <p:txBody>
          <a:bodyPr/>
          <a:lstStyle/>
          <a:p>
            <a:pPr marL="457200" indent="-457200">
              <a:buFontTx/>
              <a:buAutoNum type="arabicPeriod"/>
            </a:pPr>
            <a:r>
              <a:rPr lang="zh-CN" altLang="en-US" b="1"/>
              <a:t>&lt;resultMap&gt;标签</a:t>
            </a:r>
            <a:endParaRPr lang="zh-CN" altLang="en-US" b="1"/>
          </a:p>
          <a:p>
            <a:r>
              <a:rPr lang="zh-CN" altLang="en-US"/>
              <a:t>如果数据表字段名称和Java实体类中属性名不一致，就要用&lt;resultMap&gt;标签进行映射。</a:t>
            </a:r>
            <a:r>
              <a:rPr lang="en-US"/>
              <a:t> </a:t>
            </a:r>
            <a:endParaRPr lang="ru-RU" altLang="en-US"/>
          </a:p>
        </p:txBody>
      </p:sp>
      <p:pic>
        <p:nvPicPr>
          <p:cNvPr id="47108" name="Picture 4"/>
          <p:cNvPicPr>
            <a:picLocks noChangeAspect="1" noChangeArrowheads="1"/>
          </p:cNvPicPr>
          <p:nvPr/>
        </p:nvPicPr>
        <p:blipFill>
          <a:blip r:embed="rId1"/>
          <a:srcRect/>
          <a:stretch>
            <a:fillRect/>
          </a:stretch>
        </p:blipFill>
        <p:spPr bwMode="auto">
          <a:xfrm>
            <a:off x="228600" y="3124200"/>
            <a:ext cx="8677275" cy="1333500"/>
          </a:xfrm>
          <a:prstGeom prst="rect">
            <a:avLst/>
          </a:prstGeom>
          <a:noFill/>
          <a:ln w="9525">
            <a:noFill/>
            <a:miter lim="800000"/>
            <a:headEnd/>
            <a:tailEnd/>
          </a:ln>
          <a:effectLst/>
        </p:spPr>
      </p:pic>
      <p:pic>
        <p:nvPicPr>
          <p:cNvPr id="47109" name="Picture 5"/>
          <p:cNvPicPr>
            <a:picLocks noChangeAspect="1" noChangeArrowheads="1"/>
          </p:cNvPicPr>
          <p:nvPr/>
        </p:nvPicPr>
        <p:blipFill>
          <a:blip r:embed="rId2"/>
          <a:srcRect/>
          <a:stretch>
            <a:fillRect/>
          </a:stretch>
        </p:blipFill>
        <p:spPr bwMode="auto">
          <a:xfrm>
            <a:off x="0" y="4724400"/>
            <a:ext cx="9144000" cy="1919288"/>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57200" y="557213"/>
            <a:ext cx="8229600" cy="577850"/>
          </a:xfrm>
        </p:spPr>
        <p:txBody>
          <a:bodyPr>
            <a:spAutoFit/>
          </a:bodyPr>
          <a:lstStyle/>
          <a:p>
            <a:r>
              <a:rPr lang="en-US" sz="3200"/>
              <a:t>MyBatis3</a:t>
            </a:r>
            <a:r>
              <a:rPr lang="zh-CN" altLang="en-US" sz="3200"/>
              <a:t>常用技能</a:t>
            </a:r>
            <a:endParaRPr lang="zh-CN" altLang="en-US" sz="3200"/>
          </a:p>
        </p:txBody>
      </p:sp>
      <p:sp>
        <p:nvSpPr>
          <p:cNvPr id="48131" name="Rectangle 3"/>
          <p:cNvSpPr>
            <a:spLocks noGrp="1" noChangeArrowheads="1"/>
          </p:cNvSpPr>
          <p:nvPr>
            <p:ph idx="1"/>
          </p:nvPr>
        </p:nvSpPr>
        <p:spPr/>
        <p:txBody>
          <a:bodyPr/>
          <a:lstStyle/>
          <a:p>
            <a:pPr marL="457200" indent="-457200">
              <a:buFontTx/>
              <a:buAutoNum type="arabicPeriod" startAt="2"/>
            </a:pPr>
            <a:r>
              <a:rPr lang="zh-CN" altLang="en-US" b="1"/>
              <a:t>&lt;sql&gt;标签</a:t>
            </a:r>
            <a:endParaRPr lang="zh-CN" altLang="en-US" b="1"/>
          </a:p>
          <a:p>
            <a:r>
              <a:rPr lang="zh-CN" altLang="en-US"/>
              <a:t>重复的SQL语句不可避免，&lt;sql&gt;标签用来解决这个问题。</a:t>
            </a:r>
            <a:r>
              <a:rPr lang="en-US"/>
              <a:t> </a:t>
            </a:r>
            <a:endParaRPr lang="ru-RU" altLang="en-US"/>
          </a:p>
        </p:txBody>
      </p:sp>
      <p:pic>
        <p:nvPicPr>
          <p:cNvPr id="48132" name="Picture 4"/>
          <p:cNvPicPr>
            <a:picLocks noChangeAspect="1" noChangeArrowheads="1"/>
          </p:cNvPicPr>
          <p:nvPr/>
        </p:nvPicPr>
        <p:blipFill>
          <a:blip r:embed="rId1"/>
          <a:srcRect/>
          <a:stretch>
            <a:fillRect/>
          </a:stretch>
        </p:blipFill>
        <p:spPr bwMode="auto">
          <a:xfrm>
            <a:off x="0" y="3276600"/>
            <a:ext cx="9144000" cy="19177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557213"/>
            <a:ext cx="8229600" cy="577850"/>
          </a:xfrm>
        </p:spPr>
        <p:txBody>
          <a:bodyPr>
            <a:spAutoFit/>
          </a:bodyPr>
          <a:lstStyle/>
          <a:p>
            <a:r>
              <a:rPr lang="en-US" sz="3200"/>
              <a:t>MyBatis3</a:t>
            </a:r>
            <a:r>
              <a:rPr lang="zh-CN" altLang="en-US" sz="3200"/>
              <a:t>常用技能</a:t>
            </a:r>
            <a:endParaRPr lang="zh-CN" altLang="en-US" sz="3200"/>
          </a:p>
        </p:txBody>
      </p:sp>
      <p:sp>
        <p:nvSpPr>
          <p:cNvPr id="49155" name="Rectangle 3"/>
          <p:cNvSpPr>
            <a:spLocks noGrp="1" noChangeArrowheads="1"/>
          </p:cNvSpPr>
          <p:nvPr>
            <p:ph idx="1"/>
          </p:nvPr>
        </p:nvSpPr>
        <p:spPr/>
        <p:txBody>
          <a:bodyPr/>
          <a:lstStyle/>
          <a:p>
            <a:pPr marL="457200" indent="-457200">
              <a:buFontTx/>
              <a:buAutoNum type="arabicPeriod" startAt="3"/>
            </a:pPr>
            <a:r>
              <a:rPr lang="zh-CN" altLang="en-US" b="1"/>
              <a:t>将SQL语句作为字符串变量传入</a:t>
            </a:r>
            <a:endParaRPr lang="zh-CN" altLang="en-US" b="1"/>
          </a:p>
          <a:p>
            <a:pPr marL="0" indent="0">
              <a:buFontTx/>
              <a:buNone/>
            </a:pPr>
            <a:r>
              <a:rPr lang="en-US"/>
              <a:t> </a:t>
            </a:r>
            <a:endParaRPr lang="ru-RU" altLang="en-US"/>
          </a:p>
        </p:txBody>
      </p:sp>
      <p:pic>
        <p:nvPicPr>
          <p:cNvPr id="49156" name="Picture 4"/>
          <p:cNvPicPr>
            <a:picLocks noChangeAspect="1" noChangeArrowheads="1"/>
          </p:cNvPicPr>
          <p:nvPr/>
        </p:nvPicPr>
        <p:blipFill>
          <a:blip r:embed="rId1"/>
          <a:srcRect/>
          <a:stretch>
            <a:fillRect/>
          </a:stretch>
        </p:blipFill>
        <p:spPr bwMode="auto">
          <a:xfrm>
            <a:off x="457200" y="2286000"/>
            <a:ext cx="8382000" cy="2187575"/>
          </a:xfrm>
          <a:prstGeom prst="rect">
            <a:avLst/>
          </a:prstGeom>
          <a:noFill/>
          <a:ln w="9525">
            <a:noFill/>
            <a:miter lim="800000"/>
            <a:headEnd/>
            <a:tailEnd/>
          </a:ln>
          <a:effectLst/>
        </p:spPr>
      </p:pic>
      <p:pic>
        <p:nvPicPr>
          <p:cNvPr id="49157" name="Picture 5"/>
          <p:cNvPicPr>
            <a:picLocks noChangeAspect="1" noChangeArrowheads="1"/>
          </p:cNvPicPr>
          <p:nvPr/>
        </p:nvPicPr>
        <p:blipFill>
          <a:blip r:embed="rId2"/>
          <a:srcRect/>
          <a:stretch>
            <a:fillRect/>
          </a:stretch>
        </p:blipFill>
        <p:spPr bwMode="auto">
          <a:xfrm>
            <a:off x="152400" y="1219200"/>
            <a:ext cx="8534400" cy="54864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157"/>
                                        </p:tgtEl>
                                        <p:attrNameLst>
                                          <p:attrName>style.visibility</p:attrName>
                                        </p:attrNameLst>
                                      </p:cBhvr>
                                      <p:to>
                                        <p:strVal val="visible"/>
                                      </p:to>
                                    </p:set>
                                    <p:animEffect transition="in" filter="blinds(horizontal)">
                                      <p:cBhvr>
                                        <p:cTn id="7" dur="500"/>
                                        <p:tgtEl>
                                          <p:spTgt spid="49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557213"/>
            <a:ext cx="8229600" cy="577850"/>
          </a:xfrm>
        </p:spPr>
        <p:txBody>
          <a:bodyPr>
            <a:spAutoFit/>
          </a:bodyPr>
          <a:lstStyle/>
          <a:p>
            <a:r>
              <a:rPr lang="en-US" sz="3200"/>
              <a:t>MyBatis3</a:t>
            </a:r>
            <a:r>
              <a:rPr lang="zh-CN" altLang="en-US" sz="3200"/>
              <a:t>常用技能</a:t>
            </a:r>
            <a:endParaRPr lang="zh-CN" altLang="en-US" sz="3200"/>
          </a:p>
        </p:txBody>
      </p:sp>
      <p:sp>
        <p:nvSpPr>
          <p:cNvPr id="50179" name="Rectangle 3"/>
          <p:cNvSpPr>
            <a:spLocks noGrp="1" noChangeArrowheads="1"/>
          </p:cNvSpPr>
          <p:nvPr>
            <p:ph idx="1"/>
          </p:nvPr>
        </p:nvSpPr>
        <p:spPr/>
        <p:txBody>
          <a:bodyPr/>
          <a:lstStyle/>
          <a:p>
            <a:pPr marL="457200" indent="-457200">
              <a:buFontTx/>
              <a:buAutoNum type="arabicPeriod" startAt="4"/>
            </a:pPr>
            <a:r>
              <a:rPr lang="zh-CN" altLang="en-US" b="1"/>
              <a:t>动态SQL语句的使用</a:t>
            </a:r>
            <a:endParaRPr lang="zh-CN" altLang="en-US" b="1"/>
          </a:p>
          <a:p>
            <a:pPr marL="914400" lvl="1" indent="-457200">
              <a:buFontTx/>
              <a:buAutoNum type="circleNumDbPlain"/>
            </a:pPr>
            <a:r>
              <a:rPr lang="zh-CN" altLang="en-US" b="1"/>
              <a:t>插入null值的处理方法1——jdbcType</a:t>
            </a:r>
            <a:endParaRPr lang="zh-CN" altLang="en-US" b="1"/>
          </a:p>
          <a:p>
            <a:pPr marL="457200" lvl="1" indent="0">
              <a:buFontTx/>
              <a:buNone/>
            </a:pPr>
            <a:endParaRPr lang="zh-CN" altLang="en-US" b="1"/>
          </a:p>
          <a:p>
            <a:pPr marL="0" indent="0">
              <a:buFontTx/>
              <a:buNone/>
            </a:pPr>
            <a:r>
              <a:rPr lang="en-US"/>
              <a:t> </a:t>
            </a:r>
            <a:endParaRPr lang="ru-RU" altLang="en-US"/>
          </a:p>
        </p:txBody>
      </p:sp>
      <p:pic>
        <p:nvPicPr>
          <p:cNvPr id="50180" name="Picture 4"/>
          <p:cNvPicPr>
            <a:picLocks noChangeAspect="1" noChangeArrowheads="1"/>
          </p:cNvPicPr>
          <p:nvPr/>
        </p:nvPicPr>
        <p:blipFill>
          <a:blip r:embed="rId1"/>
          <a:srcRect/>
          <a:stretch>
            <a:fillRect/>
          </a:stretch>
        </p:blipFill>
        <p:spPr bwMode="auto">
          <a:xfrm>
            <a:off x="609600" y="2514600"/>
            <a:ext cx="8001000" cy="2146300"/>
          </a:xfrm>
          <a:prstGeom prst="rect">
            <a:avLst/>
          </a:prstGeom>
          <a:noFill/>
          <a:ln w="9525">
            <a:noFill/>
            <a:miter lim="800000"/>
            <a:headEnd/>
            <a:tailEnd/>
          </a:ln>
          <a:effectLst/>
        </p:spPr>
      </p:pic>
      <p:pic>
        <p:nvPicPr>
          <p:cNvPr id="50181" name="Picture 5"/>
          <p:cNvPicPr>
            <a:picLocks noChangeAspect="1" noChangeArrowheads="1"/>
          </p:cNvPicPr>
          <p:nvPr/>
        </p:nvPicPr>
        <p:blipFill>
          <a:blip r:embed="rId2"/>
          <a:srcRect/>
          <a:stretch>
            <a:fillRect/>
          </a:stretch>
        </p:blipFill>
        <p:spPr bwMode="auto">
          <a:xfrm>
            <a:off x="152400" y="5029200"/>
            <a:ext cx="8734425" cy="123825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557213"/>
            <a:ext cx="8229600" cy="577850"/>
          </a:xfrm>
        </p:spPr>
        <p:txBody>
          <a:bodyPr>
            <a:spAutoFit/>
          </a:bodyPr>
          <a:lstStyle/>
          <a:p>
            <a:r>
              <a:rPr lang="en-US" sz="3200"/>
              <a:t>MyBatis3</a:t>
            </a:r>
            <a:r>
              <a:rPr lang="zh-CN" altLang="en-US" sz="3200"/>
              <a:t>常用技能</a:t>
            </a:r>
            <a:endParaRPr lang="zh-CN" altLang="en-US" sz="3200"/>
          </a:p>
        </p:txBody>
      </p:sp>
      <p:sp>
        <p:nvSpPr>
          <p:cNvPr id="51203" name="Rectangle 3"/>
          <p:cNvSpPr>
            <a:spLocks noGrp="1" noChangeArrowheads="1"/>
          </p:cNvSpPr>
          <p:nvPr>
            <p:ph idx="1"/>
          </p:nvPr>
        </p:nvSpPr>
        <p:spPr/>
        <p:txBody>
          <a:bodyPr/>
          <a:lstStyle/>
          <a:p>
            <a:pPr marL="457200" indent="-457200">
              <a:buFontTx/>
              <a:buAutoNum type="arabicPeriod" startAt="4"/>
            </a:pPr>
            <a:r>
              <a:rPr lang="zh-CN" altLang="en-US" b="1"/>
              <a:t>动态SQL语句的使用</a:t>
            </a:r>
            <a:endParaRPr lang="zh-CN" altLang="en-US" b="1"/>
          </a:p>
          <a:p>
            <a:pPr marL="914400" lvl="1" indent="-457200">
              <a:buFontTx/>
              <a:buAutoNum type="circleNumDbPlain"/>
            </a:pPr>
            <a:r>
              <a:rPr lang="zh-CN" altLang="en-US" b="1"/>
              <a:t>插入null值的处理方法1——jdbcType</a:t>
            </a:r>
            <a:endParaRPr lang="zh-CN" altLang="en-US" b="1"/>
          </a:p>
          <a:p>
            <a:pPr marL="457200" lvl="1" indent="0">
              <a:buFontTx/>
              <a:buNone/>
            </a:pPr>
            <a:endParaRPr lang="zh-CN" altLang="en-US" b="1"/>
          </a:p>
          <a:p>
            <a:pPr marL="0" indent="0">
              <a:buFontTx/>
              <a:buNone/>
            </a:pPr>
            <a:r>
              <a:rPr lang="en-US"/>
              <a:t> </a:t>
            </a:r>
            <a:endParaRPr lang="ru-RU" altLang="en-US"/>
          </a:p>
        </p:txBody>
      </p:sp>
      <p:pic>
        <p:nvPicPr>
          <p:cNvPr id="51204" name="Picture 4"/>
          <p:cNvPicPr>
            <a:picLocks noChangeAspect="1" noChangeArrowheads="1"/>
          </p:cNvPicPr>
          <p:nvPr/>
        </p:nvPicPr>
        <p:blipFill>
          <a:blip r:embed="rId1"/>
          <a:srcRect/>
          <a:stretch>
            <a:fillRect/>
          </a:stretch>
        </p:blipFill>
        <p:spPr bwMode="auto">
          <a:xfrm>
            <a:off x="1588" y="2744788"/>
            <a:ext cx="9169400" cy="327501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57200" y="557213"/>
            <a:ext cx="8229600" cy="577850"/>
          </a:xfrm>
        </p:spPr>
        <p:txBody>
          <a:bodyPr>
            <a:spAutoFit/>
          </a:bodyPr>
          <a:lstStyle/>
          <a:p>
            <a:r>
              <a:rPr lang="en-US" sz="3200"/>
              <a:t>MyBatis3</a:t>
            </a:r>
            <a:r>
              <a:rPr lang="zh-CN" altLang="en-US" sz="3200"/>
              <a:t>常用技能</a:t>
            </a:r>
            <a:endParaRPr lang="zh-CN" altLang="en-US" sz="3200"/>
          </a:p>
        </p:txBody>
      </p:sp>
      <p:sp>
        <p:nvSpPr>
          <p:cNvPr id="52227" name="Rectangle 3"/>
          <p:cNvSpPr>
            <a:spLocks noGrp="1" noChangeArrowheads="1"/>
          </p:cNvSpPr>
          <p:nvPr>
            <p:ph idx="1"/>
          </p:nvPr>
        </p:nvSpPr>
        <p:spPr/>
        <p:txBody>
          <a:bodyPr/>
          <a:lstStyle/>
          <a:p>
            <a:pPr marL="457200" indent="-457200">
              <a:buFontTx/>
              <a:buAutoNum type="arabicPeriod" startAt="4"/>
            </a:pPr>
            <a:r>
              <a:rPr lang="zh-CN" altLang="en-US" b="1"/>
              <a:t>动态SQL语句的使用</a:t>
            </a:r>
            <a:endParaRPr lang="zh-CN" altLang="en-US" b="1"/>
          </a:p>
          <a:p>
            <a:pPr marL="914400" lvl="1" indent="-457200">
              <a:buFontTx/>
              <a:buAutoNum type="circleNumDbPlain" startAt="2"/>
            </a:pPr>
            <a:r>
              <a:rPr lang="zh-CN" altLang="en-US" b="1"/>
              <a:t>插入null值的处理方法2——&lt;if&gt;</a:t>
            </a:r>
            <a:endParaRPr lang="zh-CN" altLang="en-US" b="1"/>
          </a:p>
          <a:p>
            <a:pPr marL="457200" lvl="1" indent="0">
              <a:buFontTx/>
              <a:buNone/>
            </a:pPr>
            <a:endParaRPr lang="zh-CN" altLang="en-US" b="1"/>
          </a:p>
          <a:p>
            <a:pPr marL="0" indent="0">
              <a:buFontTx/>
              <a:buNone/>
            </a:pPr>
            <a:r>
              <a:rPr lang="en-US"/>
              <a:t> </a:t>
            </a:r>
            <a:endParaRPr lang="ru-RU" altLang="en-US"/>
          </a:p>
        </p:txBody>
      </p:sp>
      <p:pic>
        <p:nvPicPr>
          <p:cNvPr id="52228" name="Picture 4"/>
          <p:cNvPicPr>
            <a:picLocks noChangeAspect="1" noChangeArrowheads="1"/>
          </p:cNvPicPr>
          <p:nvPr/>
        </p:nvPicPr>
        <p:blipFill>
          <a:blip r:embed="rId1"/>
          <a:srcRect/>
          <a:stretch>
            <a:fillRect/>
          </a:stretch>
        </p:blipFill>
        <p:spPr bwMode="auto">
          <a:xfrm>
            <a:off x="153988" y="2514600"/>
            <a:ext cx="8761412" cy="2133600"/>
          </a:xfrm>
          <a:prstGeom prst="rect">
            <a:avLst/>
          </a:prstGeom>
          <a:noFill/>
          <a:ln w="9525">
            <a:noFill/>
            <a:miter lim="800000"/>
            <a:headEnd/>
            <a:tailEnd/>
          </a:ln>
          <a:effectLst/>
        </p:spPr>
      </p:pic>
      <p:pic>
        <p:nvPicPr>
          <p:cNvPr id="52229" name="Picture 5"/>
          <p:cNvPicPr>
            <a:picLocks noChangeAspect="1" noChangeArrowheads="1"/>
          </p:cNvPicPr>
          <p:nvPr/>
        </p:nvPicPr>
        <p:blipFill>
          <a:blip r:embed="rId2"/>
          <a:srcRect/>
          <a:stretch>
            <a:fillRect/>
          </a:stretch>
        </p:blipFill>
        <p:spPr bwMode="auto">
          <a:xfrm>
            <a:off x="152400" y="4800600"/>
            <a:ext cx="8686800" cy="17557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557213"/>
            <a:ext cx="8229600" cy="577850"/>
          </a:xfrm>
        </p:spPr>
        <p:txBody>
          <a:bodyPr>
            <a:spAutoFit/>
          </a:bodyPr>
          <a:lstStyle/>
          <a:p>
            <a:r>
              <a:rPr lang="en-US" sz="3200"/>
              <a:t>MyBatis3</a:t>
            </a:r>
            <a:r>
              <a:rPr lang="zh-CN" altLang="en-US" sz="3200"/>
              <a:t>常用技能</a:t>
            </a:r>
            <a:endParaRPr lang="zh-CN" altLang="en-US" sz="3200"/>
          </a:p>
        </p:txBody>
      </p:sp>
      <p:sp>
        <p:nvSpPr>
          <p:cNvPr id="53251" name="Rectangle 3"/>
          <p:cNvSpPr>
            <a:spLocks noGrp="1" noChangeArrowheads="1"/>
          </p:cNvSpPr>
          <p:nvPr>
            <p:ph idx="1"/>
          </p:nvPr>
        </p:nvSpPr>
        <p:spPr/>
        <p:txBody>
          <a:bodyPr/>
          <a:lstStyle/>
          <a:p>
            <a:pPr marL="457200" indent="-457200">
              <a:buFontTx/>
              <a:buAutoNum type="arabicPeriod" startAt="5"/>
            </a:pPr>
            <a:r>
              <a:rPr lang="zh-CN" altLang="en-US" b="1"/>
              <a:t>&lt;choose&gt;标签的使用</a:t>
            </a:r>
            <a:endParaRPr lang="zh-CN" altLang="en-US" b="1"/>
          </a:p>
          <a:p>
            <a:pPr marL="457200" lvl="1" indent="0">
              <a:buFontTx/>
              <a:buNone/>
            </a:pPr>
            <a:r>
              <a:rPr lang="zh-CN" altLang="en-US"/>
              <a:t>&lt;choose&gt;标签的作用是从众多条件中选择一个条件，类似于Java中的switch。</a:t>
            </a:r>
            <a:endParaRPr lang="zh-CN" altLang="en-US"/>
          </a:p>
          <a:p>
            <a:pPr marL="0" indent="0">
              <a:buFontTx/>
              <a:buNone/>
            </a:pPr>
            <a:r>
              <a:rPr lang="en-US"/>
              <a:t> </a:t>
            </a:r>
            <a:endParaRPr lang="ru-RU" altLang="en-US"/>
          </a:p>
        </p:txBody>
      </p:sp>
      <p:pic>
        <p:nvPicPr>
          <p:cNvPr id="53252" name="Picture 4"/>
          <p:cNvPicPr>
            <a:picLocks noChangeAspect="1" noChangeArrowheads="1"/>
          </p:cNvPicPr>
          <p:nvPr/>
        </p:nvPicPr>
        <p:blipFill>
          <a:blip r:embed="rId1"/>
          <a:srcRect/>
          <a:stretch>
            <a:fillRect/>
          </a:stretch>
        </p:blipFill>
        <p:spPr bwMode="auto">
          <a:xfrm>
            <a:off x="230188" y="3048000"/>
            <a:ext cx="8775700" cy="2209800"/>
          </a:xfrm>
          <a:prstGeom prst="rect">
            <a:avLst/>
          </a:prstGeom>
          <a:noFill/>
          <a:ln w="9525">
            <a:noFill/>
            <a:miter lim="800000"/>
            <a:headEnd/>
            <a:tailEnd/>
          </a:ln>
          <a:effectLst/>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463550"/>
            <a:ext cx="8229600" cy="765175"/>
          </a:xfrm>
        </p:spPr>
        <p:txBody>
          <a:bodyPr>
            <a:spAutoFit/>
          </a:bodyPr>
          <a:lstStyle/>
          <a:p>
            <a:r>
              <a:rPr lang="en-US"/>
              <a:t>MyBatis介绍</a:t>
            </a:r>
            <a:endParaRPr lang="en-US"/>
          </a:p>
        </p:txBody>
      </p:sp>
      <p:sp>
        <p:nvSpPr>
          <p:cNvPr id="9219" name="Rectangle 3"/>
          <p:cNvSpPr>
            <a:spLocks noGrp="1" noChangeArrowheads="1"/>
          </p:cNvSpPr>
          <p:nvPr>
            <p:ph idx="1"/>
          </p:nvPr>
        </p:nvSpPr>
        <p:spPr>
          <a:xfrm>
            <a:off x="457200" y="1600200"/>
            <a:ext cx="8229600" cy="3968750"/>
          </a:xfrm>
        </p:spPr>
        <p:txBody>
          <a:bodyPr>
            <a:spAutoFit/>
          </a:bodyPr>
          <a:lstStyle/>
          <a:p>
            <a:r>
              <a:rPr lang="en-US" dirty="0" err="1">
                <a:sym typeface="Arial" panose="020B0604020202020204" pitchFamily="34" charset="0"/>
              </a:rPr>
              <a:t>MyBatis是支持普通SQL查询，存储过程和高级映射的优秀持久层框架</a:t>
            </a:r>
            <a:r>
              <a:rPr lang="en-US" dirty="0">
                <a:sym typeface="Arial" panose="020B0604020202020204" pitchFamily="34" charset="0"/>
              </a:rPr>
              <a:t>。</a:t>
            </a:r>
            <a:endParaRPr lang="en-US" dirty="0">
              <a:sym typeface="Arial" panose="020B0604020202020204" pitchFamily="34" charset="0"/>
            </a:endParaRPr>
          </a:p>
          <a:p>
            <a:r>
              <a:rPr lang="en-US" dirty="0" err="1">
                <a:sym typeface="Arial" panose="020B0604020202020204" pitchFamily="34" charset="0"/>
              </a:rPr>
              <a:t>MyBatis消除了几乎所有的JDBC代码和参数的手工设置以及对结果集的检索</a:t>
            </a:r>
            <a:r>
              <a:rPr lang="en-US" dirty="0">
                <a:sym typeface="Arial" panose="020B0604020202020204" pitchFamily="34" charset="0"/>
              </a:rPr>
              <a:t>。</a:t>
            </a:r>
            <a:endParaRPr lang="en-US" dirty="0">
              <a:sym typeface="Arial" panose="020B0604020202020204" pitchFamily="34" charset="0"/>
            </a:endParaRPr>
          </a:p>
          <a:p>
            <a:r>
              <a:rPr lang="en-US" dirty="0" err="1">
                <a:sym typeface="Arial" panose="020B0604020202020204" pitchFamily="34" charset="0"/>
              </a:rPr>
              <a:t>它以SQL语句为映射基础，在使用MyBatis框架时，可以将SQL语句灵活多变的特性融入到项目中</a:t>
            </a:r>
            <a:r>
              <a:rPr lang="en-US" dirty="0">
                <a:sym typeface="Arial" panose="020B0604020202020204" pitchFamily="34" charset="0"/>
              </a:rPr>
              <a:t>。</a:t>
            </a:r>
            <a:endParaRPr lang="en-US" dirty="0">
              <a:sym typeface="Arial" panose="020B0604020202020204" pitchFamily="34" charset="0"/>
            </a:endParaRPr>
          </a:p>
          <a:p>
            <a:r>
              <a:rPr lang="en-US" dirty="0" err="1">
                <a:sym typeface="Arial" panose="020B0604020202020204" pitchFamily="34" charset="0"/>
              </a:rPr>
              <a:t>MyBatis可以使用简单的XML或注解用于配置和原始映射，将接口和Java的POJO（Plain</a:t>
            </a:r>
            <a:r>
              <a:rPr lang="en-US" dirty="0">
                <a:sym typeface="Arial" panose="020B0604020202020204" pitchFamily="34" charset="0"/>
              </a:rPr>
              <a:t> Old Java </a:t>
            </a:r>
            <a:r>
              <a:rPr lang="en-US" dirty="0" err="1">
                <a:sym typeface="Arial" panose="020B0604020202020204" pitchFamily="34" charset="0"/>
              </a:rPr>
              <a:t>Objects，普通的Java对象）映射成数据库中的记录</a:t>
            </a:r>
            <a:r>
              <a:rPr lang="en-US" dirty="0">
                <a:sym typeface="Arial" panose="020B0604020202020204" pitchFamily="34" charset="0"/>
              </a:rPr>
              <a:t>。</a:t>
            </a:r>
            <a:r>
              <a:rPr lang="en-US" dirty="0" err="1">
                <a:sym typeface="Arial" panose="020B0604020202020204" pitchFamily="34" charset="0"/>
              </a:rPr>
              <a:t>这也是目前流行的ORM技术方向</a:t>
            </a:r>
            <a:r>
              <a:rPr lang="en-US" dirty="0">
                <a:sym typeface="Arial" panose="020B0604020202020204" pitchFamily="34" charset="0"/>
              </a:rPr>
              <a:t>。</a:t>
            </a:r>
            <a:endParaRPr lang="en-US" dirty="0">
              <a:sym typeface="Arial" panose="020B0604020202020204" pitchFamily="34" charset="0"/>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557213"/>
            <a:ext cx="8229600" cy="577850"/>
          </a:xfrm>
        </p:spPr>
        <p:txBody>
          <a:bodyPr>
            <a:spAutoFit/>
          </a:bodyPr>
          <a:lstStyle/>
          <a:p>
            <a:r>
              <a:rPr lang="en-US" sz="3200"/>
              <a:t>MyBatis3</a:t>
            </a:r>
            <a:r>
              <a:rPr lang="zh-CN" altLang="en-US" sz="3200"/>
              <a:t>常用技能</a:t>
            </a:r>
            <a:endParaRPr lang="zh-CN" altLang="en-US" sz="3200"/>
          </a:p>
        </p:txBody>
      </p:sp>
      <p:sp>
        <p:nvSpPr>
          <p:cNvPr id="54275" name="Rectangle 3"/>
          <p:cNvSpPr>
            <a:spLocks noGrp="1" noChangeArrowheads="1"/>
          </p:cNvSpPr>
          <p:nvPr>
            <p:ph idx="1"/>
          </p:nvPr>
        </p:nvSpPr>
        <p:spPr/>
        <p:txBody>
          <a:bodyPr/>
          <a:lstStyle/>
          <a:p>
            <a:pPr marL="457200" indent="-457200">
              <a:buFontTx/>
              <a:buAutoNum type="arabicPeriod" startAt="6"/>
            </a:pPr>
            <a:r>
              <a:rPr lang="zh-CN" altLang="en-US" b="1"/>
              <a:t>&lt;set&gt;标签的使用</a:t>
            </a:r>
            <a:endParaRPr lang="zh-CN" altLang="en-US" b="1"/>
          </a:p>
          <a:p>
            <a:pPr marL="457200" lvl="1" indent="0">
              <a:buFontTx/>
              <a:buNone/>
            </a:pPr>
            <a:r>
              <a:rPr lang="zh-CN" altLang="en-US"/>
              <a:t>&lt;set&gt;标签用在update语句中，作用是动态指定要更新的列。</a:t>
            </a:r>
            <a:endParaRPr lang="zh-CN" altLang="en-US"/>
          </a:p>
          <a:p>
            <a:pPr marL="0" indent="0">
              <a:buFontTx/>
              <a:buNone/>
            </a:pPr>
            <a:r>
              <a:rPr lang="en-US"/>
              <a:t> </a:t>
            </a:r>
            <a:endParaRPr lang="ru-RU" altLang="en-US"/>
          </a:p>
        </p:txBody>
      </p:sp>
      <p:pic>
        <p:nvPicPr>
          <p:cNvPr id="54276" name="Picture 4"/>
          <p:cNvPicPr>
            <a:picLocks noChangeAspect="1" noChangeArrowheads="1"/>
          </p:cNvPicPr>
          <p:nvPr/>
        </p:nvPicPr>
        <p:blipFill>
          <a:blip r:embed="rId1"/>
          <a:srcRect/>
          <a:stretch>
            <a:fillRect/>
          </a:stretch>
        </p:blipFill>
        <p:spPr bwMode="auto">
          <a:xfrm>
            <a:off x="687388" y="2744788"/>
            <a:ext cx="8164512" cy="281781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557213"/>
            <a:ext cx="8229600" cy="577850"/>
          </a:xfrm>
        </p:spPr>
        <p:txBody>
          <a:bodyPr>
            <a:spAutoFit/>
          </a:bodyPr>
          <a:lstStyle/>
          <a:p>
            <a:r>
              <a:rPr lang="en-US" sz="3200"/>
              <a:t>MyBatis3</a:t>
            </a:r>
            <a:r>
              <a:rPr lang="zh-CN" altLang="en-US" sz="3200"/>
              <a:t>常用技能</a:t>
            </a:r>
            <a:endParaRPr lang="zh-CN" altLang="en-US" sz="3200"/>
          </a:p>
        </p:txBody>
      </p:sp>
      <p:sp>
        <p:nvSpPr>
          <p:cNvPr id="55299" name="Rectangle 3"/>
          <p:cNvSpPr>
            <a:spLocks noGrp="1" noChangeArrowheads="1"/>
          </p:cNvSpPr>
          <p:nvPr>
            <p:ph idx="1"/>
          </p:nvPr>
        </p:nvSpPr>
        <p:spPr/>
        <p:txBody>
          <a:bodyPr/>
          <a:lstStyle/>
          <a:p>
            <a:pPr marL="457200" indent="-457200">
              <a:buFontTx/>
              <a:buAutoNum type="arabicPeriod" startAt="7"/>
            </a:pPr>
            <a:r>
              <a:rPr lang="zh-CN" altLang="en-US" b="1"/>
              <a:t>&lt;foreach&gt;标签的使用</a:t>
            </a:r>
            <a:endParaRPr lang="zh-CN" altLang="en-US" b="1"/>
          </a:p>
          <a:p>
            <a:pPr marL="457200" lvl="1" indent="0">
              <a:buFontTx/>
              <a:buNone/>
            </a:pPr>
            <a:r>
              <a:rPr lang="zh-CN" altLang="en-US"/>
              <a:t>&lt;foreach&gt;标签有循环作用，生成有规律的SQL语句。</a:t>
            </a:r>
            <a:endParaRPr lang="zh-CN" altLang="en-US"/>
          </a:p>
          <a:p>
            <a:pPr marL="457200" lvl="1" indent="0">
              <a:buFontTx/>
              <a:buNone/>
            </a:pPr>
            <a:r>
              <a:rPr lang="zh-CN" altLang="en-US"/>
              <a:t>&lt;foreach&gt;标签主要的属性有item、index、collection、open、separator和close。</a:t>
            </a:r>
            <a:endParaRPr lang="zh-CN" altLang="en-US"/>
          </a:p>
          <a:p>
            <a:pPr marL="0" indent="0">
              <a:buFontTx/>
              <a:buNone/>
            </a:pPr>
            <a:r>
              <a:rPr lang="en-US"/>
              <a:t> </a:t>
            </a:r>
            <a:endParaRPr lang="ru-RU" altLang="en-US"/>
          </a:p>
        </p:txBody>
      </p:sp>
      <p:pic>
        <p:nvPicPr>
          <p:cNvPr id="55300" name="Picture 4"/>
          <p:cNvPicPr>
            <a:picLocks noChangeAspect="1" noChangeArrowheads="1"/>
          </p:cNvPicPr>
          <p:nvPr/>
        </p:nvPicPr>
        <p:blipFill>
          <a:blip r:embed="rId1"/>
          <a:srcRect/>
          <a:stretch>
            <a:fillRect/>
          </a:stretch>
        </p:blipFill>
        <p:spPr bwMode="auto">
          <a:xfrm>
            <a:off x="152400" y="3200400"/>
            <a:ext cx="8972550" cy="9906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 y="557213"/>
            <a:ext cx="8229600" cy="577850"/>
          </a:xfrm>
        </p:spPr>
        <p:txBody>
          <a:bodyPr>
            <a:spAutoFit/>
          </a:bodyPr>
          <a:lstStyle/>
          <a:p>
            <a:r>
              <a:rPr lang="en-US" sz="3200"/>
              <a:t>MyBatis3</a:t>
            </a:r>
            <a:r>
              <a:rPr lang="zh-CN" altLang="en-US" sz="3200"/>
              <a:t>常用技能</a:t>
            </a:r>
            <a:endParaRPr lang="zh-CN" altLang="en-US" sz="3200"/>
          </a:p>
        </p:txBody>
      </p:sp>
      <p:sp>
        <p:nvSpPr>
          <p:cNvPr id="56323" name="Rectangle 3"/>
          <p:cNvSpPr>
            <a:spLocks noGrp="1" noChangeArrowheads="1"/>
          </p:cNvSpPr>
          <p:nvPr>
            <p:ph idx="1"/>
          </p:nvPr>
        </p:nvSpPr>
        <p:spPr/>
        <p:txBody>
          <a:bodyPr/>
          <a:lstStyle/>
          <a:p>
            <a:pPr marL="457200" indent="-457200">
              <a:buFontTx/>
              <a:buAutoNum type="arabicPeriod" startAt="7"/>
            </a:pPr>
            <a:r>
              <a:rPr lang="zh-CN" altLang="en-US" b="1"/>
              <a:t>&lt;foreach&gt;标签的使用</a:t>
            </a:r>
            <a:endParaRPr lang="zh-CN" altLang="en-US" b="1"/>
          </a:p>
          <a:p>
            <a:pPr marL="457200" lvl="1" indent="0">
              <a:buFontTx/>
              <a:buNone/>
            </a:pPr>
            <a:endParaRPr lang="zh-CN" altLang="en-US"/>
          </a:p>
          <a:p>
            <a:pPr marL="0" indent="0">
              <a:buFontTx/>
              <a:buNone/>
            </a:pPr>
            <a:r>
              <a:rPr lang="en-US"/>
              <a:t> </a:t>
            </a:r>
            <a:endParaRPr lang="ru-RU" altLang="en-US"/>
          </a:p>
        </p:txBody>
      </p:sp>
      <p:pic>
        <p:nvPicPr>
          <p:cNvPr id="56324" name="Picture 4"/>
          <p:cNvPicPr>
            <a:picLocks noChangeAspect="1" noChangeArrowheads="1"/>
          </p:cNvPicPr>
          <p:nvPr/>
        </p:nvPicPr>
        <p:blipFill>
          <a:blip r:embed="rId1"/>
          <a:srcRect/>
          <a:stretch>
            <a:fillRect/>
          </a:stretch>
        </p:blipFill>
        <p:spPr bwMode="auto">
          <a:xfrm>
            <a:off x="609600" y="2133600"/>
            <a:ext cx="7924800" cy="1889125"/>
          </a:xfrm>
          <a:prstGeom prst="rect">
            <a:avLst/>
          </a:prstGeom>
          <a:noFill/>
          <a:ln w="9525">
            <a:noFill/>
            <a:miter lim="800000"/>
            <a:headEnd/>
            <a:tailEnd/>
          </a:ln>
          <a:effectLst/>
        </p:spPr>
      </p:pic>
      <p:pic>
        <p:nvPicPr>
          <p:cNvPr id="56325" name="Picture 5"/>
          <p:cNvPicPr>
            <a:picLocks noChangeAspect="1" noChangeArrowheads="1"/>
          </p:cNvPicPr>
          <p:nvPr/>
        </p:nvPicPr>
        <p:blipFill>
          <a:blip r:embed="rId2"/>
          <a:srcRect/>
          <a:stretch>
            <a:fillRect/>
          </a:stretch>
        </p:blipFill>
        <p:spPr bwMode="auto">
          <a:xfrm>
            <a:off x="0" y="4038600"/>
            <a:ext cx="3238500" cy="1219200"/>
          </a:xfrm>
          <a:prstGeom prst="rect">
            <a:avLst/>
          </a:prstGeom>
          <a:noFill/>
          <a:ln w="9525">
            <a:noFill/>
            <a:miter lim="800000"/>
            <a:headEnd/>
            <a:tailEnd/>
          </a:ln>
          <a:effectLst/>
        </p:spPr>
      </p:pic>
      <p:pic>
        <p:nvPicPr>
          <p:cNvPr id="56326" name="Picture 6"/>
          <p:cNvPicPr>
            <a:picLocks noChangeAspect="1" noChangeArrowheads="1"/>
          </p:cNvPicPr>
          <p:nvPr/>
        </p:nvPicPr>
        <p:blipFill>
          <a:blip r:embed="rId3"/>
          <a:srcRect/>
          <a:stretch>
            <a:fillRect/>
          </a:stretch>
        </p:blipFill>
        <p:spPr bwMode="auto">
          <a:xfrm>
            <a:off x="2057400" y="4648200"/>
            <a:ext cx="7067550" cy="2171700"/>
          </a:xfrm>
          <a:prstGeom prst="rect">
            <a:avLst/>
          </a:prstGeom>
          <a:noFill/>
          <a:ln w="9525">
            <a:noFill/>
            <a:miter lim="800000"/>
            <a:headEnd/>
            <a:tailEnd/>
          </a:ln>
          <a:effectLst/>
        </p:spPr>
      </p:pic>
      <p:sp>
        <p:nvSpPr>
          <p:cNvPr id="56327" name="箭头 468"/>
          <p:cNvSpPr>
            <a:spLocks noChangeShapeType="1"/>
          </p:cNvSpPr>
          <p:nvPr/>
        </p:nvSpPr>
        <p:spPr bwMode="auto">
          <a:xfrm flipH="1">
            <a:off x="1524000" y="2895600"/>
            <a:ext cx="1066800" cy="1371600"/>
          </a:xfrm>
          <a:prstGeom prst="line">
            <a:avLst/>
          </a:prstGeom>
          <a:noFill/>
          <a:ln w="38100" cap="flat" cmpd="sng">
            <a:solidFill>
              <a:srgbClr val="FF0000"/>
            </a:solidFill>
            <a:round/>
            <a:tailEnd type="triangle" w="med" len="med"/>
          </a:ln>
          <a:effectLst/>
        </p:spPr>
        <p:txBody>
          <a:bodyPr/>
          <a:lstStyle/>
          <a:p>
            <a:endParaRPr lang="zh-CN" altLang="en-US"/>
          </a:p>
        </p:txBody>
      </p:sp>
      <p:sp>
        <p:nvSpPr>
          <p:cNvPr id="56328" name="箭头 470"/>
          <p:cNvSpPr>
            <a:spLocks noChangeShapeType="1"/>
          </p:cNvSpPr>
          <p:nvPr/>
        </p:nvSpPr>
        <p:spPr bwMode="auto">
          <a:xfrm>
            <a:off x="1676400" y="4495800"/>
            <a:ext cx="609600" cy="1295400"/>
          </a:xfrm>
          <a:prstGeom prst="line">
            <a:avLst/>
          </a:prstGeom>
          <a:noFill/>
          <a:ln w="38100" cap="flat" cmpd="sng">
            <a:solidFill>
              <a:srgbClr val="FF0000"/>
            </a:solidFill>
            <a:round/>
            <a:tailEnd type="triangle" w="med" len="med"/>
          </a:ln>
          <a:effectLst/>
        </p:spPr>
        <p:txBody>
          <a:bodyPr/>
          <a:lstStyle/>
          <a:p>
            <a:endParaRPr lang="zh-CN" altLang="en-US"/>
          </a:p>
        </p:txBody>
      </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557213"/>
            <a:ext cx="8229600" cy="577850"/>
          </a:xfrm>
        </p:spPr>
        <p:txBody>
          <a:bodyPr>
            <a:spAutoFit/>
          </a:bodyPr>
          <a:lstStyle/>
          <a:p>
            <a:r>
              <a:rPr lang="en-US" sz="3200"/>
              <a:t>MyBatis3</a:t>
            </a:r>
            <a:r>
              <a:rPr lang="zh-CN" altLang="en-US" sz="3200"/>
              <a:t>常用技能</a:t>
            </a:r>
            <a:endParaRPr lang="zh-CN" altLang="en-US" sz="3200"/>
          </a:p>
        </p:txBody>
      </p:sp>
      <p:sp>
        <p:nvSpPr>
          <p:cNvPr id="57347" name="Rectangle 3"/>
          <p:cNvSpPr>
            <a:spLocks noGrp="1" noChangeArrowheads="1"/>
          </p:cNvSpPr>
          <p:nvPr>
            <p:ph idx="1"/>
          </p:nvPr>
        </p:nvSpPr>
        <p:spPr/>
        <p:txBody>
          <a:bodyPr/>
          <a:lstStyle/>
          <a:p>
            <a:pPr marL="457200" indent="-457200">
              <a:buFontTx/>
              <a:buAutoNum type="arabicPeriod" startAt="7"/>
            </a:pPr>
            <a:r>
              <a:rPr lang="zh-CN" altLang="en-US" b="1"/>
              <a:t>&lt;foreach&gt;标签的使用</a:t>
            </a:r>
            <a:endParaRPr lang="zh-CN" altLang="en-US" b="1"/>
          </a:p>
          <a:p>
            <a:pPr marL="457200" lvl="1" indent="0">
              <a:buFontTx/>
              <a:buNone/>
            </a:pPr>
            <a:endParaRPr lang="zh-CN" altLang="en-US"/>
          </a:p>
          <a:p>
            <a:pPr marL="0" indent="0">
              <a:buFontTx/>
              <a:buNone/>
            </a:pPr>
            <a:r>
              <a:rPr lang="en-US"/>
              <a:t> </a:t>
            </a:r>
            <a:endParaRPr lang="ru-RU" altLang="en-US"/>
          </a:p>
        </p:txBody>
      </p:sp>
      <p:pic>
        <p:nvPicPr>
          <p:cNvPr id="57348" name="Picture 4"/>
          <p:cNvPicPr>
            <a:picLocks noChangeAspect="1" noChangeArrowheads="1"/>
          </p:cNvPicPr>
          <p:nvPr/>
        </p:nvPicPr>
        <p:blipFill>
          <a:blip r:embed="rId1"/>
          <a:srcRect/>
          <a:stretch>
            <a:fillRect/>
          </a:stretch>
        </p:blipFill>
        <p:spPr bwMode="auto">
          <a:xfrm>
            <a:off x="0" y="1981200"/>
            <a:ext cx="6734175" cy="2076450"/>
          </a:xfrm>
          <a:prstGeom prst="rect">
            <a:avLst/>
          </a:prstGeom>
          <a:noFill/>
          <a:ln w="9525">
            <a:noFill/>
            <a:miter lim="800000"/>
            <a:headEnd/>
            <a:tailEnd/>
          </a:ln>
          <a:effectLst/>
        </p:spPr>
      </p:pic>
      <p:pic>
        <p:nvPicPr>
          <p:cNvPr id="57349" name="Picture 5"/>
          <p:cNvPicPr>
            <a:picLocks noChangeAspect="1" noChangeArrowheads="1"/>
          </p:cNvPicPr>
          <p:nvPr/>
        </p:nvPicPr>
        <p:blipFill>
          <a:blip r:embed="rId2"/>
          <a:srcRect/>
          <a:stretch>
            <a:fillRect/>
          </a:stretch>
        </p:blipFill>
        <p:spPr bwMode="auto">
          <a:xfrm>
            <a:off x="2057400" y="3581400"/>
            <a:ext cx="7077075" cy="329565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557213"/>
            <a:ext cx="8229600" cy="577850"/>
          </a:xfrm>
        </p:spPr>
        <p:txBody>
          <a:bodyPr>
            <a:spAutoFit/>
          </a:bodyPr>
          <a:lstStyle/>
          <a:p>
            <a:r>
              <a:rPr lang="en-US" sz="3200"/>
              <a:t>MyBatis3</a:t>
            </a:r>
            <a:r>
              <a:rPr lang="zh-CN" altLang="en-US" sz="3200"/>
              <a:t>常用技能</a:t>
            </a:r>
            <a:endParaRPr lang="zh-CN" altLang="en-US" sz="3200"/>
          </a:p>
        </p:txBody>
      </p:sp>
      <p:sp>
        <p:nvSpPr>
          <p:cNvPr id="58371" name="Rectangle 3"/>
          <p:cNvSpPr>
            <a:spLocks noGrp="1" noChangeArrowheads="1"/>
          </p:cNvSpPr>
          <p:nvPr>
            <p:ph idx="1"/>
          </p:nvPr>
        </p:nvSpPr>
        <p:spPr/>
        <p:txBody>
          <a:bodyPr/>
          <a:lstStyle/>
          <a:p>
            <a:pPr marL="457200" indent="-457200">
              <a:buFontTx/>
              <a:buAutoNum type="arabicPeriod" startAt="7"/>
            </a:pPr>
            <a:r>
              <a:rPr lang="zh-CN" altLang="en-US" b="1"/>
              <a:t>&lt;foreach&gt;标签的使用</a:t>
            </a:r>
            <a:endParaRPr lang="zh-CN" altLang="en-US" b="1"/>
          </a:p>
          <a:p>
            <a:pPr marL="457200" lvl="1" indent="0">
              <a:buFontTx/>
              <a:buNone/>
            </a:pPr>
            <a:endParaRPr lang="zh-CN" altLang="en-US"/>
          </a:p>
          <a:p>
            <a:pPr marL="0" indent="0">
              <a:buFontTx/>
              <a:buNone/>
            </a:pPr>
            <a:r>
              <a:rPr lang="en-US"/>
              <a:t> </a:t>
            </a:r>
            <a:endParaRPr lang="ru-RU" altLang="en-US"/>
          </a:p>
        </p:txBody>
      </p:sp>
      <p:pic>
        <p:nvPicPr>
          <p:cNvPr id="58372" name="Picture 4"/>
          <p:cNvPicPr>
            <a:picLocks noChangeAspect="1" noChangeArrowheads="1"/>
          </p:cNvPicPr>
          <p:nvPr/>
        </p:nvPicPr>
        <p:blipFill>
          <a:blip r:embed="rId1"/>
          <a:srcRect/>
          <a:stretch>
            <a:fillRect/>
          </a:stretch>
        </p:blipFill>
        <p:spPr bwMode="auto">
          <a:xfrm>
            <a:off x="0" y="2057400"/>
            <a:ext cx="6829425" cy="1819275"/>
          </a:xfrm>
          <a:prstGeom prst="rect">
            <a:avLst/>
          </a:prstGeom>
          <a:noFill/>
          <a:ln w="9525">
            <a:noFill/>
            <a:miter lim="800000"/>
            <a:headEnd/>
            <a:tailEnd/>
          </a:ln>
          <a:effectLst/>
        </p:spPr>
      </p:pic>
      <p:pic>
        <p:nvPicPr>
          <p:cNvPr id="58373" name="Picture 5"/>
          <p:cNvPicPr>
            <a:picLocks noChangeAspect="1" noChangeArrowheads="1"/>
          </p:cNvPicPr>
          <p:nvPr/>
        </p:nvPicPr>
        <p:blipFill>
          <a:blip r:embed="rId2"/>
          <a:srcRect/>
          <a:stretch>
            <a:fillRect/>
          </a:stretch>
        </p:blipFill>
        <p:spPr bwMode="auto">
          <a:xfrm>
            <a:off x="2057400" y="3886200"/>
            <a:ext cx="7038975" cy="2971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pPr>
              <a:buNone/>
            </a:pPr>
            <a:r>
              <a:rPr lang="en-US" altLang="zh-CN" dirty="0" smtClean="0"/>
              <a:t>---------</a:t>
            </a:r>
            <a:r>
              <a:rPr lang="zh-CN" altLang="en-US" dirty="0" smtClean="0"/>
              <a:t> （我是漂亮的分割线） </a:t>
            </a:r>
            <a:r>
              <a:rPr lang="en-US" altLang="zh-CN" dirty="0" smtClean="0"/>
              <a:t>-----------</a:t>
            </a:r>
            <a:endParaRPr lang="zh-CN" altLang="en-US" dirty="0"/>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463550"/>
            <a:ext cx="8229600" cy="765175"/>
          </a:xfrm>
        </p:spPr>
        <p:txBody>
          <a:bodyPr>
            <a:spAutoFit/>
          </a:bodyPr>
          <a:lstStyle/>
          <a:p>
            <a:r>
              <a:rPr lang="en-US"/>
              <a:t>Spring框架</a:t>
            </a:r>
            <a:endParaRPr lang="en-US"/>
          </a:p>
        </p:txBody>
      </p:sp>
      <p:sp>
        <p:nvSpPr>
          <p:cNvPr id="59395" name="Rectangle 3"/>
          <p:cNvSpPr>
            <a:spLocks noGrp="1" noChangeArrowheads="1"/>
          </p:cNvSpPr>
          <p:nvPr>
            <p:ph idx="1"/>
          </p:nvPr>
        </p:nvSpPr>
        <p:spPr>
          <a:xfrm>
            <a:off x="457200" y="1600200"/>
            <a:ext cx="8229600" cy="2074414"/>
          </a:xfrm>
        </p:spPr>
        <p:txBody>
          <a:bodyPr>
            <a:spAutoFit/>
          </a:bodyPr>
          <a:lstStyle/>
          <a:p>
            <a:r>
              <a:rPr lang="zh-CN" altLang="en-US" dirty="0" smtClean="0"/>
              <a:t>一、</a:t>
            </a:r>
            <a:r>
              <a:rPr lang="en-US" dirty="0" smtClean="0"/>
              <a:t>Spring</a:t>
            </a:r>
            <a:r>
              <a:rPr lang="zh-CN" altLang="en-US" dirty="0" smtClean="0"/>
              <a:t>下载和安装</a:t>
            </a:r>
            <a:endParaRPr lang="zh-CN" altLang="en-US" dirty="0" smtClean="0"/>
          </a:p>
          <a:p>
            <a:r>
              <a:rPr lang="zh-CN" altLang="en-US" dirty="0" smtClean="0"/>
              <a:t>二、使用</a:t>
            </a:r>
            <a:r>
              <a:rPr lang="en-US" dirty="0" smtClean="0"/>
              <a:t>Spring</a:t>
            </a:r>
            <a:r>
              <a:rPr lang="zh-CN" altLang="en-US" dirty="0" smtClean="0"/>
              <a:t>管理</a:t>
            </a:r>
            <a:r>
              <a:rPr lang="en-US" dirty="0" smtClean="0"/>
              <a:t>Bean</a:t>
            </a:r>
            <a:endParaRPr lang="en-US" dirty="0" smtClean="0"/>
          </a:p>
          <a:p>
            <a:r>
              <a:rPr lang="zh-CN" altLang="en-US" dirty="0" smtClean="0"/>
              <a:t>三、</a:t>
            </a:r>
            <a:r>
              <a:rPr lang="en-US" dirty="0" smtClean="0"/>
              <a:t>Spring</a:t>
            </a:r>
            <a:r>
              <a:rPr lang="zh-CN" altLang="en-US" dirty="0" smtClean="0"/>
              <a:t>的核心机制：依赖注入</a:t>
            </a:r>
            <a:endParaRPr lang="en-US" altLang="zh-CN" dirty="0" smtClean="0"/>
          </a:p>
          <a:p>
            <a:r>
              <a:rPr lang="zh-CN" altLang="en-US" dirty="0" smtClean="0"/>
              <a:t>四、设值注入和构造注入</a:t>
            </a:r>
            <a:endParaRPr lang="en-US" dirty="0"/>
          </a:p>
        </p:txBody>
      </p:sp>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463550"/>
            <a:ext cx="8229600" cy="646331"/>
          </a:xfrm>
        </p:spPr>
        <p:txBody>
          <a:bodyPr>
            <a:spAutoFit/>
          </a:bodyPr>
          <a:lstStyle/>
          <a:p>
            <a:r>
              <a:rPr lang="zh-CN" altLang="en-US" dirty="0" smtClean="0"/>
              <a:t>一、Spring下载和安装</a:t>
            </a:r>
            <a:endParaRPr lang="zh-CN" altLang="en-US" dirty="0"/>
          </a:p>
        </p:txBody>
      </p:sp>
      <p:sp>
        <p:nvSpPr>
          <p:cNvPr id="60419" name="Rectangle 3"/>
          <p:cNvSpPr>
            <a:spLocks noGrp="1" noChangeArrowheads="1"/>
          </p:cNvSpPr>
          <p:nvPr>
            <p:ph idx="1"/>
          </p:nvPr>
        </p:nvSpPr>
        <p:spPr/>
        <p:txBody>
          <a:bodyPr/>
          <a:lstStyle/>
          <a:p>
            <a:pPr lvl="1"/>
            <a:r>
              <a:rPr lang="zh-CN" altLang="en-US" dirty="0" smtClean="0"/>
              <a:t>Spring</a:t>
            </a:r>
            <a:r>
              <a:rPr lang="zh-CN" altLang="en-US" dirty="0"/>
              <a:t>是一个独立的框架，它不需要依赖于任何Web服务器或容器，它既可以在独立的Java项目中使用，也可以在Java Web项目中使用。</a:t>
            </a:r>
            <a:endParaRPr lang="zh-CN" altLang="en-US" dirty="0"/>
          </a:p>
          <a:p>
            <a:pPr lvl="1"/>
            <a:r>
              <a:rPr lang="zh-CN" altLang="en-US" dirty="0"/>
              <a:t>下载安装步骤：</a:t>
            </a:r>
            <a:endParaRPr lang="zh-CN" altLang="en-US" dirty="0"/>
          </a:p>
          <a:p>
            <a:pPr lvl="2"/>
            <a:r>
              <a:rPr lang="zh-CN" altLang="en-US" dirty="0"/>
              <a:t>登录站点：http://repo</a:t>
            </a:r>
            <a:r>
              <a:rPr lang="zh-CN" altLang="en-US" dirty="0" smtClean="0"/>
              <a:t>.</a:t>
            </a:r>
            <a:r>
              <a:rPr lang="en-US" altLang="zh-CN" dirty="0" smtClean="0"/>
              <a:t>s</a:t>
            </a:r>
            <a:r>
              <a:rPr lang="zh-CN" altLang="en-US" dirty="0" smtClean="0"/>
              <a:t>pringsource</a:t>
            </a:r>
            <a:r>
              <a:rPr lang="zh-CN" altLang="en-US" dirty="0"/>
              <a:t>.org/libs-release-local/</a:t>
            </a:r>
            <a:endParaRPr lang="zh-CN" altLang="en-US" dirty="0"/>
          </a:p>
          <a:p>
            <a:pPr lvl="2"/>
            <a:endParaRPr lang="zh-CN" altLang="en-US" dirty="0"/>
          </a:p>
          <a:p>
            <a:endParaRPr lang="zh-CN" altLang="en-US" dirty="0"/>
          </a:p>
          <a:p>
            <a:endParaRPr lang="ru-RU" altLang="en-US" dirty="0"/>
          </a:p>
        </p:txBody>
      </p:sp>
      <p:pic>
        <p:nvPicPr>
          <p:cNvPr id="60420" name="Picture 4"/>
          <p:cNvPicPr>
            <a:picLocks noChangeAspect="1" noChangeArrowheads="1"/>
          </p:cNvPicPr>
          <p:nvPr/>
        </p:nvPicPr>
        <p:blipFill>
          <a:blip r:embed="rId1"/>
          <a:srcRect/>
          <a:stretch>
            <a:fillRect/>
          </a:stretch>
        </p:blipFill>
        <p:spPr bwMode="auto">
          <a:xfrm>
            <a:off x="1676400" y="2057400"/>
            <a:ext cx="5791200" cy="4446588"/>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420"/>
                                        </p:tgtEl>
                                        <p:attrNameLst>
                                          <p:attrName>style.visibility</p:attrName>
                                        </p:attrNameLst>
                                      </p:cBhvr>
                                      <p:to>
                                        <p:strVal val="visible"/>
                                      </p:to>
                                    </p:set>
                                    <p:animEffect transition="in" filter="blinds(horizontal)">
                                      <p:cBhvr>
                                        <p:cTn id="7" dur="500"/>
                                        <p:tgtEl>
                                          <p:spTgt spid="60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7200" y="463550"/>
            <a:ext cx="8229600" cy="646331"/>
          </a:xfrm>
        </p:spPr>
        <p:txBody>
          <a:bodyPr>
            <a:spAutoFit/>
          </a:bodyPr>
          <a:lstStyle/>
          <a:p>
            <a:r>
              <a:rPr lang="zh-CN" altLang="en-US" dirty="0" smtClean="0"/>
              <a:t>一、Spring下载和安装</a:t>
            </a:r>
            <a:endParaRPr lang="zh-CN" altLang="en-US" dirty="0"/>
          </a:p>
        </p:txBody>
      </p:sp>
      <p:sp>
        <p:nvSpPr>
          <p:cNvPr id="61443" name="Rectangle 3"/>
          <p:cNvSpPr>
            <a:spLocks noGrp="1" noChangeArrowheads="1"/>
          </p:cNvSpPr>
          <p:nvPr>
            <p:ph idx="1"/>
          </p:nvPr>
        </p:nvSpPr>
        <p:spPr/>
        <p:txBody>
          <a:bodyPr/>
          <a:lstStyle/>
          <a:p>
            <a:r>
              <a:rPr lang="zh-CN" altLang="en-US" dirty="0" smtClean="0"/>
              <a:t>Spring</a:t>
            </a:r>
            <a:r>
              <a:rPr lang="zh-CN" altLang="en-US" dirty="0"/>
              <a:t>是一个独立的框架，它不需要依赖于任何Web服务器或容器，它既可以在独立的Java项目中使用，也可以在Java Web项目中使用。</a:t>
            </a:r>
            <a:endParaRPr lang="zh-CN" altLang="en-US" dirty="0"/>
          </a:p>
          <a:p>
            <a:pPr lvl="1"/>
            <a:r>
              <a:rPr lang="zh-CN" altLang="en-US" dirty="0"/>
              <a:t>下载安装步骤：</a:t>
            </a:r>
            <a:endParaRPr lang="zh-CN" altLang="en-US" dirty="0"/>
          </a:p>
          <a:p>
            <a:pPr lvl="2"/>
            <a:r>
              <a:rPr lang="zh-CN" altLang="en-US" dirty="0"/>
              <a:t>登录站点：http://repo.Springsource.org/libs-release-local/</a:t>
            </a:r>
            <a:endParaRPr lang="zh-CN" altLang="en-US" dirty="0"/>
          </a:p>
          <a:p>
            <a:pPr lvl="2"/>
            <a:r>
              <a:rPr lang="zh-CN" altLang="en-US" dirty="0"/>
              <a:t>依次选择：org/Springframework/Spring/4.1.6.RELEASE</a:t>
            </a:r>
            <a:endParaRPr lang="zh-CN" altLang="en-US" dirty="0"/>
          </a:p>
          <a:p>
            <a:pPr lvl="2"/>
            <a:endParaRPr lang="zh-CN" altLang="en-US" dirty="0"/>
          </a:p>
          <a:p>
            <a:endParaRPr lang="zh-CN" altLang="en-US" dirty="0"/>
          </a:p>
          <a:p>
            <a:endParaRPr lang="ru-RU" altLang="en-US" dirty="0"/>
          </a:p>
        </p:txBody>
      </p:sp>
      <p:pic>
        <p:nvPicPr>
          <p:cNvPr id="61444" name="Picture 4"/>
          <p:cNvPicPr>
            <a:picLocks noChangeAspect="1" noChangeArrowheads="1"/>
          </p:cNvPicPr>
          <p:nvPr/>
        </p:nvPicPr>
        <p:blipFill>
          <a:blip r:embed="rId1"/>
          <a:srcRect/>
          <a:stretch>
            <a:fillRect/>
          </a:stretch>
        </p:blipFill>
        <p:spPr bwMode="auto">
          <a:xfrm>
            <a:off x="0" y="2590800"/>
            <a:ext cx="9144000" cy="4221163"/>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44"/>
                                        </p:tgtEl>
                                        <p:attrNameLst>
                                          <p:attrName>style.visibility</p:attrName>
                                        </p:attrNameLst>
                                      </p:cBhvr>
                                      <p:to>
                                        <p:strVal val="visible"/>
                                      </p:to>
                                    </p:set>
                                    <p:animEffect transition="in" filter="blinds(horizontal)">
                                      <p:cBhvr>
                                        <p:cTn id="7" dur="500"/>
                                        <p:tgtEl>
                                          <p:spTgt spid="61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463550"/>
            <a:ext cx="8229600" cy="646331"/>
          </a:xfrm>
        </p:spPr>
        <p:txBody>
          <a:bodyPr>
            <a:spAutoFit/>
          </a:bodyPr>
          <a:lstStyle/>
          <a:p>
            <a:r>
              <a:rPr lang="zh-CN" altLang="en-US" dirty="0" smtClean="0"/>
              <a:t>一、Spring下载和安装</a:t>
            </a:r>
            <a:endParaRPr lang="en-US" dirty="0"/>
          </a:p>
        </p:txBody>
      </p:sp>
      <p:sp>
        <p:nvSpPr>
          <p:cNvPr id="62467" name="Rectangle 3"/>
          <p:cNvSpPr>
            <a:spLocks noGrp="1" noChangeArrowheads="1"/>
          </p:cNvSpPr>
          <p:nvPr>
            <p:ph idx="1"/>
          </p:nvPr>
        </p:nvSpPr>
        <p:spPr/>
        <p:txBody>
          <a:bodyPr/>
          <a:lstStyle/>
          <a:p>
            <a:r>
              <a:rPr lang="zh-CN" altLang="en-US" dirty="0" smtClean="0"/>
              <a:t>Spring</a:t>
            </a:r>
            <a:r>
              <a:rPr lang="zh-CN" altLang="en-US" dirty="0"/>
              <a:t>是一个独立的框架，它不需要依赖于任何Web服务器或容器，它既可以在独立的Java项目中使用，也可以在Java Web项目中使用。</a:t>
            </a:r>
            <a:endParaRPr lang="zh-CN" altLang="en-US" dirty="0"/>
          </a:p>
          <a:p>
            <a:pPr lvl="1"/>
            <a:r>
              <a:rPr lang="zh-CN" altLang="en-US" dirty="0"/>
              <a:t>下载安装步骤：</a:t>
            </a:r>
            <a:endParaRPr lang="zh-CN" altLang="en-US" dirty="0"/>
          </a:p>
          <a:p>
            <a:pPr lvl="2"/>
            <a:r>
              <a:rPr lang="zh-CN" altLang="en-US" dirty="0"/>
              <a:t>登录站点：http://repo.Springsource.org/libs-release-local/</a:t>
            </a:r>
            <a:endParaRPr lang="zh-CN" altLang="en-US" dirty="0"/>
          </a:p>
          <a:p>
            <a:pPr lvl="2"/>
            <a:r>
              <a:rPr lang="zh-CN" altLang="en-US" dirty="0"/>
              <a:t>依次选择：org/Springframework/Spring/4.1.6.RELEASE</a:t>
            </a:r>
            <a:endParaRPr lang="zh-CN" altLang="en-US" dirty="0"/>
          </a:p>
          <a:p>
            <a:pPr lvl="2"/>
            <a:r>
              <a:rPr lang="zh-CN" altLang="en-US" dirty="0"/>
              <a:t>下载完成后，得到一个Spring-framework-4.1.6.RELEASE-dist.zip压缩文件，解压缩后，内含几个子文件夹。</a:t>
            </a:r>
            <a:endParaRPr lang="zh-CN" altLang="en-US" dirty="0"/>
          </a:p>
          <a:p>
            <a:pPr lvl="2"/>
            <a:r>
              <a:rPr lang="zh-CN" altLang="en-US" dirty="0"/>
              <a:t>提示：Spring-framework-4.1.6.RELEASE-dist.zip已在课程系统【bysj.hziee.edu.cn/course】下选择课程【JavaEE程序设计--周梦熊】后，</a:t>
            </a:r>
            <a:endParaRPr lang="zh-CN" altLang="en-US" dirty="0"/>
          </a:p>
          <a:p>
            <a:pPr lvl="2"/>
            <a:endParaRPr lang="zh-CN" altLang="en-US" dirty="0"/>
          </a:p>
          <a:p>
            <a:endParaRPr lang="zh-CN" altLang="en-US" dirty="0"/>
          </a:p>
          <a:p>
            <a:endParaRPr lang="ru-RU" altLang="en-US" dirty="0"/>
          </a:p>
        </p:txBody>
      </p:sp>
      <p:pic>
        <p:nvPicPr>
          <p:cNvPr id="62468" name="Picture 4"/>
          <p:cNvPicPr>
            <a:picLocks noChangeAspect="1" noChangeArrowheads="1"/>
          </p:cNvPicPr>
          <p:nvPr/>
        </p:nvPicPr>
        <p:blipFill>
          <a:blip r:embed="rId1"/>
          <a:srcRect/>
          <a:stretch>
            <a:fillRect/>
          </a:stretch>
        </p:blipFill>
        <p:spPr bwMode="auto">
          <a:xfrm>
            <a:off x="4419600" y="4572000"/>
            <a:ext cx="4714875" cy="2219325"/>
          </a:xfrm>
          <a:prstGeom prst="rect">
            <a:avLst/>
          </a:prstGeom>
          <a:noFill/>
          <a:ln w="9525">
            <a:noFill/>
            <a:miter lim="800000"/>
            <a:headEnd/>
            <a:tailEnd/>
          </a:ln>
          <a:effectLst/>
        </p:spPr>
      </p:pic>
      <p:pic>
        <p:nvPicPr>
          <p:cNvPr id="62469" name="Picture 5"/>
          <p:cNvPicPr>
            <a:picLocks noChangeAspect="1" noChangeArrowheads="1"/>
          </p:cNvPicPr>
          <p:nvPr/>
        </p:nvPicPr>
        <p:blipFill>
          <a:blip r:embed="rId2"/>
          <a:srcRect/>
          <a:stretch>
            <a:fillRect/>
          </a:stretch>
        </p:blipFill>
        <p:spPr bwMode="auto">
          <a:xfrm>
            <a:off x="0" y="1066800"/>
            <a:ext cx="6324600" cy="3481388"/>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469"/>
                                        </p:tgtEl>
                                        <p:attrNameLst>
                                          <p:attrName>style.visibility</p:attrName>
                                        </p:attrNameLst>
                                      </p:cBhvr>
                                      <p:to>
                                        <p:strVal val="visible"/>
                                      </p:to>
                                    </p:set>
                                    <p:animEffect transition="in" filter="blinds(horizontal)">
                                      <p:cBhvr>
                                        <p:cTn id="7" dur="500"/>
                                        <p:tgtEl>
                                          <p:spTgt spid="62469"/>
                                        </p:tgtEl>
                                      </p:cBhvr>
                                    </p:animEffect>
                                  </p:childTnLst>
                                </p:cTn>
                              </p:par>
                              <p:par>
                                <p:cTn id="8" presetID="3" presetClass="entr" presetSubtype="10" fill="hold" nodeType="withEffect">
                                  <p:stCondLst>
                                    <p:cond delay="0"/>
                                  </p:stCondLst>
                                  <p:childTnLst>
                                    <p:set>
                                      <p:cBhvr>
                                        <p:cTn id="9" dur="1" fill="hold">
                                          <p:stCondLst>
                                            <p:cond delay="0"/>
                                          </p:stCondLst>
                                        </p:cTn>
                                        <p:tgtEl>
                                          <p:spTgt spid="62468"/>
                                        </p:tgtEl>
                                        <p:attrNameLst>
                                          <p:attrName>style.visibility</p:attrName>
                                        </p:attrNameLst>
                                      </p:cBhvr>
                                      <p:to>
                                        <p:strVal val="visible"/>
                                      </p:to>
                                    </p:set>
                                    <p:animEffect transition="in" filter="blinds(horizontal)">
                                      <p:cBhvr>
                                        <p:cTn id="10" dur="500"/>
                                        <p:tgtEl>
                                          <p:spTgt spid="62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463550"/>
            <a:ext cx="8229600" cy="765175"/>
          </a:xfrm>
        </p:spPr>
        <p:txBody>
          <a:bodyPr>
            <a:spAutoFit/>
          </a:bodyPr>
          <a:lstStyle/>
          <a:p>
            <a:r>
              <a:rPr lang="en-US"/>
              <a:t>框架下载</a:t>
            </a:r>
            <a:endParaRPr lang="en-US"/>
          </a:p>
        </p:txBody>
      </p:sp>
      <p:sp>
        <p:nvSpPr>
          <p:cNvPr id="10243" name="Rectangle 3"/>
          <p:cNvSpPr>
            <a:spLocks noGrp="1" noChangeArrowheads="1"/>
          </p:cNvSpPr>
          <p:nvPr>
            <p:ph idx="1"/>
          </p:nvPr>
        </p:nvSpPr>
        <p:spPr/>
        <p:txBody>
          <a:bodyPr/>
          <a:lstStyle/>
          <a:p>
            <a:r>
              <a:rPr lang="en-US"/>
              <a:t> </a:t>
            </a:r>
            <a:endParaRPr lang="ru-RU" altLang="en-US"/>
          </a:p>
        </p:txBody>
      </p:sp>
      <p:pic>
        <p:nvPicPr>
          <p:cNvPr id="10244" name="Picture 4" descr="Cover"/>
          <p:cNvPicPr>
            <a:picLocks noChangeAspect="1" noChangeArrowheads="1"/>
          </p:cNvPicPr>
          <p:nvPr/>
        </p:nvPicPr>
        <p:blipFill>
          <a:blip r:embed="rId1"/>
          <a:srcRect/>
          <a:stretch>
            <a:fillRect/>
          </a:stretch>
        </p:blipFill>
        <p:spPr bwMode="auto">
          <a:xfrm>
            <a:off x="381000" y="3048000"/>
            <a:ext cx="8229600" cy="3619500"/>
          </a:xfrm>
          <a:prstGeom prst="rect">
            <a:avLst/>
          </a:prstGeom>
          <a:noFill/>
          <a:ln w="9525">
            <a:noFill/>
            <a:miter lim="800000"/>
            <a:headEnd/>
            <a:tailEnd/>
          </a:ln>
        </p:spPr>
      </p:pic>
      <p:sp>
        <p:nvSpPr>
          <p:cNvPr id="10245" name="Rectangle 5"/>
          <p:cNvSpPr>
            <a:spLocks noGrp="1" noChangeArrowheads="1"/>
          </p:cNvSpPr>
          <p:nvPr/>
        </p:nvSpPr>
        <p:spPr bwMode="auto">
          <a:xfrm>
            <a:off x="304800" y="1295400"/>
            <a:ext cx="8229600" cy="2239963"/>
          </a:xfrm>
          <a:prstGeom prst="rect">
            <a:avLst/>
          </a:prstGeom>
          <a:noFill/>
          <a:ln w="9525">
            <a:noFill/>
            <a:miter lim="800000"/>
          </a:ln>
          <a:effectLst/>
        </p:spPr>
        <p:txBody>
          <a:bodyPr>
            <a:spAutoFit/>
          </a:bodyPr>
          <a:lstStyle/>
          <a:p>
            <a:pPr marL="342900" indent="-342900" algn="just">
              <a:spcBef>
                <a:spcPct val="20000"/>
              </a:spcBef>
              <a:buFontTx/>
              <a:buChar char="•"/>
            </a:pPr>
            <a:r>
              <a:rPr lang="en-US" sz="2400">
                <a:ea typeface="黑体" panose="02010609060101010101" pitchFamily="49" charset="-122"/>
              </a:rPr>
              <a:t>下载：</a:t>
            </a:r>
            <a:endParaRPr lang="en-US" sz="2400">
              <a:ea typeface="黑体" panose="02010609060101010101" pitchFamily="49" charset="-122"/>
            </a:endParaRPr>
          </a:p>
          <a:p>
            <a:pPr marL="342900" indent="-342900" algn="just">
              <a:spcBef>
                <a:spcPct val="20000"/>
              </a:spcBef>
              <a:buFontTx/>
              <a:buChar char="•"/>
            </a:pPr>
            <a:r>
              <a:rPr lang="en-US" sz="2400">
                <a:ea typeface="黑体" panose="02010609060101010101" pitchFamily="49" charset="-122"/>
              </a:rPr>
              <a:t>https://github.com/mybatis/mybatis-3/releases?after=mybatis-3.2.3</a:t>
            </a:r>
            <a:endParaRPr lang="en-US" sz="2400">
              <a:ea typeface="黑体" panose="02010609060101010101" pitchFamily="49" charset="-122"/>
            </a:endParaRPr>
          </a:p>
          <a:p>
            <a:pPr marL="342900" indent="-342900" algn="just">
              <a:spcBef>
                <a:spcPct val="20000"/>
              </a:spcBef>
              <a:buFontTx/>
              <a:buChar char="•"/>
            </a:pPr>
            <a:r>
              <a:rPr lang="en-US" sz="2400">
                <a:ea typeface="黑体" panose="02010609060101010101" pitchFamily="49" charset="-122"/>
              </a:rPr>
              <a:t>mybatis-3.2.2.zip</a:t>
            </a:r>
            <a:endParaRPr lang="en-US" sz="2400">
              <a:ea typeface="黑体" panose="02010609060101010101" pitchFamily="49" charset="-122"/>
            </a:endParaRPr>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57200" y="463550"/>
            <a:ext cx="8229600" cy="646331"/>
          </a:xfrm>
        </p:spPr>
        <p:txBody>
          <a:bodyPr>
            <a:spAutoFit/>
          </a:bodyPr>
          <a:lstStyle/>
          <a:p>
            <a:r>
              <a:rPr lang="zh-CN" altLang="en-US" dirty="0" smtClean="0"/>
              <a:t>一、Spring下载和安装</a:t>
            </a:r>
            <a:endParaRPr lang="en-US" dirty="0"/>
          </a:p>
        </p:txBody>
      </p:sp>
      <p:sp>
        <p:nvSpPr>
          <p:cNvPr id="63491" name="Rectangle 3"/>
          <p:cNvSpPr>
            <a:spLocks noGrp="1" noChangeArrowheads="1"/>
          </p:cNvSpPr>
          <p:nvPr>
            <p:ph idx="1"/>
          </p:nvPr>
        </p:nvSpPr>
        <p:spPr/>
        <p:txBody>
          <a:bodyPr>
            <a:normAutofit lnSpcReduction="10000"/>
          </a:bodyPr>
          <a:lstStyle/>
          <a:p>
            <a:r>
              <a:rPr lang="zh-CN" altLang="en-US" dirty="0" smtClean="0"/>
              <a:t>下载</a:t>
            </a:r>
            <a:r>
              <a:rPr lang="zh-CN" altLang="en-US" dirty="0"/>
              <a:t>安装步骤：</a:t>
            </a:r>
            <a:endParaRPr lang="zh-CN" altLang="en-US" dirty="0"/>
          </a:p>
          <a:p>
            <a:pPr lvl="1"/>
            <a:r>
              <a:rPr lang="zh-CN" altLang="en-US" sz="2500" dirty="0"/>
              <a:t>将libs目录下所需要模块的class文件的JAR包复制到项目的类加载路径中，亦可将所有JAR包添加进去。</a:t>
            </a:r>
            <a:endParaRPr lang="zh-CN" altLang="en-US" sz="2500" dirty="0"/>
          </a:p>
          <a:p>
            <a:pPr lvl="1"/>
            <a:r>
              <a:rPr lang="zh-CN" altLang="en-US" sz="2500" dirty="0"/>
              <a:t>除此外，Spring框架必须依赖于common-logging的JAR包【http://archive.apache.org/dist/commons/logging/binaries/】</a:t>
            </a:r>
            <a:endParaRPr lang="zh-CN" altLang="en-US" sz="2500" dirty="0"/>
          </a:p>
          <a:p>
            <a:pPr lvl="1"/>
            <a:r>
              <a:rPr lang="zh-CN" altLang="en-US" sz="2500" dirty="0"/>
              <a:t>下载commons-logging-1.1.3-bin.zip</a:t>
            </a:r>
            <a:endParaRPr lang="zh-CN" altLang="en-US" sz="2500" dirty="0"/>
          </a:p>
          <a:p>
            <a:pPr lvl="1"/>
            <a:r>
              <a:rPr lang="zh-CN" altLang="en-US" sz="2500" dirty="0"/>
              <a:t>通过上面几个步骤，就可以在Java项目中使用Spring框架了。</a:t>
            </a:r>
            <a:endParaRPr lang="zh-CN" altLang="en-US" sz="2500" dirty="0"/>
          </a:p>
          <a:p>
            <a:pPr lvl="1"/>
            <a:r>
              <a:rPr lang="zh-CN" altLang="en-US" sz="2500" dirty="0"/>
              <a:t>提示：如果是WEB项目，则需要将JAR包复制到WEB-INF/lib目录下</a:t>
            </a:r>
            <a:endParaRPr lang="zh-CN" altLang="en-US" sz="2500" dirty="0"/>
          </a:p>
          <a:p>
            <a:pPr lvl="1"/>
            <a:endParaRPr lang="zh-CN" altLang="en-US" dirty="0"/>
          </a:p>
          <a:p>
            <a:endParaRPr lang="zh-CN" altLang="en-US" sz="2000" dirty="0"/>
          </a:p>
          <a:p>
            <a:endParaRPr lang="ru-RU" altLang="en-US" sz="2000" dirty="0"/>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457200" y="463550"/>
            <a:ext cx="8229600" cy="535531"/>
          </a:xfrm>
        </p:spPr>
        <p:txBody>
          <a:bodyPr>
            <a:spAutoFit/>
          </a:bodyPr>
          <a:lstStyle/>
          <a:p>
            <a:pPr>
              <a:lnSpc>
                <a:spcPct val="80000"/>
              </a:lnSpc>
            </a:pPr>
            <a:r>
              <a:rPr lang="zh-CN" altLang="en-US" dirty="0" smtClean="0"/>
              <a:t>二、使用Spring管理Bean</a:t>
            </a:r>
            <a:endParaRPr lang="zh-CN" altLang="en-US" dirty="0"/>
          </a:p>
        </p:txBody>
      </p:sp>
      <p:sp>
        <p:nvSpPr>
          <p:cNvPr id="64515" name="Rectangle 3"/>
          <p:cNvSpPr>
            <a:spLocks noGrp="1" noChangeArrowheads="1"/>
          </p:cNvSpPr>
          <p:nvPr>
            <p:ph idx="1"/>
          </p:nvPr>
        </p:nvSpPr>
        <p:spPr/>
        <p:txBody>
          <a:bodyPr/>
          <a:lstStyle/>
          <a:p>
            <a:pPr>
              <a:lnSpc>
                <a:spcPct val="80000"/>
              </a:lnSpc>
            </a:pPr>
            <a:r>
              <a:rPr lang="zh-CN" altLang="en-US" dirty="0" smtClean="0"/>
              <a:t>Spring</a:t>
            </a:r>
            <a:r>
              <a:rPr lang="zh-CN" altLang="en-US" dirty="0"/>
              <a:t>核心容器的理论很简单：Spring核心容器就是一个超级大工厂，所有对象都会被当成Spring核心容器管理的对象，统称为Bean。</a:t>
            </a:r>
            <a:endParaRPr lang="zh-CN" altLang="en-US" dirty="0"/>
          </a:p>
          <a:p>
            <a:pPr>
              <a:lnSpc>
                <a:spcPct val="80000"/>
              </a:lnSpc>
            </a:pPr>
            <a:r>
              <a:rPr lang="zh-CN" altLang="en-US" dirty="0" smtClean="0"/>
              <a:t>Spring</a:t>
            </a:r>
            <a:r>
              <a:rPr lang="zh-CN" altLang="en-US" dirty="0"/>
              <a:t>容器中的Bean，与以前听过的Java Bean是不同的。不像Java Bean，必须遵守一些特定的规范，Spring对Bean没有任何要求。只要是一个Java类，Spring就可以管理该Java类，并将它当成Bean处理。</a:t>
            </a:r>
            <a:endParaRPr lang="zh-CN" altLang="en-US" dirty="0"/>
          </a:p>
          <a:p>
            <a:pPr>
              <a:lnSpc>
                <a:spcPct val="80000"/>
              </a:lnSpc>
            </a:pPr>
            <a:r>
              <a:rPr lang="zh-CN" altLang="en-US" dirty="0" smtClean="0"/>
              <a:t>对于</a:t>
            </a:r>
            <a:r>
              <a:rPr lang="zh-CN" altLang="en-US" dirty="0"/>
              <a:t>Spring框架而言，一切Java对象都是Bean。</a:t>
            </a:r>
            <a:endParaRPr lang="zh-CN" altLang="en-US" dirty="0"/>
          </a:p>
          <a:p>
            <a:pPr lvl="1">
              <a:lnSpc>
                <a:spcPct val="80000"/>
              </a:lnSpc>
            </a:pPr>
            <a:endParaRPr lang="zh-CN" altLang="en-US" sz="2400" dirty="0"/>
          </a:p>
          <a:p>
            <a:pPr lvl="2">
              <a:lnSpc>
                <a:spcPct val="80000"/>
              </a:lnSpc>
            </a:pPr>
            <a:endParaRPr lang="zh-CN" altLang="en-US" dirty="0"/>
          </a:p>
          <a:p>
            <a:pPr>
              <a:lnSpc>
                <a:spcPct val="80000"/>
              </a:lnSpc>
            </a:pPr>
            <a:endParaRPr lang="zh-CN" altLang="en-US" dirty="0"/>
          </a:p>
          <a:p>
            <a:pPr>
              <a:lnSpc>
                <a:spcPct val="80000"/>
              </a:lnSpc>
            </a:pPr>
            <a:endParaRPr lang="ru-RU" altLang="en-US" dirty="0"/>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463550"/>
            <a:ext cx="8229600" cy="646331"/>
          </a:xfrm>
        </p:spPr>
        <p:txBody>
          <a:bodyPr>
            <a:spAutoFit/>
          </a:bodyPr>
          <a:lstStyle/>
          <a:p>
            <a:r>
              <a:rPr lang="zh-CN" altLang="en-US" dirty="0" smtClean="0"/>
              <a:t>二、使用Spring管理Bean</a:t>
            </a:r>
            <a:endParaRPr lang="zh-CN" altLang="en-US" dirty="0"/>
          </a:p>
        </p:txBody>
      </p:sp>
      <p:sp>
        <p:nvSpPr>
          <p:cNvPr id="65539" name="Rectangle 3"/>
          <p:cNvSpPr>
            <a:spLocks noGrp="1" noChangeArrowheads="1"/>
          </p:cNvSpPr>
          <p:nvPr>
            <p:ph idx="1"/>
          </p:nvPr>
        </p:nvSpPr>
        <p:spPr/>
        <p:txBody>
          <a:bodyPr/>
          <a:lstStyle/>
          <a:p>
            <a:r>
              <a:rPr lang="zh-CN" altLang="en-US" dirty="0" smtClean="0"/>
              <a:t>下面</a:t>
            </a:r>
            <a:r>
              <a:rPr lang="zh-CN" altLang="en-US" dirty="0"/>
              <a:t>定义一个简单的类</a:t>
            </a:r>
            <a:endParaRPr lang="zh-CN" altLang="en-US" dirty="0"/>
          </a:p>
          <a:p>
            <a:pPr lvl="1"/>
            <a:r>
              <a:rPr lang="zh-CN" altLang="en-US" dirty="0"/>
              <a:t>定义一个斧头类Axe.java</a:t>
            </a:r>
            <a:endParaRPr lang="zh-CN" altLang="en-US" dirty="0"/>
          </a:p>
          <a:p>
            <a:pPr lvl="1"/>
            <a:endParaRPr lang="zh-CN" altLang="en-US" sz="2400" dirty="0"/>
          </a:p>
          <a:p>
            <a:pPr lvl="2"/>
            <a:endParaRPr lang="zh-CN" altLang="en-US" dirty="0"/>
          </a:p>
          <a:p>
            <a:endParaRPr lang="zh-CN" altLang="en-US" dirty="0"/>
          </a:p>
          <a:p>
            <a:endParaRPr lang="ru-RU" altLang="en-US" dirty="0"/>
          </a:p>
        </p:txBody>
      </p:sp>
      <p:pic>
        <p:nvPicPr>
          <p:cNvPr id="65540" name="Picture 4"/>
          <p:cNvPicPr>
            <a:picLocks noChangeAspect="1" noChangeArrowheads="1"/>
          </p:cNvPicPr>
          <p:nvPr/>
        </p:nvPicPr>
        <p:blipFill>
          <a:blip r:embed="rId1"/>
          <a:srcRect/>
          <a:stretch>
            <a:fillRect/>
          </a:stretch>
        </p:blipFill>
        <p:spPr bwMode="auto">
          <a:xfrm>
            <a:off x="1600200" y="2819400"/>
            <a:ext cx="6096000" cy="3489325"/>
          </a:xfrm>
          <a:prstGeom prst="rect">
            <a:avLst/>
          </a:prstGeom>
          <a:noFill/>
          <a:ln w="9525">
            <a:noFill/>
            <a:miter lim="800000"/>
            <a:headEnd/>
            <a:tailEnd/>
          </a:ln>
          <a:effectLst/>
        </p:spPr>
      </p:pic>
      <p:sp>
        <p:nvSpPr>
          <p:cNvPr id="65541" name="AutoShape 5"/>
          <p:cNvSpPr>
            <a:spLocks noChangeArrowheads="1"/>
          </p:cNvSpPr>
          <p:nvPr/>
        </p:nvSpPr>
        <p:spPr bwMode="auto">
          <a:xfrm flipV="1">
            <a:off x="3962400" y="1143000"/>
            <a:ext cx="4953000" cy="2438400"/>
          </a:xfrm>
          <a:prstGeom prst="cloudCallout">
            <a:avLst>
              <a:gd name="adj1" fmla="val -53981"/>
              <a:gd name="adj2" fmla="val -84319"/>
            </a:avLst>
          </a:prstGeom>
          <a:solidFill>
            <a:schemeClr val="accent2"/>
          </a:solidFill>
          <a:ln w="9525" cmpd="sng">
            <a:solidFill>
              <a:schemeClr val="tx1"/>
            </a:solidFill>
            <a:round/>
          </a:ln>
          <a:effectLst/>
        </p:spPr>
        <p:txBody>
          <a:bodyPr rot="10800000" wrap="none" anchor="ctr"/>
          <a:lstStyle/>
          <a:p>
            <a:r>
              <a:rPr lang="zh-CN" altLang="en-US" sz="2000" b="1">
                <a:ea typeface="宋体" panose="02010600030101010101" pitchFamily="2" charset="-122"/>
              </a:rPr>
              <a:t>该类只是一个最普通的Java类，</a:t>
            </a:r>
            <a:endParaRPr lang="zh-CN" altLang="en-US" sz="2000" b="1">
              <a:ea typeface="宋体" panose="02010600030101010101" pitchFamily="2" charset="-122"/>
            </a:endParaRPr>
          </a:p>
          <a:p>
            <a:r>
              <a:rPr lang="zh-CN" altLang="en-US" sz="2000" b="1">
                <a:ea typeface="宋体" panose="02010600030101010101" pitchFamily="2" charset="-122"/>
              </a:rPr>
              <a:t>这说明Spring对Bean没</a:t>
            </a:r>
            <a:endParaRPr lang="zh-CN" altLang="en-US" sz="2000" b="1">
              <a:ea typeface="宋体" panose="02010600030101010101" pitchFamily="2" charset="-122"/>
            </a:endParaRPr>
          </a:p>
          <a:p>
            <a:r>
              <a:rPr lang="zh-CN" altLang="en-US" sz="2000" b="1">
                <a:ea typeface="宋体" panose="02010600030101010101" pitchFamily="2" charset="-122"/>
              </a:rPr>
              <a:t>有任何要求，只要是Java类即可。</a:t>
            </a:r>
            <a:endParaRPr lang="zh-CN" altLang="en-US" sz="2000" b="1"/>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5540"/>
                                        </p:tgtEl>
                                        <p:attrNameLst>
                                          <p:attrName>style.visibility</p:attrName>
                                        </p:attrNameLst>
                                      </p:cBhvr>
                                      <p:to>
                                        <p:strVal val="visible"/>
                                      </p:to>
                                    </p:set>
                                    <p:animEffect transition="in" filter="blinds(horizontal)">
                                      <p:cBhvr>
                                        <p:cTn id="7" dur="500"/>
                                        <p:tgtEl>
                                          <p:spTgt spid="655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5541"/>
                                        </p:tgtEl>
                                        <p:attrNameLst>
                                          <p:attrName>style.visibility</p:attrName>
                                        </p:attrNameLst>
                                      </p:cBhvr>
                                      <p:to>
                                        <p:strVal val="visible"/>
                                      </p:to>
                                    </p:set>
                                    <p:animEffect transition="in" filter="blinds(horizontal)">
                                      <p:cBhvr>
                                        <p:cTn id="12" dur="500"/>
                                        <p:tgtEl>
                                          <p:spTgt spid="65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ldLvl="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57200" y="463550"/>
            <a:ext cx="8229600" cy="646331"/>
          </a:xfrm>
        </p:spPr>
        <p:txBody>
          <a:bodyPr>
            <a:spAutoFit/>
          </a:bodyPr>
          <a:lstStyle/>
          <a:p>
            <a:r>
              <a:rPr lang="zh-CN" altLang="en-US" dirty="0" smtClean="0"/>
              <a:t>二、使用Spring管理Bean</a:t>
            </a:r>
            <a:endParaRPr lang="zh-CN" altLang="en-US" dirty="0"/>
          </a:p>
        </p:txBody>
      </p:sp>
      <p:sp>
        <p:nvSpPr>
          <p:cNvPr id="66563" name="Rectangle 3"/>
          <p:cNvSpPr>
            <a:spLocks noGrp="1" noChangeArrowheads="1"/>
          </p:cNvSpPr>
          <p:nvPr>
            <p:ph idx="1"/>
          </p:nvPr>
        </p:nvSpPr>
        <p:spPr/>
        <p:txBody>
          <a:bodyPr/>
          <a:lstStyle/>
          <a:p>
            <a:r>
              <a:rPr lang="zh-CN" altLang="en-US" dirty="0" smtClean="0"/>
              <a:t>下面</a:t>
            </a:r>
            <a:r>
              <a:rPr lang="zh-CN" altLang="en-US" dirty="0"/>
              <a:t>定义一个简单的类</a:t>
            </a:r>
            <a:endParaRPr lang="zh-CN" altLang="en-US" dirty="0"/>
          </a:p>
          <a:p>
            <a:pPr lvl="1"/>
            <a:r>
              <a:rPr lang="zh-CN" altLang="en-US" sz="2400" dirty="0"/>
              <a:t>再定义一个简单的Person类，该类的useAxe()方法需要调用Axe对象的chop()方法，这种A对象调用B对象方法的情形，我们称之为依赖。</a:t>
            </a:r>
            <a:endParaRPr lang="zh-CN" altLang="en-US" sz="2400" dirty="0"/>
          </a:p>
          <a:p>
            <a:pPr lvl="2"/>
            <a:endParaRPr lang="zh-CN" altLang="en-US" dirty="0"/>
          </a:p>
          <a:p>
            <a:endParaRPr lang="zh-CN" altLang="en-US" dirty="0"/>
          </a:p>
          <a:p>
            <a:endParaRPr lang="ru-RU" altLang="en-US" dirty="0"/>
          </a:p>
        </p:txBody>
      </p:sp>
      <p:pic>
        <p:nvPicPr>
          <p:cNvPr id="66564" name="Picture 4"/>
          <p:cNvPicPr>
            <a:picLocks noChangeAspect="1" noChangeArrowheads="1"/>
          </p:cNvPicPr>
          <p:nvPr/>
        </p:nvPicPr>
        <p:blipFill>
          <a:blip r:embed="rId1"/>
          <a:srcRect/>
          <a:stretch>
            <a:fillRect/>
          </a:stretch>
        </p:blipFill>
        <p:spPr bwMode="auto">
          <a:xfrm>
            <a:off x="1600200" y="1143000"/>
            <a:ext cx="6153150" cy="5076825"/>
          </a:xfrm>
          <a:prstGeom prst="rect">
            <a:avLst/>
          </a:prstGeom>
          <a:noFill/>
          <a:ln w="9525">
            <a:noFill/>
            <a:miter lim="800000"/>
            <a:headEnd/>
            <a:tailEnd/>
          </a:ln>
          <a:effectLst/>
        </p:spPr>
      </p:pic>
      <p:sp>
        <p:nvSpPr>
          <p:cNvPr id="66565" name="AutoShape 5"/>
          <p:cNvSpPr>
            <a:spLocks noChangeArrowheads="1"/>
          </p:cNvSpPr>
          <p:nvPr/>
        </p:nvSpPr>
        <p:spPr bwMode="auto">
          <a:xfrm flipV="1">
            <a:off x="4953000" y="1371600"/>
            <a:ext cx="3657600" cy="2286000"/>
          </a:xfrm>
          <a:prstGeom prst="cloudCallout">
            <a:avLst>
              <a:gd name="adj1" fmla="val -76065"/>
              <a:gd name="adj2" fmla="val -96343"/>
            </a:avLst>
          </a:prstGeom>
          <a:solidFill>
            <a:schemeClr val="accent2"/>
          </a:solidFill>
          <a:ln w="9525" cmpd="sng">
            <a:solidFill>
              <a:schemeClr val="tx1"/>
            </a:solidFill>
            <a:round/>
          </a:ln>
          <a:effectLst/>
        </p:spPr>
        <p:txBody>
          <a:bodyPr rot="10800000" wrap="none" anchor="ctr"/>
          <a:lstStyle/>
          <a:p>
            <a:pPr algn="ctr"/>
            <a:r>
              <a:rPr lang="zh-CN" altLang="en-US" sz="2400" b="1">
                <a:ea typeface="宋体" panose="02010600030101010101" pitchFamily="2" charset="-122"/>
              </a:rPr>
              <a:t>依赖Axe对象</a:t>
            </a:r>
            <a:endParaRPr lang="zh-CN" altLang="en-US" sz="2400" b="1">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6564"/>
                                        </p:tgtEl>
                                        <p:attrNameLst>
                                          <p:attrName>style.visibility</p:attrName>
                                        </p:attrNameLst>
                                      </p:cBhvr>
                                      <p:to>
                                        <p:strVal val="visible"/>
                                      </p:to>
                                    </p:set>
                                    <p:animEffect transition="in" filter="blinds(horizontal)">
                                      <p:cBhvr>
                                        <p:cTn id="7" dur="500"/>
                                        <p:tgtEl>
                                          <p:spTgt spid="6656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565"/>
                                        </p:tgtEl>
                                        <p:attrNameLst>
                                          <p:attrName>style.visibility</p:attrName>
                                        </p:attrNameLst>
                                      </p:cBhvr>
                                      <p:to>
                                        <p:strVal val="visible"/>
                                      </p:to>
                                    </p:set>
                                    <p:animEffect transition="in" filter="blinds(horizontal)">
                                      <p:cBhvr>
                                        <p:cTn id="12" dur="500"/>
                                        <p:tgtEl>
                                          <p:spTgt spid="66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5" grpId="0" bldLvl="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7200" y="463550"/>
            <a:ext cx="8229600" cy="646331"/>
          </a:xfrm>
        </p:spPr>
        <p:txBody>
          <a:bodyPr>
            <a:spAutoFit/>
          </a:bodyPr>
          <a:lstStyle/>
          <a:p>
            <a:r>
              <a:rPr lang="zh-CN" altLang="en-US" dirty="0" smtClean="0"/>
              <a:t>二、使用Spring管理Bean</a:t>
            </a:r>
            <a:endParaRPr lang="en-US" dirty="0"/>
          </a:p>
        </p:txBody>
      </p:sp>
      <p:sp>
        <p:nvSpPr>
          <p:cNvPr id="67587" name="Rectangle 3"/>
          <p:cNvSpPr>
            <a:spLocks noGrp="1" noChangeArrowheads="1"/>
          </p:cNvSpPr>
          <p:nvPr>
            <p:ph idx="1"/>
          </p:nvPr>
        </p:nvSpPr>
        <p:spPr/>
        <p:txBody>
          <a:bodyPr>
            <a:normAutofit/>
          </a:bodyPr>
          <a:lstStyle/>
          <a:p>
            <a:r>
              <a:rPr lang="zh-CN" altLang="en-US" dirty="0" smtClean="0"/>
              <a:t>使用</a:t>
            </a:r>
            <a:r>
              <a:rPr lang="zh-CN" altLang="en-US" dirty="0"/>
              <a:t>了Spring框架后，那么应该是框架帮我们管理Java对象，现在的问题是：Spring容器怎么知道要管理哪些Bean呢？</a:t>
            </a:r>
            <a:endParaRPr lang="zh-CN" altLang="en-US" dirty="0"/>
          </a:p>
          <a:p>
            <a:r>
              <a:rPr lang="zh-CN" altLang="en-US" dirty="0"/>
              <a:t>答案：XML配置文件</a:t>
            </a:r>
            <a:endParaRPr lang="zh-CN" altLang="en-US" dirty="0"/>
          </a:p>
          <a:p>
            <a:endParaRPr lang="zh-CN" altLang="en-US" dirty="0"/>
          </a:p>
          <a:p>
            <a:r>
              <a:rPr lang="zh-CN" altLang="en-US" dirty="0">
                <a:solidFill>
                  <a:srgbClr val="FF0000"/>
                </a:solidFill>
              </a:rPr>
              <a:t>强调：Spring可以把“一切Java对象”当成容器中的Bean，因此不管该类是JDK提供的，还是第三方框架提供的，亦或是自己开发的，只要是Java类，并且配置是XML配置文件中，Spring就可以管理它。</a:t>
            </a:r>
            <a:endParaRPr lang="zh-CN" altLang="en-US" dirty="0">
              <a:solidFill>
                <a:srgbClr val="FF0000"/>
              </a:solidFill>
            </a:endParaRPr>
          </a:p>
          <a:p>
            <a:pPr lvl="2"/>
            <a:endParaRPr lang="zh-CN" altLang="en-US" dirty="0"/>
          </a:p>
          <a:p>
            <a:endParaRPr lang="zh-CN" altLang="en-US" dirty="0"/>
          </a:p>
          <a:p>
            <a:endParaRPr lang="ru-RU" altLang="en-US" dirty="0"/>
          </a:p>
        </p:txBody>
      </p:sp>
      <p:pic>
        <p:nvPicPr>
          <p:cNvPr id="67588" name="Picture 4"/>
          <p:cNvPicPr>
            <a:picLocks noChangeAspect="1" noChangeArrowheads="1"/>
          </p:cNvPicPr>
          <p:nvPr/>
        </p:nvPicPr>
        <p:blipFill>
          <a:blip r:embed="rId1"/>
          <a:srcRect/>
          <a:stretch>
            <a:fillRect/>
          </a:stretch>
        </p:blipFill>
        <p:spPr bwMode="auto">
          <a:xfrm>
            <a:off x="0" y="2209800"/>
            <a:ext cx="9144000" cy="467042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7587">
                                            <p:txEl>
                                              <p:pRg st="1" end="1"/>
                                            </p:txEl>
                                          </p:spTgt>
                                        </p:tgtEl>
                                        <p:attrNameLst>
                                          <p:attrName>style.visibility</p:attrName>
                                        </p:attrNameLst>
                                      </p:cBhvr>
                                      <p:to>
                                        <p:strVal val="visible"/>
                                      </p:to>
                                    </p:set>
                                    <p:anim calcmode="lin" valueType="num">
                                      <p:cBhvr additive="base">
                                        <p:cTn id="7" dur="500" fill="hold"/>
                                        <p:tgtEl>
                                          <p:spTgt spid="67587">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75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67588"/>
                                        </p:tgtEl>
                                        <p:attrNameLst>
                                          <p:attrName>style.visibility</p:attrName>
                                        </p:attrNameLst>
                                      </p:cBhvr>
                                      <p:to>
                                        <p:strVal val="visible"/>
                                      </p:to>
                                    </p:set>
                                    <p:animEffect transition="in" filter="blinds(horizontal)">
                                      <p:cBhvr>
                                        <p:cTn id="13" dur="500"/>
                                        <p:tgtEl>
                                          <p:spTgt spid="6758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67588"/>
                                        </p:tgtEl>
                                      </p:cBhvr>
                                    </p:animEffect>
                                    <p:set>
                                      <p:cBhvr>
                                        <p:cTn id="18" dur="1" fill="hold">
                                          <p:stCondLst>
                                            <p:cond delay="499"/>
                                          </p:stCondLst>
                                        </p:cTn>
                                        <p:tgtEl>
                                          <p:spTgt spid="6758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67587">
                                            <p:txEl>
                                              <p:pRg st="3" end="3"/>
                                            </p:txEl>
                                          </p:spTgt>
                                        </p:tgtEl>
                                        <p:attrNameLst>
                                          <p:attrName>style.visibility</p:attrName>
                                        </p:attrNameLst>
                                      </p:cBhvr>
                                      <p:to>
                                        <p:strVal val="visible"/>
                                      </p:to>
                                    </p:set>
                                    <p:anim calcmode="lin" valueType="num">
                                      <p:cBhvr additive="base">
                                        <p:cTn id="23" dur="500" fill="hold"/>
                                        <p:tgtEl>
                                          <p:spTgt spid="67587">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758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mph" presetSubtype="2" fill="hold" nodeType="clickEffect">
                                  <p:stCondLst>
                                    <p:cond delay="0"/>
                                  </p:stCondLst>
                                  <p:childTnLst>
                                    <p:anim to="1.200000" calcmode="lin" valueType="num">
                                      <p:cBhvr override="childStyle">
                                        <p:cTn id="28" dur="2000" fill="hold"/>
                                        <p:tgtEl>
                                          <p:spTgt spid="67587">
                                            <p:txEl>
                                              <p:pRg st="3" end="3"/>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463550"/>
            <a:ext cx="8229600" cy="646331"/>
          </a:xfrm>
        </p:spPr>
        <p:txBody>
          <a:bodyPr>
            <a:spAutoFit/>
          </a:bodyPr>
          <a:lstStyle/>
          <a:p>
            <a:r>
              <a:rPr lang="zh-CN" altLang="en-US" dirty="0" smtClean="0"/>
              <a:t>二、使用Spring管理Bean</a:t>
            </a:r>
            <a:endParaRPr lang="en-US" dirty="0"/>
          </a:p>
        </p:txBody>
      </p:sp>
      <p:sp>
        <p:nvSpPr>
          <p:cNvPr id="68611" name="Rectangle 3"/>
          <p:cNvSpPr>
            <a:spLocks noGrp="1" noChangeArrowheads="1"/>
          </p:cNvSpPr>
          <p:nvPr>
            <p:ph idx="1"/>
          </p:nvPr>
        </p:nvSpPr>
        <p:spPr/>
        <p:txBody>
          <a:bodyPr/>
          <a:lstStyle/>
          <a:p>
            <a:r>
              <a:rPr lang="zh-CN" altLang="en-US" dirty="0" smtClean="0"/>
              <a:t>进一步</a:t>
            </a:r>
            <a:r>
              <a:rPr lang="zh-CN" altLang="en-US" dirty="0"/>
              <a:t>解析</a:t>
            </a:r>
            <a:endParaRPr lang="zh-CN" altLang="en-US" dirty="0"/>
          </a:p>
          <a:p>
            <a:pPr marL="457200" lvl="1" indent="0">
              <a:buFontTx/>
              <a:buNone/>
            </a:pPr>
            <a:r>
              <a:rPr lang="zh-CN" altLang="en-US" dirty="0"/>
              <a:t>&lt;bean id="person" class="cn.edu.hziee.service.Person"/&gt;</a:t>
            </a:r>
            <a:endParaRPr lang="zh-CN" altLang="en-US" dirty="0"/>
          </a:p>
          <a:p>
            <a:pPr marL="457200" lvl="1" indent="0">
              <a:buFontTx/>
              <a:buNone/>
            </a:pPr>
            <a:r>
              <a:rPr lang="zh-CN" altLang="en-US" dirty="0"/>
              <a:t>Spring解析该&lt;bean .../&gt;元素后将可以得到2个字符串，其中idStr的值为person（id属性值），classStr的值为cn.edu.hziee.service.Person（class属性值）</a:t>
            </a:r>
            <a:endParaRPr lang="zh-CN" altLang="en-US" dirty="0"/>
          </a:p>
          <a:p>
            <a:pPr marL="457200" lvl="1" indent="0">
              <a:buFontTx/>
              <a:buNone/>
            </a:pPr>
            <a:r>
              <a:rPr lang="zh-CN" altLang="en-US" dirty="0"/>
              <a:t>最后，Spring底层会执行以下形式的代码：</a:t>
            </a:r>
            <a:endParaRPr lang="zh-CN" altLang="en-US" dirty="0"/>
          </a:p>
          <a:p>
            <a:pPr lvl="1"/>
            <a:endParaRPr lang="zh-CN" altLang="en-US" dirty="0"/>
          </a:p>
          <a:p>
            <a:pPr lvl="2"/>
            <a:endParaRPr lang="zh-CN" altLang="en-US" dirty="0"/>
          </a:p>
          <a:p>
            <a:endParaRPr lang="zh-CN" altLang="en-US" dirty="0"/>
          </a:p>
          <a:p>
            <a:endParaRPr lang="ru-RU" altLang="en-US" dirty="0"/>
          </a:p>
        </p:txBody>
      </p:sp>
      <p:pic>
        <p:nvPicPr>
          <p:cNvPr id="68612" name="Picture 4"/>
          <p:cNvPicPr>
            <a:picLocks noChangeAspect="1" noChangeArrowheads="1"/>
          </p:cNvPicPr>
          <p:nvPr/>
        </p:nvPicPr>
        <p:blipFill>
          <a:blip r:embed="rId1"/>
          <a:srcRect/>
          <a:stretch>
            <a:fillRect/>
          </a:stretch>
        </p:blipFill>
        <p:spPr bwMode="auto">
          <a:xfrm>
            <a:off x="609600" y="4267200"/>
            <a:ext cx="8170863" cy="21336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8612"/>
                                        </p:tgtEl>
                                        <p:attrNameLst>
                                          <p:attrName>style.visibility</p:attrName>
                                        </p:attrNameLst>
                                      </p:cBhvr>
                                      <p:to>
                                        <p:strVal val="visible"/>
                                      </p:to>
                                    </p:set>
                                    <p:animEffect transition="in" filter="blinds(horizontal)">
                                      <p:cBhvr>
                                        <p:cTn id="7" dur="500"/>
                                        <p:tgtEl>
                                          <p:spTgt spid="68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57200" y="463550"/>
            <a:ext cx="8229600" cy="646331"/>
          </a:xfrm>
        </p:spPr>
        <p:txBody>
          <a:bodyPr>
            <a:spAutoFit/>
          </a:bodyPr>
          <a:lstStyle/>
          <a:p>
            <a:r>
              <a:rPr lang="zh-CN" altLang="en-US" dirty="0" smtClean="0"/>
              <a:t>二、使用Spring管理Bean</a:t>
            </a:r>
            <a:endParaRPr lang="en-US" dirty="0"/>
          </a:p>
        </p:txBody>
      </p:sp>
      <p:sp>
        <p:nvSpPr>
          <p:cNvPr id="69635" name="Rectangle 3"/>
          <p:cNvSpPr>
            <a:spLocks noGrp="1" noChangeArrowheads="1"/>
          </p:cNvSpPr>
          <p:nvPr>
            <p:ph idx="1"/>
          </p:nvPr>
        </p:nvSpPr>
        <p:spPr/>
        <p:txBody>
          <a:bodyPr/>
          <a:lstStyle/>
          <a:p>
            <a:r>
              <a:rPr lang="zh-CN" altLang="en-US" dirty="0" smtClean="0"/>
              <a:t>进一步</a:t>
            </a:r>
            <a:r>
              <a:rPr lang="zh-CN" altLang="en-US" dirty="0"/>
              <a:t>解析</a:t>
            </a:r>
            <a:endParaRPr lang="zh-CN" altLang="en-US" dirty="0"/>
          </a:p>
          <a:p>
            <a:pPr marL="457200" lvl="1" indent="0">
              <a:buFontTx/>
              <a:buNone/>
            </a:pPr>
            <a:r>
              <a:rPr lang="zh-CN" altLang="en-US" dirty="0"/>
              <a:t>&lt;bean id="person" class="cn.edu.hziee.service.Person"&gt;</a:t>
            </a:r>
            <a:endParaRPr lang="zh-CN" altLang="en-US" dirty="0"/>
          </a:p>
          <a:p>
            <a:pPr marL="457200" lvl="1" indent="0">
              <a:buFontTx/>
              <a:buNone/>
            </a:pPr>
            <a:r>
              <a:rPr lang="zh-CN" altLang="en-US" dirty="0"/>
              <a:t>	&lt;property name="axe" ref="axe"/&gt;</a:t>
            </a:r>
            <a:endParaRPr lang="zh-CN" altLang="en-US" dirty="0"/>
          </a:p>
          <a:p>
            <a:pPr marL="457200" lvl="1" indent="0">
              <a:buFontTx/>
              <a:buNone/>
            </a:pPr>
            <a:r>
              <a:rPr lang="zh-CN" altLang="en-US" dirty="0"/>
              <a:t>&lt;/bean&gt;</a:t>
            </a:r>
            <a:endParaRPr lang="zh-CN" altLang="en-US" dirty="0"/>
          </a:p>
          <a:p>
            <a:pPr marL="457200" lvl="1" indent="0">
              <a:buFontTx/>
              <a:buNone/>
            </a:pPr>
            <a:r>
              <a:rPr lang="zh-CN" altLang="en-US" dirty="0"/>
              <a:t>最后，Spring底层会执行以下形式的代码：</a:t>
            </a:r>
            <a:endParaRPr lang="zh-CN" altLang="en-US" dirty="0"/>
          </a:p>
          <a:p>
            <a:pPr lvl="1"/>
            <a:endParaRPr lang="zh-CN" altLang="en-US" dirty="0"/>
          </a:p>
          <a:p>
            <a:pPr lvl="2"/>
            <a:endParaRPr lang="zh-CN" altLang="en-US" dirty="0"/>
          </a:p>
          <a:p>
            <a:endParaRPr lang="zh-CN" altLang="en-US" dirty="0"/>
          </a:p>
          <a:p>
            <a:endParaRPr lang="ru-RU" altLang="en-US" dirty="0"/>
          </a:p>
        </p:txBody>
      </p:sp>
      <p:pic>
        <p:nvPicPr>
          <p:cNvPr id="69636" name="Picture 4"/>
          <p:cNvPicPr>
            <a:picLocks noChangeAspect="1" noChangeArrowheads="1"/>
          </p:cNvPicPr>
          <p:nvPr/>
        </p:nvPicPr>
        <p:blipFill>
          <a:blip r:embed="rId1"/>
          <a:srcRect/>
          <a:stretch>
            <a:fillRect/>
          </a:stretch>
        </p:blipFill>
        <p:spPr bwMode="auto">
          <a:xfrm>
            <a:off x="152400" y="3659188"/>
            <a:ext cx="8913813" cy="295116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animEffect transition="in" filter="blinds(horizontal)">
                                      <p:cBhvr>
                                        <p:cTn id="7" dur="500"/>
                                        <p:tgtEl>
                                          <p:spTgt spid="69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7200" y="463550"/>
            <a:ext cx="8229600" cy="646331"/>
          </a:xfrm>
        </p:spPr>
        <p:txBody>
          <a:bodyPr>
            <a:spAutoFit/>
          </a:bodyPr>
          <a:lstStyle/>
          <a:p>
            <a:r>
              <a:rPr lang="zh-CN" altLang="en-US" dirty="0" smtClean="0"/>
              <a:t>二、使用Spring管理Bean</a:t>
            </a:r>
            <a:endParaRPr lang="en-US" dirty="0"/>
          </a:p>
        </p:txBody>
      </p:sp>
      <p:sp>
        <p:nvSpPr>
          <p:cNvPr id="70659" name="Rectangle 3"/>
          <p:cNvSpPr>
            <a:spLocks noGrp="1" noChangeArrowheads="1"/>
          </p:cNvSpPr>
          <p:nvPr>
            <p:ph idx="1"/>
          </p:nvPr>
        </p:nvSpPr>
        <p:spPr/>
        <p:txBody>
          <a:bodyPr/>
          <a:lstStyle/>
          <a:p>
            <a:r>
              <a:rPr lang="zh-CN" altLang="en-US" dirty="0" smtClean="0"/>
              <a:t>测试</a:t>
            </a:r>
            <a:r>
              <a:rPr lang="zh-CN" altLang="en-US" dirty="0"/>
              <a:t>类</a:t>
            </a:r>
            <a:endParaRPr lang="zh-CN" altLang="en-US" dirty="0"/>
          </a:p>
          <a:p>
            <a:pPr lvl="1"/>
            <a:endParaRPr lang="zh-CN" altLang="en-US" dirty="0"/>
          </a:p>
          <a:p>
            <a:pPr lvl="2"/>
            <a:endParaRPr lang="zh-CN" altLang="en-US" dirty="0"/>
          </a:p>
          <a:p>
            <a:endParaRPr lang="zh-CN" altLang="en-US" dirty="0"/>
          </a:p>
          <a:p>
            <a:endParaRPr lang="ru-RU" altLang="en-US" dirty="0"/>
          </a:p>
        </p:txBody>
      </p:sp>
      <p:pic>
        <p:nvPicPr>
          <p:cNvPr id="70660" name="Picture 4"/>
          <p:cNvPicPr>
            <a:picLocks noChangeAspect="1" noChangeArrowheads="1"/>
          </p:cNvPicPr>
          <p:nvPr/>
        </p:nvPicPr>
        <p:blipFill>
          <a:blip r:embed="rId1"/>
          <a:srcRect/>
          <a:stretch>
            <a:fillRect/>
          </a:stretch>
        </p:blipFill>
        <p:spPr bwMode="auto">
          <a:xfrm>
            <a:off x="1371600" y="1828800"/>
            <a:ext cx="6934200" cy="4316413"/>
          </a:xfrm>
          <a:prstGeom prst="rect">
            <a:avLst/>
          </a:prstGeom>
          <a:noFill/>
          <a:ln w="9525">
            <a:noFill/>
            <a:miter lim="800000"/>
            <a:headEnd/>
            <a:tailEnd/>
          </a:ln>
          <a:effectLst/>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457200" y="463550"/>
            <a:ext cx="8229600" cy="646331"/>
          </a:xfrm>
        </p:spPr>
        <p:txBody>
          <a:bodyPr>
            <a:spAutoFit/>
          </a:bodyPr>
          <a:lstStyle/>
          <a:p>
            <a:r>
              <a:rPr lang="zh-CN" altLang="en-US" dirty="0" smtClean="0"/>
              <a:t>二、使用Spring管理Bean</a:t>
            </a:r>
            <a:endParaRPr lang="en-US" dirty="0"/>
          </a:p>
        </p:txBody>
      </p:sp>
      <p:sp>
        <p:nvSpPr>
          <p:cNvPr id="71683" name="Rectangle 3"/>
          <p:cNvSpPr>
            <a:spLocks noGrp="1" noChangeArrowheads="1"/>
          </p:cNvSpPr>
          <p:nvPr>
            <p:ph idx="1"/>
          </p:nvPr>
        </p:nvSpPr>
        <p:spPr/>
        <p:txBody>
          <a:bodyPr/>
          <a:lstStyle/>
          <a:p>
            <a:r>
              <a:rPr lang="zh-CN" altLang="en-US" dirty="0" smtClean="0"/>
              <a:t>MyEclipse</a:t>
            </a:r>
            <a:r>
              <a:rPr lang="zh-CN" altLang="en-US" dirty="0"/>
              <a:t>中使用Spring</a:t>
            </a:r>
            <a:endParaRPr lang="zh-CN" altLang="en-US" dirty="0"/>
          </a:p>
          <a:p>
            <a:pPr lvl="1"/>
            <a:r>
              <a:rPr lang="zh-CN" altLang="en-US" dirty="0"/>
              <a:t>引入框架所需的JAR包和commons-logging-1.1.3.jar</a:t>
            </a:r>
            <a:endParaRPr lang="zh-CN" altLang="en-US" sz="1800" dirty="0"/>
          </a:p>
          <a:p>
            <a:r>
              <a:rPr lang="zh-CN" altLang="en-US" dirty="0" smtClean="0"/>
              <a:t>运行</a:t>
            </a:r>
            <a:r>
              <a:rPr lang="zh-CN" altLang="en-US" dirty="0"/>
              <a:t>结果</a:t>
            </a:r>
            <a:endParaRPr lang="zh-CN" altLang="en-US" dirty="0"/>
          </a:p>
          <a:p>
            <a:endParaRPr lang="ru-RU" altLang="en-US" dirty="0"/>
          </a:p>
        </p:txBody>
      </p:sp>
      <p:pic>
        <p:nvPicPr>
          <p:cNvPr id="71684" name="Picture 4"/>
          <p:cNvPicPr>
            <a:picLocks noChangeAspect="1" noChangeArrowheads="1"/>
          </p:cNvPicPr>
          <p:nvPr/>
        </p:nvPicPr>
        <p:blipFill>
          <a:blip r:embed="rId1"/>
          <a:srcRect/>
          <a:stretch>
            <a:fillRect/>
          </a:stretch>
        </p:blipFill>
        <p:spPr bwMode="auto">
          <a:xfrm>
            <a:off x="914400" y="1143000"/>
            <a:ext cx="7391400" cy="5297488"/>
          </a:xfrm>
          <a:prstGeom prst="rect">
            <a:avLst/>
          </a:prstGeom>
          <a:noFill/>
          <a:ln w="9525">
            <a:noFill/>
            <a:miter lim="800000"/>
            <a:headEnd/>
            <a:tailEnd/>
          </a:ln>
          <a:effectLst/>
        </p:spPr>
      </p:pic>
      <p:pic>
        <p:nvPicPr>
          <p:cNvPr id="71685" name="Picture 5"/>
          <p:cNvPicPr>
            <a:picLocks noChangeAspect="1" noChangeArrowheads="1"/>
          </p:cNvPicPr>
          <p:nvPr/>
        </p:nvPicPr>
        <p:blipFill>
          <a:blip r:embed="rId2"/>
          <a:srcRect/>
          <a:stretch>
            <a:fillRect/>
          </a:stretch>
        </p:blipFill>
        <p:spPr bwMode="auto">
          <a:xfrm>
            <a:off x="990600" y="3352800"/>
            <a:ext cx="7067550" cy="27336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684"/>
                                        </p:tgtEl>
                                        <p:attrNameLst>
                                          <p:attrName>style.visibility</p:attrName>
                                        </p:attrNameLst>
                                      </p:cBhvr>
                                      <p:to>
                                        <p:strVal val="visible"/>
                                      </p:to>
                                    </p:set>
                                    <p:animEffect transition="in" filter="blinds(horizontal)">
                                      <p:cBhvr>
                                        <p:cTn id="7" dur="500"/>
                                        <p:tgtEl>
                                          <p:spTgt spid="716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71684"/>
                                        </p:tgtEl>
                                      </p:cBhvr>
                                    </p:animEffect>
                                    <p:set>
                                      <p:cBhvr>
                                        <p:cTn id="12" dur="1" fill="hold">
                                          <p:stCondLst>
                                            <p:cond delay="499"/>
                                          </p:stCondLst>
                                        </p:cTn>
                                        <p:tgtEl>
                                          <p:spTgt spid="7168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1683">
                                            <p:txEl>
                                              <p:pRg st="2" end="2"/>
                                            </p:txEl>
                                          </p:spTgt>
                                        </p:tgtEl>
                                        <p:attrNameLst>
                                          <p:attrName>style.visibility</p:attrName>
                                        </p:attrNameLst>
                                      </p:cBhvr>
                                      <p:to>
                                        <p:strVal val="visible"/>
                                      </p:to>
                                    </p:set>
                                    <p:anim calcmode="lin" valueType="num">
                                      <p:cBhvr additive="base">
                                        <p:cTn id="17" dur="500" fill="hold"/>
                                        <p:tgtEl>
                                          <p:spTgt spid="7168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16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1685"/>
                                        </p:tgtEl>
                                        <p:attrNameLst>
                                          <p:attrName>style.visibility</p:attrName>
                                        </p:attrNameLst>
                                      </p:cBhvr>
                                      <p:to>
                                        <p:strVal val="visible"/>
                                      </p:to>
                                    </p:set>
                                    <p:animEffect transition="in" filter="blinds(horizontal)">
                                      <p:cBhvr>
                                        <p:cTn id="23" dur="500"/>
                                        <p:tgtEl>
                                          <p:spTgt spid="71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57200" y="463550"/>
            <a:ext cx="8229600" cy="646331"/>
          </a:xfrm>
        </p:spPr>
        <p:txBody>
          <a:bodyPr>
            <a:spAutoFit/>
          </a:bodyPr>
          <a:lstStyle/>
          <a:p>
            <a:r>
              <a:rPr lang="zh-CN" altLang="en-US" dirty="0" smtClean="0"/>
              <a:t>三、Spring的核心机制：依赖注入</a:t>
            </a:r>
            <a:endParaRPr lang="zh-CN" altLang="en-US" dirty="0"/>
          </a:p>
        </p:txBody>
      </p:sp>
      <p:sp>
        <p:nvSpPr>
          <p:cNvPr id="72707" name="Rectangle 3"/>
          <p:cNvSpPr>
            <a:spLocks noGrp="1" noChangeArrowheads="1"/>
          </p:cNvSpPr>
          <p:nvPr>
            <p:ph idx="1"/>
          </p:nvPr>
        </p:nvSpPr>
        <p:spPr/>
        <p:txBody>
          <a:bodyPr/>
          <a:lstStyle/>
          <a:p>
            <a:r>
              <a:rPr lang="zh-CN" altLang="en-US" dirty="0" smtClean="0"/>
              <a:t>前面</a:t>
            </a:r>
            <a:r>
              <a:rPr lang="zh-CN" altLang="en-US" dirty="0"/>
              <a:t>代码中，我们看到程序并没有主动为Person对象的axe成员变量赋值，但执行Person对象的useAxe()方法时，却可以正常访问到Axe对象，并可以调用Axe对象的chop()方法。</a:t>
            </a:r>
            <a:endParaRPr lang="zh-CN" altLang="en-US" dirty="0"/>
          </a:p>
          <a:p>
            <a:endParaRPr lang="zh-CN" altLang="en-US" dirty="0"/>
          </a:p>
          <a:p>
            <a:r>
              <a:rPr lang="zh-CN" altLang="en-US" dirty="0"/>
              <a:t>Person对象的axe成员变量并不是程序主动设置的，为什么？</a:t>
            </a:r>
            <a:endParaRPr lang="zh-CN" altLang="en-US" dirty="0"/>
          </a:p>
          <a:p>
            <a:r>
              <a:rPr lang="zh-CN" altLang="en-US" dirty="0"/>
              <a:t>结论：由Spring容器负责设置</a:t>
            </a:r>
            <a:endParaRPr lang="zh-CN" altLang="en-US" dirty="0"/>
          </a:p>
          <a:p>
            <a:pPr lvl="1"/>
            <a:endParaRPr lang="zh-CN" altLang="en-US" dirty="0"/>
          </a:p>
          <a:p>
            <a:pPr lvl="2"/>
            <a:endParaRPr lang="zh-CN" altLang="en-US" dirty="0"/>
          </a:p>
          <a:p>
            <a:endParaRPr lang="zh-CN" altLang="en-US" dirty="0"/>
          </a:p>
          <a:p>
            <a:endParaRPr lang="ru-RU" alt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2707">
                                            <p:txEl>
                                              <p:pRg st="3" end="3"/>
                                            </p:txEl>
                                          </p:spTgt>
                                        </p:tgtEl>
                                        <p:attrNameLst>
                                          <p:attrName>style.visibility</p:attrName>
                                        </p:attrNameLst>
                                      </p:cBhvr>
                                      <p:to>
                                        <p:strVal val="visible"/>
                                      </p:to>
                                    </p:set>
                                    <p:anim calcmode="lin" valueType="num">
                                      <p:cBhvr additive="base">
                                        <p:cTn id="7" dur="500" fill="hold"/>
                                        <p:tgtEl>
                                          <p:spTgt spid="7270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270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463550"/>
            <a:ext cx="8229600" cy="765175"/>
          </a:xfrm>
        </p:spPr>
        <p:txBody>
          <a:bodyPr>
            <a:spAutoFit/>
          </a:bodyPr>
          <a:lstStyle/>
          <a:p>
            <a:r>
              <a:rPr lang="en-US"/>
              <a:t>MyBatis操作数据库的步骤</a:t>
            </a:r>
            <a:endParaRPr lang="en-US"/>
          </a:p>
        </p:txBody>
      </p:sp>
      <p:sp>
        <p:nvSpPr>
          <p:cNvPr id="11267" name="Rectangle 3"/>
          <p:cNvSpPr>
            <a:spLocks noGrp="1" noChangeArrowheads="1"/>
          </p:cNvSpPr>
          <p:nvPr>
            <p:ph idx="1"/>
          </p:nvPr>
        </p:nvSpPr>
        <p:spPr>
          <a:xfrm>
            <a:off x="457200" y="1600200"/>
            <a:ext cx="8229600" cy="5010602"/>
          </a:xfrm>
        </p:spPr>
        <p:txBody>
          <a:bodyPr>
            <a:spAutoFit/>
          </a:bodyPr>
          <a:lstStyle/>
          <a:p>
            <a:r>
              <a:rPr lang="en-US" sz="2200" b="0" dirty="0"/>
              <a:t>MyBatis框架的核心是SqlSessionFactory对象，从SqlSessionFactory类的名称来看，它是创建SqlSession对象的工厂。但SqlSessionFactory对象的创建来自于SqlSessionFactoryBuilder类，也就是使用SqlSessionFactoryBuilder类创建SqlSessionFactory对象。</a:t>
            </a:r>
            <a:endParaRPr lang="en-US" sz="2200" b="0" dirty="0"/>
          </a:p>
          <a:p>
            <a:r>
              <a:rPr lang="en-US" sz="2200" b="0" dirty="0"/>
              <a:t>使用SqlSessionFactoryBuilder类创建SqlSessionFactory对象的方式来自于一个配置文件，也可以来自于一个实例化的Configuration对象。</a:t>
            </a:r>
            <a:endParaRPr lang="en-US" sz="2200" b="0" dirty="0"/>
          </a:p>
          <a:p>
            <a:r>
              <a:rPr lang="en-US" sz="2200" b="0" dirty="0" err="1"/>
              <a:t>项目结构及测试</a:t>
            </a:r>
            <a:endParaRPr lang="en-US" sz="2200" b="0" dirty="0"/>
          </a:p>
          <a:p>
            <a:r>
              <a:rPr lang="en-US" sz="2200" b="0" dirty="0" err="1"/>
              <a:t>SqlSessionFactoryBuilder和SqlSessionFactory类的结构</a:t>
            </a:r>
            <a:endParaRPr lang="en-US" sz="2200" b="0" dirty="0"/>
          </a:p>
          <a:p>
            <a:r>
              <a:rPr lang="en-US" sz="2200" b="0" dirty="0" err="1"/>
              <a:t>使用MyBatis</a:t>
            </a:r>
            <a:r>
              <a:rPr lang="en-US" sz="2200" b="0" dirty="0"/>
              <a:t> </a:t>
            </a:r>
            <a:r>
              <a:rPr lang="en-US" sz="2200" b="0" dirty="0" err="1"/>
              <a:t>Generator工具逆向</a:t>
            </a:r>
            <a:endParaRPr lang="en-US" sz="2200" b="0" dirty="0"/>
          </a:p>
          <a:p>
            <a:r>
              <a:rPr lang="en-US" sz="2200" b="0" dirty="0" err="1"/>
              <a:t>使用SqlSession对象在MySQL数据库中新建记录</a:t>
            </a:r>
            <a:endParaRPr lang="en-US" sz="2200" b="0" dirty="0"/>
          </a:p>
          <a:p>
            <a:endParaRPr lang="en-US" dirty="0"/>
          </a:p>
        </p:txBody>
      </p:sp>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57200" y="463550"/>
            <a:ext cx="8229600" cy="646331"/>
          </a:xfrm>
        </p:spPr>
        <p:txBody>
          <a:bodyPr>
            <a:spAutoFit/>
          </a:bodyPr>
          <a:lstStyle/>
          <a:p>
            <a:r>
              <a:rPr lang="zh-CN" altLang="en-US" dirty="0" smtClean="0"/>
              <a:t>三、Spring的核心机制：依赖注入</a:t>
            </a:r>
            <a:endParaRPr lang="zh-CN" altLang="en-US" dirty="0"/>
          </a:p>
        </p:txBody>
      </p:sp>
      <p:sp>
        <p:nvSpPr>
          <p:cNvPr id="73731" name="Rectangle 3"/>
          <p:cNvSpPr>
            <a:spLocks noGrp="1" noChangeArrowheads="1"/>
          </p:cNvSpPr>
          <p:nvPr>
            <p:ph idx="1"/>
          </p:nvPr>
        </p:nvSpPr>
        <p:spPr/>
        <p:txBody>
          <a:bodyPr/>
          <a:lstStyle/>
          <a:p>
            <a:r>
              <a:rPr lang="zh-CN" altLang="en-US" dirty="0" smtClean="0"/>
              <a:t>1</a:t>
            </a:r>
            <a:r>
              <a:rPr lang="zh-CN" altLang="en-US" dirty="0"/>
              <a:t>、Java程序中存在大量A对象调用B对象方法的情形，这种情形被Spring称为</a:t>
            </a:r>
            <a:r>
              <a:rPr lang="zh-CN" altLang="en-US" b="1" dirty="0">
                <a:solidFill>
                  <a:srgbClr val="FF0000"/>
                </a:solidFill>
              </a:rPr>
              <a:t>依赖</a:t>
            </a:r>
            <a:r>
              <a:rPr lang="zh-CN" altLang="en-US" dirty="0"/>
              <a:t>。</a:t>
            </a:r>
            <a:endParaRPr lang="zh-CN" altLang="en-US" dirty="0"/>
          </a:p>
          <a:p>
            <a:pPr lvl="1"/>
            <a:r>
              <a:rPr lang="zh-CN" altLang="en-US" dirty="0"/>
              <a:t>这种互相调用的关系称为依赖关系，假如组件A调用了组件B的方法，即可称A依赖B。</a:t>
            </a:r>
            <a:endParaRPr lang="zh-CN" altLang="en-US" dirty="0"/>
          </a:p>
          <a:p>
            <a:r>
              <a:rPr lang="zh-CN" altLang="en-US" dirty="0"/>
              <a:t>2、Spring框架的核心功能：</a:t>
            </a:r>
            <a:endParaRPr lang="zh-CN" altLang="en-US" dirty="0"/>
          </a:p>
          <a:p>
            <a:pPr lvl="1"/>
            <a:r>
              <a:rPr lang="zh-CN" altLang="en-US" dirty="0"/>
              <a:t>Spring容器作为超级大工厂，负责创建、管理所有的Java对象，这些Java对象被称为Bean。</a:t>
            </a:r>
            <a:endParaRPr lang="zh-CN" altLang="en-US" dirty="0"/>
          </a:p>
          <a:p>
            <a:pPr lvl="1"/>
            <a:r>
              <a:rPr lang="zh-CN" altLang="en-US" dirty="0"/>
              <a:t>Spring容器管理容器中Bean之间的依赖关系，Spring使用一种被称为“</a:t>
            </a:r>
            <a:r>
              <a:rPr lang="zh-CN" altLang="en-US" b="1" dirty="0">
                <a:solidFill>
                  <a:srgbClr val="FF0000"/>
                </a:solidFill>
              </a:rPr>
              <a:t>依赖注入</a:t>
            </a:r>
            <a:r>
              <a:rPr lang="zh-CN" altLang="en-US" dirty="0"/>
              <a:t>”的方式来管理Bean之间的依赖关系。</a:t>
            </a:r>
            <a:endParaRPr lang="zh-CN" altLang="en-US" dirty="0"/>
          </a:p>
          <a:p>
            <a:pPr lvl="1"/>
            <a:endParaRPr lang="zh-CN" altLang="en-US" dirty="0"/>
          </a:p>
          <a:p>
            <a:pPr lvl="2"/>
            <a:endParaRPr lang="zh-CN" altLang="en-US" dirty="0"/>
          </a:p>
          <a:p>
            <a:endParaRPr lang="zh-CN" altLang="en-US" dirty="0"/>
          </a:p>
          <a:p>
            <a:endParaRPr lang="ru-RU" altLang="en-US" dirty="0"/>
          </a:p>
        </p:txBody>
      </p:sp>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57200" y="463550"/>
            <a:ext cx="8229600" cy="646331"/>
          </a:xfrm>
        </p:spPr>
        <p:txBody>
          <a:bodyPr>
            <a:spAutoFit/>
          </a:bodyPr>
          <a:lstStyle/>
          <a:p>
            <a:r>
              <a:rPr lang="zh-CN" altLang="en-US" dirty="0" smtClean="0"/>
              <a:t>三、Spring的核心机制：依赖注入</a:t>
            </a:r>
            <a:endParaRPr lang="en-US" dirty="0"/>
          </a:p>
        </p:txBody>
      </p:sp>
      <p:sp>
        <p:nvSpPr>
          <p:cNvPr id="74755" name="Rectangle 3"/>
          <p:cNvSpPr>
            <a:spLocks noGrp="1" noChangeArrowheads="1"/>
          </p:cNvSpPr>
          <p:nvPr>
            <p:ph idx="1"/>
          </p:nvPr>
        </p:nvSpPr>
        <p:spPr/>
        <p:txBody>
          <a:bodyPr/>
          <a:lstStyle/>
          <a:p>
            <a:r>
              <a:rPr lang="zh-CN" altLang="en-US" dirty="0" smtClean="0"/>
              <a:t>3</a:t>
            </a:r>
            <a:r>
              <a:rPr lang="zh-CN" altLang="en-US" dirty="0"/>
              <a:t>、“依赖注入”的引入，可以实现对象“</a:t>
            </a:r>
            <a:r>
              <a:rPr lang="zh-CN" altLang="en-US" b="1" dirty="0">
                <a:solidFill>
                  <a:srgbClr val="FF0000"/>
                </a:solidFill>
              </a:rPr>
              <a:t>随用随取</a:t>
            </a:r>
            <a:r>
              <a:rPr lang="zh-CN" altLang="en-US" dirty="0"/>
              <a:t>”，即某个对象需要其他对象时，系统自动提供，而无需程序显示获取。</a:t>
            </a:r>
            <a:endParaRPr lang="zh-CN" altLang="en-US" dirty="0"/>
          </a:p>
          <a:p>
            <a:pPr lvl="1"/>
            <a:r>
              <a:rPr lang="zh-CN" altLang="en-US" b="1" dirty="0">
                <a:solidFill>
                  <a:srgbClr val="FF0000"/>
                </a:solidFill>
              </a:rPr>
              <a:t>依赖注入是目前最优秀的解耦方式</a:t>
            </a:r>
            <a:endParaRPr lang="zh-CN" altLang="en-US" b="1" dirty="0">
              <a:solidFill>
                <a:srgbClr val="FF0000"/>
              </a:solidFill>
            </a:endParaRPr>
          </a:p>
          <a:p>
            <a:endParaRPr lang="zh-CN" altLang="en-US" dirty="0"/>
          </a:p>
          <a:p>
            <a:pPr lvl="1"/>
            <a:endParaRPr lang="zh-CN" altLang="en-US" dirty="0"/>
          </a:p>
          <a:p>
            <a:endParaRPr lang="zh-CN" altLang="en-US" dirty="0"/>
          </a:p>
          <a:p>
            <a:endParaRPr lang="ru-RU" altLang="en-US" dirty="0"/>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57200" y="463550"/>
            <a:ext cx="8229600" cy="646331"/>
          </a:xfrm>
        </p:spPr>
        <p:txBody>
          <a:bodyPr>
            <a:spAutoFit/>
          </a:bodyPr>
          <a:lstStyle/>
          <a:p>
            <a:r>
              <a:rPr lang="zh-CN" altLang="en-US" dirty="0" smtClean="0"/>
              <a:t>三、Spring的核心机制：依赖注入</a:t>
            </a:r>
            <a:endParaRPr lang="en-US" dirty="0"/>
          </a:p>
        </p:txBody>
      </p:sp>
      <p:sp>
        <p:nvSpPr>
          <p:cNvPr id="75779" name="Rectangle 3"/>
          <p:cNvSpPr>
            <a:spLocks noGrp="1" noChangeArrowheads="1"/>
          </p:cNvSpPr>
          <p:nvPr>
            <p:ph idx="1"/>
          </p:nvPr>
        </p:nvSpPr>
        <p:spPr/>
        <p:txBody>
          <a:bodyPr/>
          <a:lstStyle/>
          <a:p>
            <a:r>
              <a:rPr lang="zh-CN" altLang="en-US" dirty="0" smtClean="0"/>
              <a:t>4</a:t>
            </a:r>
            <a:r>
              <a:rPr lang="zh-CN" altLang="en-US" dirty="0"/>
              <a:t>、理解依赖注入</a:t>
            </a:r>
            <a:endParaRPr lang="zh-CN" altLang="en-US" dirty="0"/>
          </a:p>
          <a:p>
            <a:pPr lvl="1"/>
            <a:r>
              <a:rPr lang="zh-CN" altLang="en-US" b="1" dirty="0">
                <a:solidFill>
                  <a:srgbClr val="FF0000"/>
                </a:solidFill>
              </a:rPr>
              <a:t>Spring并不是依赖注入首创者，但Johnson是第一个高度重视以配置文件来管理Java对象的协作关系的人，他给这个关系起了一个名字：控制反转（Inversion of Control, IoC）。</a:t>
            </a:r>
            <a:endParaRPr lang="zh-CN" altLang="en-US" b="1" dirty="0">
              <a:solidFill>
                <a:srgbClr val="FF0000"/>
              </a:solidFill>
            </a:endParaRPr>
          </a:p>
          <a:p>
            <a:pPr lvl="1"/>
            <a:r>
              <a:rPr lang="zh-CN" altLang="en-US" b="1" dirty="0">
                <a:solidFill>
                  <a:srgbClr val="FF0000"/>
                </a:solidFill>
              </a:rPr>
              <a:t>但IoC不好理解，后来有人起了另外一个名字：依赖注入（Dependency Injection）。</a:t>
            </a:r>
            <a:endParaRPr lang="zh-CN" altLang="en-US" b="1" dirty="0">
              <a:solidFill>
                <a:srgbClr val="FF0000"/>
              </a:solidFill>
            </a:endParaRPr>
          </a:p>
          <a:p>
            <a:pPr lvl="1"/>
            <a:r>
              <a:rPr lang="zh-CN" altLang="en-US" b="1" dirty="0">
                <a:solidFill>
                  <a:srgbClr val="FF0000"/>
                </a:solidFill>
              </a:rPr>
              <a:t>所以，不管控制反转，还是依赖注入，意思完全相同。</a:t>
            </a:r>
            <a:endParaRPr lang="zh-CN" altLang="en-US" b="1" dirty="0">
              <a:solidFill>
                <a:srgbClr val="FF0000"/>
              </a:solidFill>
            </a:endParaRPr>
          </a:p>
          <a:p>
            <a:endParaRPr lang="zh-CN" altLang="en-US" dirty="0"/>
          </a:p>
          <a:p>
            <a:pPr lvl="1"/>
            <a:endParaRPr lang="zh-CN" altLang="en-US" dirty="0"/>
          </a:p>
          <a:p>
            <a:endParaRPr lang="zh-CN" altLang="en-US" dirty="0"/>
          </a:p>
          <a:p>
            <a:endParaRPr lang="ru-RU" altLang="en-US" dirty="0"/>
          </a:p>
        </p:txBody>
      </p:sp>
    </p:spTree>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457200" y="463550"/>
            <a:ext cx="8229600" cy="646331"/>
          </a:xfrm>
        </p:spPr>
        <p:txBody>
          <a:bodyPr>
            <a:spAutoFit/>
          </a:bodyPr>
          <a:lstStyle/>
          <a:p>
            <a:r>
              <a:rPr lang="zh-CN" altLang="en-US" dirty="0" smtClean="0"/>
              <a:t>三、Spring的核心机制：依赖注入</a:t>
            </a:r>
            <a:endParaRPr lang="en-US" dirty="0"/>
          </a:p>
        </p:txBody>
      </p:sp>
      <p:sp>
        <p:nvSpPr>
          <p:cNvPr id="76803" name="Rectangle 3"/>
          <p:cNvSpPr>
            <a:spLocks noGrp="1" noChangeArrowheads="1"/>
          </p:cNvSpPr>
          <p:nvPr>
            <p:ph idx="1"/>
          </p:nvPr>
        </p:nvSpPr>
        <p:spPr/>
        <p:txBody>
          <a:bodyPr>
            <a:normAutofit fontScale="92500"/>
          </a:bodyPr>
          <a:lstStyle/>
          <a:p>
            <a:r>
              <a:rPr lang="zh-CN" altLang="en-US" dirty="0" smtClean="0"/>
              <a:t>4</a:t>
            </a:r>
            <a:r>
              <a:rPr lang="zh-CN" altLang="en-US" dirty="0"/>
              <a:t>、理解依赖注入</a:t>
            </a:r>
            <a:endParaRPr lang="zh-CN" altLang="en-US" dirty="0"/>
          </a:p>
          <a:p>
            <a:pPr lvl="1"/>
            <a:r>
              <a:rPr lang="zh-CN" altLang="en-US" dirty="0"/>
              <a:t>举例：各种社会形态下如何解决：一个人（Java对象，调用者）需要一把斧头（Java对象，被调用者）。</a:t>
            </a:r>
            <a:endParaRPr lang="zh-CN" altLang="en-US" dirty="0"/>
          </a:p>
          <a:p>
            <a:pPr marL="914400" lvl="1" indent="-457200">
              <a:buFontTx/>
              <a:buAutoNum type="circleNumDbPlain"/>
            </a:pPr>
            <a:r>
              <a:rPr lang="zh-CN" altLang="en-US" b="1" dirty="0">
                <a:solidFill>
                  <a:srgbClr val="FF0000"/>
                </a:solidFill>
              </a:rPr>
              <a:t>原始社会</a:t>
            </a:r>
            <a:r>
              <a:rPr lang="zh-CN" altLang="en-US" dirty="0"/>
              <a:t>：几乎没社会分工，需要斧头的人只能自己去磨一把斧头【对应情形为：Java程序自己创建被调用者“斧头”，通常用new关键字直接在程序内部创建】。</a:t>
            </a:r>
            <a:endParaRPr lang="zh-CN" altLang="en-US" dirty="0"/>
          </a:p>
          <a:p>
            <a:pPr marL="914400" lvl="1" indent="-457200">
              <a:buFontTx/>
              <a:buAutoNum type="circleNumDbPlain"/>
            </a:pPr>
            <a:r>
              <a:rPr lang="zh-CN" altLang="en-US" b="1" dirty="0">
                <a:solidFill>
                  <a:srgbClr val="FF0000"/>
                </a:solidFill>
              </a:rPr>
              <a:t>工业社会</a:t>
            </a:r>
            <a:r>
              <a:rPr lang="zh-CN" altLang="en-US" dirty="0"/>
              <a:t>：工厂出现了，斧头不是普通人生产，而是工厂里生产出来，此时需要斧头的人找到工厂，购买斧头，无需了解斧头的生产过程【对应情形：工厂生产模式，调用者只需定位工厂，无需管理工厂内部实现】。</a:t>
            </a:r>
            <a:endParaRPr lang="zh-CN" altLang="en-US" dirty="0"/>
          </a:p>
          <a:p>
            <a:pPr marL="914400" lvl="1" indent="-457200">
              <a:buFontTx/>
              <a:buAutoNum type="circleNumDbPlain"/>
            </a:pPr>
            <a:r>
              <a:rPr lang="zh-CN" altLang="en-US" b="1" dirty="0">
                <a:solidFill>
                  <a:srgbClr val="FF0000"/>
                </a:solidFill>
              </a:rPr>
              <a:t>“共产主义”社会</a:t>
            </a:r>
            <a:r>
              <a:rPr lang="zh-CN" altLang="en-US" dirty="0"/>
              <a:t>：需要“斧头”的人无需定位工厂，“坐等”社会提供即可【调用者无需定位工厂，由Spring容器依赖注入】。</a:t>
            </a:r>
            <a:endParaRPr lang="zh-CN" altLang="en-US" dirty="0"/>
          </a:p>
          <a:p>
            <a:pPr lvl="1"/>
            <a:endParaRPr lang="zh-CN" altLang="en-US" dirty="0"/>
          </a:p>
          <a:p>
            <a:endParaRPr lang="zh-CN" altLang="en-US" dirty="0"/>
          </a:p>
          <a:p>
            <a:endParaRPr lang="ru-RU" altLang="en-US" dirty="0"/>
          </a:p>
        </p:txBody>
      </p:sp>
    </p:spTree>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533400" y="304800"/>
            <a:ext cx="8229600" cy="646331"/>
          </a:xfrm>
        </p:spPr>
        <p:txBody>
          <a:bodyPr>
            <a:spAutoFit/>
          </a:bodyPr>
          <a:lstStyle/>
          <a:p>
            <a:r>
              <a:rPr lang="zh-CN" altLang="en-US" dirty="0" smtClean="0"/>
              <a:t>三、Spring的核心机制：依赖注入</a:t>
            </a:r>
            <a:endParaRPr lang="en-US" dirty="0"/>
          </a:p>
        </p:txBody>
      </p:sp>
      <p:sp>
        <p:nvSpPr>
          <p:cNvPr id="77827" name="Rectangle 3"/>
          <p:cNvSpPr>
            <a:spLocks noGrp="1" noChangeArrowheads="1"/>
          </p:cNvSpPr>
          <p:nvPr>
            <p:ph idx="1"/>
          </p:nvPr>
        </p:nvSpPr>
        <p:spPr/>
        <p:txBody>
          <a:bodyPr/>
          <a:lstStyle/>
          <a:p>
            <a:r>
              <a:rPr lang="zh-CN" altLang="en-US" dirty="0" smtClean="0"/>
              <a:t>4</a:t>
            </a:r>
            <a:r>
              <a:rPr lang="zh-CN" altLang="en-US" dirty="0"/>
              <a:t>、理解依赖注入</a:t>
            </a:r>
            <a:endParaRPr lang="zh-CN" altLang="en-US" dirty="0"/>
          </a:p>
          <a:p>
            <a:pPr lvl="1"/>
            <a:endParaRPr lang="zh-CN" altLang="en-US" dirty="0"/>
          </a:p>
          <a:p>
            <a:pPr lvl="1"/>
            <a:endParaRPr lang="zh-CN" altLang="en-US" dirty="0"/>
          </a:p>
          <a:p>
            <a:endParaRPr lang="zh-CN" altLang="en-US" dirty="0"/>
          </a:p>
          <a:p>
            <a:endParaRPr lang="ru-RU" altLang="en-US" dirty="0"/>
          </a:p>
        </p:txBody>
      </p:sp>
      <p:grpSp>
        <p:nvGrpSpPr>
          <p:cNvPr id="77828" name="Group 4"/>
          <p:cNvGrpSpPr/>
          <p:nvPr/>
        </p:nvGrpSpPr>
        <p:grpSpPr bwMode="auto">
          <a:xfrm>
            <a:off x="1595438" y="3200400"/>
            <a:ext cx="5416550" cy="1525588"/>
            <a:chOff x="0" y="0"/>
            <a:chExt cx="8529" cy="2402"/>
          </a:xfrm>
        </p:grpSpPr>
        <p:sp>
          <p:nvSpPr>
            <p:cNvPr id="77829" name="小人4 513"/>
            <p:cNvSpPr/>
            <p:nvPr/>
          </p:nvSpPr>
          <p:spPr bwMode="auto">
            <a:xfrm>
              <a:off x="0" y="240"/>
              <a:ext cx="1440" cy="2160"/>
            </a:xfrm>
            <a:custGeom>
              <a:avLst/>
              <a:gdLst/>
              <a:ahLst/>
              <a:cxnLst>
                <a:cxn ang="0">
                  <a:pos x="0" y="353991"/>
                </a:cxn>
                <a:cxn ang="0">
                  <a:pos x="154850" y="353991"/>
                </a:cxn>
                <a:cxn ang="0">
                  <a:pos x="486816" y="494356"/>
                </a:cxn>
                <a:cxn ang="0">
                  <a:pos x="818783" y="353991"/>
                </a:cxn>
                <a:cxn ang="0">
                  <a:pos x="973632" y="353991"/>
                </a:cxn>
                <a:cxn ang="0">
                  <a:pos x="720816" y="565357"/>
                </a:cxn>
                <a:cxn ang="0">
                  <a:pos x="720816" y="915123"/>
                </a:cxn>
                <a:cxn ang="0">
                  <a:pos x="847224" y="1420756"/>
                </a:cxn>
                <a:cxn ang="0">
                  <a:pos x="738609" y="1420756"/>
                </a:cxn>
                <a:cxn ang="0">
                  <a:pos x="486817" y="986631"/>
                </a:cxn>
                <a:cxn ang="0">
                  <a:pos x="235024" y="1420756"/>
                </a:cxn>
                <a:cxn ang="0">
                  <a:pos x="126408" y="1420756"/>
                </a:cxn>
                <a:cxn ang="0">
                  <a:pos x="252816" y="915123"/>
                </a:cxn>
                <a:cxn ang="0">
                  <a:pos x="252816" y="565357"/>
                </a:cxn>
                <a:cxn ang="0">
                  <a:pos x="0" y="353991"/>
                </a:cxn>
                <a:cxn ang="0">
                  <a:pos x="486816" y="0"/>
                </a:cxn>
                <a:cxn ang="0">
                  <a:pos x="700583" y="213767"/>
                </a:cxn>
                <a:cxn ang="0">
                  <a:pos x="486816" y="427534"/>
                </a:cxn>
                <a:cxn ang="0">
                  <a:pos x="273049" y="213767"/>
                </a:cxn>
                <a:cxn ang="0">
                  <a:pos x="486816" y="0"/>
                </a:cxn>
              </a:cxnLst>
              <a:rect l="0" t="0" r="r" b="b"/>
              <a:pathLst>
                <a:path w="973632" h="1420756">
                  <a:moveTo>
                    <a:pt x="0" y="353991"/>
                  </a:moveTo>
                  <a:lnTo>
                    <a:pt x="154850" y="353991"/>
                  </a:lnTo>
                  <a:cubicBezTo>
                    <a:pt x="238822" y="440727"/>
                    <a:pt x="356556" y="494356"/>
                    <a:pt x="486816" y="494356"/>
                  </a:cubicBezTo>
                  <a:cubicBezTo>
                    <a:pt x="617076" y="494356"/>
                    <a:pt x="734810" y="440727"/>
                    <a:pt x="818783" y="353991"/>
                  </a:cubicBezTo>
                  <a:lnTo>
                    <a:pt x="973632" y="353991"/>
                  </a:lnTo>
                  <a:cubicBezTo>
                    <a:pt x="911930" y="446855"/>
                    <a:pt x="824343" y="520985"/>
                    <a:pt x="720816" y="565357"/>
                  </a:cubicBezTo>
                  <a:lnTo>
                    <a:pt x="720816" y="915123"/>
                  </a:lnTo>
                  <a:lnTo>
                    <a:pt x="847224" y="1420756"/>
                  </a:lnTo>
                  <a:lnTo>
                    <a:pt x="738609" y="1420756"/>
                  </a:lnTo>
                  <a:lnTo>
                    <a:pt x="486817" y="986631"/>
                  </a:lnTo>
                  <a:lnTo>
                    <a:pt x="235024" y="1420756"/>
                  </a:lnTo>
                  <a:lnTo>
                    <a:pt x="126408" y="1420756"/>
                  </a:lnTo>
                  <a:lnTo>
                    <a:pt x="252816" y="915123"/>
                  </a:lnTo>
                  <a:lnTo>
                    <a:pt x="252816" y="565357"/>
                  </a:lnTo>
                  <a:cubicBezTo>
                    <a:pt x="149290" y="520985"/>
                    <a:pt x="61703" y="446855"/>
                    <a:pt x="0" y="353991"/>
                  </a:cubicBezTo>
                  <a:close/>
                  <a:moveTo>
                    <a:pt x="486816" y="0"/>
                  </a:moveTo>
                  <a:cubicBezTo>
                    <a:pt x="604876" y="0"/>
                    <a:pt x="700583" y="95707"/>
                    <a:pt x="700583" y="213767"/>
                  </a:cubicBezTo>
                  <a:cubicBezTo>
                    <a:pt x="700583" y="331827"/>
                    <a:pt x="604876" y="427534"/>
                    <a:pt x="486816" y="427534"/>
                  </a:cubicBezTo>
                  <a:cubicBezTo>
                    <a:pt x="368756" y="427534"/>
                    <a:pt x="273049" y="331827"/>
                    <a:pt x="273049" y="213767"/>
                  </a:cubicBezTo>
                  <a:cubicBezTo>
                    <a:pt x="273049" y="95707"/>
                    <a:pt x="368756" y="0"/>
                    <a:pt x="486816" y="0"/>
                  </a:cubicBezTo>
                  <a:close/>
                </a:path>
              </a:pathLst>
            </a:custGeom>
            <a:solidFill>
              <a:schemeClr val="accent1"/>
            </a:solidFill>
            <a:ln w="9525" cmpd="sng">
              <a:solidFill>
                <a:schemeClr val="tx1"/>
              </a:solidFill>
              <a:round/>
            </a:ln>
            <a:effectLst/>
          </p:spPr>
          <p:txBody>
            <a:bodyPr anchor="ctr"/>
            <a:lstStyle/>
            <a:p>
              <a:endParaRPr lang="zh-CN" altLang="en-US"/>
            </a:p>
          </p:txBody>
        </p:sp>
        <p:sp>
          <p:nvSpPr>
            <p:cNvPr id="77830" name="Rectangle 6"/>
            <p:cNvSpPr>
              <a:spLocks noChangeArrowheads="1"/>
            </p:cNvSpPr>
            <p:nvPr/>
          </p:nvSpPr>
          <p:spPr bwMode="auto">
            <a:xfrm>
              <a:off x="5769" y="0"/>
              <a:ext cx="2760" cy="600"/>
            </a:xfrm>
            <a:prstGeom prst="rect">
              <a:avLst/>
            </a:prstGeom>
            <a:solidFill>
              <a:schemeClr val="accent1"/>
            </a:solidFill>
            <a:ln w="9525" cmpd="sng">
              <a:solidFill>
                <a:schemeClr val="tx1"/>
              </a:solidFill>
              <a:miter lim="800000"/>
            </a:ln>
            <a:effectLst/>
          </p:spPr>
          <p:txBody>
            <a:bodyPr wrap="none" anchor="ctr"/>
            <a:lstStyle/>
            <a:p>
              <a:pPr algn="ctr"/>
              <a:r>
                <a:rPr lang="zh-CN" altLang="en-US">
                  <a:ea typeface="宋体" panose="02010600030101010101" pitchFamily="2" charset="-122"/>
                </a:rPr>
                <a:t>斧头</a:t>
              </a:r>
              <a:endParaRPr lang="zh-CN" altLang="en-US"/>
            </a:p>
          </p:txBody>
        </p:sp>
        <p:sp>
          <p:nvSpPr>
            <p:cNvPr id="77831" name="Rectangle 7"/>
            <p:cNvSpPr>
              <a:spLocks noChangeArrowheads="1"/>
            </p:cNvSpPr>
            <p:nvPr/>
          </p:nvSpPr>
          <p:spPr bwMode="auto">
            <a:xfrm>
              <a:off x="5769" y="601"/>
              <a:ext cx="2760" cy="600"/>
            </a:xfrm>
            <a:prstGeom prst="rect">
              <a:avLst/>
            </a:prstGeom>
            <a:solidFill>
              <a:schemeClr val="accent1"/>
            </a:solidFill>
            <a:ln w="9525" cap="flat" cmpd="sng">
              <a:solidFill>
                <a:schemeClr val="tx1"/>
              </a:solidFill>
              <a:miter lim="800000"/>
            </a:ln>
            <a:effectLst/>
          </p:spPr>
          <p:txBody>
            <a:bodyPr anchor="ctr"/>
            <a:lstStyle/>
            <a:p>
              <a:endParaRPr lang="zh-CN" altLang="en-US"/>
            </a:p>
          </p:txBody>
        </p:sp>
        <p:sp>
          <p:nvSpPr>
            <p:cNvPr id="77832" name="Rectangle 8"/>
            <p:cNvSpPr>
              <a:spLocks noChangeArrowheads="1"/>
            </p:cNvSpPr>
            <p:nvPr/>
          </p:nvSpPr>
          <p:spPr bwMode="auto">
            <a:xfrm>
              <a:off x="5769" y="1202"/>
              <a:ext cx="2760" cy="600"/>
            </a:xfrm>
            <a:prstGeom prst="rect">
              <a:avLst/>
            </a:prstGeom>
            <a:solidFill>
              <a:schemeClr val="accent1"/>
            </a:solidFill>
            <a:ln w="9525" cap="flat" cmpd="sng">
              <a:solidFill>
                <a:schemeClr val="tx1"/>
              </a:solidFill>
              <a:miter lim="800000"/>
            </a:ln>
            <a:effectLst/>
          </p:spPr>
          <p:txBody>
            <a:bodyPr anchor="ctr"/>
            <a:lstStyle/>
            <a:p>
              <a:endParaRPr lang="zh-CN" altLang="en-US"/>
            </a:p>
          </p:txBody>
        </p:sp>
        <p:sp>
          <p:nvSpPr>
            <p:cNvPr id="77833" name="Rectangle 9"/>
            <p:cNvSpPr>
              <a:spLocks noChangeArrowheads="1"/>
            </p:cNvSpPr>
            <p:nvPr/>
          </p:nvSpPr>
          <p:spPr bwMode="auto">
            <a:xfrm>
              <a:off x="5769" y="1802"/>
              <a:ext cx="2760" cy="600"/>
            </a:xfrm>
            <a:prstGeom prst="rect">
              <a:avLst/>
            </a:prstGeom>
            <a:solidFill>
              <a:schemeClr val="accent1"/>
            </a:solidFill>
            <a:ln w="9525" cap="flat" cmpd="sng">
              <a:solidFill>
                <a:schemeClr val="tx1"/>
              </a:solidFill>
              <a:miter lim="800000"/>
            </a:ln>
            <a:effectLst/>
          </p:spPr>
          <p:txBody>
            <a:bodyPr anchor="ctr"/>
            <a:lstStyle/>
            <a:p>
              <a:endParaRPr lang="zh-CN" altLang="en-US"/>
            </a:p>
          </p:txBody>
        </p:sp>
        <p:sp>
          <p:nvSpPr>
            <p:cNvPr id="77834" name="分段箭头2 518"/>
            <p:cNvSpPr/>
            <p:nvPr/>
          </p:nvSpPr>
          <p:spPr bwMode="auto">
            <a:xfrm>
              <a:off x="1683" y="961"/>
              <a:ext cx="3846" cy="601"/>
            </a:xfrm>
            <a:custGeom>
              <a:avLst/>
              <a:gdLst/>
              <a:ahLst/>
              <a:cxnLst>
                <a:cxn ang="0">
                  <a:pos x="0" y="235744"/>
                </a:cxn>
                <a:cxn ang="0">
                  <a:pos x="29468" y="235744"/>
                </a:cxn>
                <a:cxn ang="0">
                  <a:pos x="29468" y="707231"/>
                </a:cxn>
                <a:cxn ang="0">
                  <a:pos x="0" y="707231"/>
                </a:cxn>
                <a:cxn ang="0">
                  <a:pos x="0" y="235744"/>
                </a:cxn>
                <a:cxn ang="0">
                  <a:pos x="58936" y="235744"/>
                </a:cxn>
                <a:cxn ang="0">
                  <a:pos x="117872" y="235744"/>
                </a:cxn>
                <a:cxn ang="0">
                  <a:pos x="117872" y="707231"/>
                </a:cxn>
                <a:cxn ang="0">
                  <a:pos x="58936" y="707231"/>
                </a:cxn>
                <a:cxn ang="0">
                  <a:pos x="58936" y="235744"/>
                </a:cxn>
                <a:cxn ang="0">
                  <a:pos x="147340" y="235744"/>
                </a:cxn>
                <a:cxn ang="0">
                  <a:pos x="1433513" y="235744"/>
                </a:cxn>
                <a:cxn ang="0">
                  <a:pos x="1433513" y="0"/>
                </a:cxn>
                <a:cxn ang="0">
                  <a:pos x="1905000" y="471488"/>
                </a:cxn>
                <a:cxn ang="0">
                  <a:pos x="1433513" y="942975"/>
                </a:cxn>
                <a:cxn ang="0">
                  <a:pos x="1433513" y="707231"/>
                </a:cxn>
                <a:cxn ang="0">
                  <a:pos x="147340" y="707231"/>
                </a:cxn>
                <a:cxn ang="0">
                  <a:pos x="147340" y="235744"/>
                </a:cxn>
              </a:cxnLst>
              <a:rect l="0" t="0" r="r" b="b"/>
              <a:pathLst>
                <a:path w="1905000" h="942975">
                  <a:moveTo>
                    <a:pt x="0" y="235744"/>
                  </a:moveTo>
                  <a:lnTo>
                    <a:pt x="29468" y="235744"/>
                  </a:lnTo>
                  <a:lnTo>
                    <a:pt x="29468" y="707231"/>
                  </a:lnTo>
                  <a:lnTo>
                    <a:pt x="0" y="707231"/>
                  </a:lnTo>
                  <a:lnTo>
                    <a:pt x="0" y="235744"/>
                  </a:lnTo>
                  <a:close/>
                  <a:moveTo>
                    <a:pt x="58936" y="235744"/>
                  </a:moveTo>
                  <a:lnTo>
                    <a:pt x="117872" y="235744"/>
                  </a:lnTo>
                  <a:lnTo>
                    <a:pt x="117872" y="707231"/>
                  </a:lnTo>
                  <a:lnTo>
                    <a:pt x="58936" y="707231"/>
                  </a:lnTo>
                  <a:lnTo>
                    <a:pt x="58936" y="235744"/>
                  </a:lnTo>
                  <a:close/>
                  <a:moveTo>
                    <a:pt x="147340" y="235744"/>
                  </a:moveTo>
                  <a:lnTo>
                    <a:pt x="1433513" y="235744"/>
                  </a:lnTo>
                  <a:lnTo>
                    <a:pt x="1433513" y="0"/>
                  </a:lnTo>
                  <a:lnTo>
                    <a:pt x="1905000" y="471488"/>
                  </a:lnTo>
                  <a:lnTo>
                    <a:pt x="1433513" y="942975"/>
                  </a:lnTo>
                  <a:lnTo>
                    <a:pt x="1433513" y="707231"/>
                  </a:lnTo>
                  <a:lnTo>
                    <a:pt x="147340" y="707231"/>
                  </a:lnTo>
                  <a:lnTo>
                    <a:pt x="147340" y="235744"/>
                  </a:lnTo>
                  <a:close/>
                </a:path>
              </a:pathLst>
            </a:custGeom>
            <a:solidFill>
              <a:schemeClr val="accent1"/>
            </a:solidFill>
            <a:ln w="9525" cmpd="sng">
              <a:solidFill>
                <a:schemeClr val="tx1"/>
              </a:solidFill>
              <a:round/>
            </a:ln>
            <a:effectLst/>
          </p:spPr>
          <p:txBody>
            <a:bodyPr anchor="ctr"/>
            <a:lstStyle/>
            <a:p>
              <a:endParaRPr lang="zh-CN" altLang="en-US"/>
            </a:p>
          </p:txBody>
        </p:sp>
        <p:sp>
          <p:nvSpPr>
            <p:cNvPr id="77835" name="Rectangle 11"/>
            <p:cNvSpPr>
              <a:spLocks noChangeArrowheads="1"/>
            </p:cNvSpPr>
            <p:nvPr/>
          </p:nvSpPr>
          <p:spPr bwMode="auto">
            <a:xfrm>
              <a:off x="2163" y="240"/>
              <a:ext cx="2283" cy="601"/>
            </a:xfrm>
            <a:prstGeom prst="rect">
              <a:avLst/>
            </a:prstGeom>
            <a:noFill/>
            <a:ln w="9525">
              <a:noFill/>
              <a:miter lim="800000"/>
            </a:ln>
            <a:effectLst/>
          </p:spPr>
          <p:txBody>
            <a:bodyPr wrap="none" lIns="90170" tIns="46990" rIns="90170" bIns="46990" anchor="ctr"/>
            <a:lstStyle/>
            <a:p>
              <a:pPr algn="ctr"/>
              <a:r>
                <a:rPr lang="zh-CN" altLang="en-US">
                  <a:ea typeface="宋体" panose="02010600030101010101" pitchFamily="2" charset="-122"/>
                </a:rPr>
                <a:t>主动制造斧头</a:t>
              </a:r>
              <a:endParaRPr lang="zh-CN" altLang="en-US"/>
            </a:p>
          </p:txBody>
        </p:sp>
      </p:grpSp>
    </p:spTree>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457200" y="463550"/>
            <a:ext cx="8229600" cy="646331"/>
          </a:xfrm>
        </p:spPr>
        <p:txBody>
          <a:bodyPr>
            <a:spAutoFit/>
          </a:bodyPr>
          <a:lstStyle/>
          <a:p>
            <a:r>
              <a:rPr lang="zh-CN" altLang="en-US" dirty="0" smtClean="0"/>
              <a:t>三、Spring的核心机制：依赖注入</a:t>
            </a:r>
            <a:endParaRPr lang="en-US" dirty="0"/>
          </a:p>
        </p:txBody>
      </p:sp>
      <p:sp>
        <p:nvSpPr>
          <p:cNvPr id="78851" name="Rectangle 3"/>
          <p:cNvSpPr>
            <a:spLocks noGrp="1" noChangeArrowheads="1"/>
          </p:cNvSpPr>
          <p:nvPr>
            <p:ph idx="1"/>
          </p:nvPr>
        </p:nvSpPr>
        <p:spPr/>
        <p:txBody>
          <a:bodyPr/>
          <a:lstStyle/>
          <a:p>
            <a:r>
              <a:rPr lang="zh-CN" altLang="en-US" dirty="0" smtClean="0"/>
              <a:t>4</a:t>
            </a:r>
            <a:r>
              <a:rPr lang="zh-CN" altLang="en-US" dirty="0"/>
              <a:t>、理解依赖注入</a:t>
            </a:r>
            <a:endParaRPr lang="zh-CN" altLang="en-US" dirty="0"/>
          </a:p>
          <a:p>
            <a:pPr lvl="1"/>
            <a:endParaRPr lang="zh-CN" altLang="en-US" dirty="0"/>
          </a:p>
          <a:p>
            <a:pPr lvl="1"/>
            <a:endParaRPr lang="zh-CN" altLang="en-US" dirty="0"/>
          </a:p>
          <a:p>
            <a:endParaRPr lang="zh-CN" altLang="en-US" dirty="0"/>
          </a:p>
          <a:p>
            <a:endParaRPr lang="ru-RU" altLang="en-US" dirty="0"/>
          </a:p>
        </p:txBody>
      </p:sp>
      <p:grpSp>
        <p:nvGrpSpPr>
          <p:cNvPr id="78852" name="Group 4"/>
          <p:cNvGrpSpPr/>
          <p:nvPr/>
        </p:nvGrpSpPr>
        <p:grpSpPr bwMode="auto">
          <a:xfrm>
            <a:off x="1595438" y="3200400"/>
            <a:ext cx="5416550" cy="1525588"/>
            <a:chOff x="0" y="0"/>
            <a:chExt cx="8529" cy="2402"/>
          </a:xfrm>
        </p:grpSpPr>
        <p:sp>
          <p:nvSpPr>
            <p:cNvPr id="78853" name="小人4 513"/>
            <p:cNvSpPr/>
            <p:nvPr/>
          </p:nvSpPr>
          <p:spPr bwMode="auto">
            <a:xfrm>
              <a:off x="0" y="240"/>
              <a:ext cx="1440" cy="2160"/>
            </a:xfrm>
            <a:custGeom>
              <a:avLst/>
              <a:gdLst/>
              <a:ahLst/>
              <a:cxnLst>
                <a:cxn ang="0">
                  <a:pos x="0" y="353991"/>
                </a:cxn>
                <a:cxn ang="0">
                  <a:pos x="154850" y="353991"/>
                </a:cxn>
                <a:cxn ang="0">
                  <a:pos x="486816" y="494356"/>
                </a:cxn>
                <a:cxn ang="0">
                  <a:pos x="818783" y="353991"/>
                </a:cxn>
                <a:cxn ang="0">
                  <a:pos x="973632" y="353991"/>
                </a:cxn>
                <a:cxn ang="0">
                  <a:pos x="720816" y="565357"/>
                </a:cxn>
                <a:cxn ang="0">
                  <a:pos x="720816" y="915123"/>
                </a:cxn>
                <a:cxn ang="0">
                  <a:pos x="847224" y="1420756"/>
                </a:cxn>
                <a:cxn ang="0">
                  <a:pos x="738609" y="1420756"/>
                </a:cxn>
                <a:cxn ang="0">
                  <a:pos x="486817" y="986631"/>
                </a:cxn>
                <a:cxn ang="0">
                  <a:pos x="235024" y="1420756"/>
                </a:cxn>
                <a:cxn ang="0">
                  <a:pos x="126408" y="1420756"/>
                </a:cxn>
                <a:cxn ang="0">
                  <a:pos x="252816" y="915123"/>
                </a:cxn>
                <a:cxn ang="0">
                  <a:pos x="252816" y="565357"/>
                </a:cxn>
                <a:cxn ang="0">
                  <a:pos x="0" y="353991"/>
                </a:cxn>
                <a:cxn ang="0">
                  <a:pos x="486816" y="0"/>
                </a:cxn>
                <a:cxn ang="0">
                  <a:pos x="700583" y="213767"/>
                </a:cxn>
                <a:cxn ang="0">
                  <a:pos x="486816" y="427534"/>
                </a:cxn>
                <a:cxn ang="0">
                  <a:pos x="273049" y="213767"/>
                </a:cxn>
                <a:cxn ang="0">
                  <a:pos x="486816" y="0"/>
                </a:cxn>
              </a:cxnLst>
              <a:rect l="0" t="0" r="r" b="b"/>
              <a:pathLst>
                <a:path w="973632" h="1420756">
                  <a:moveTo>
                    <a:pt x="0" y="353991"/>
                  </a:moveTo>
                  <a:lnTo>
                    <a:pt x="154850" y="353991"/>
                  </a:lnTo>
                  <a:cubicBezTo>
                    <a:pt x="238822" y="440727"/>
                    <a:pt x="356556" y="494356"/>
                    <a:pt x="486816" y="494356"/>
                  </a:cubicBezTo>
                  <a:cubicBezTo>
                    <a:pt x="617076" y="494356"/>
                    <a:pt x="734810" y="440727"/>
                    <a:pt x="818783" y="353991"/>
                  </a:cubicBezTo>
                  <a:lnTo>
                    <a:pt x="973632" y="353991"/>
                  </a:lnTo>
                  <a:cubicBezTo>
                    <a:pt x="911930" y="446855"/>
                    <a:pt x="824343" y="520985"/>
                    <a:pt x="720816" y="565357"/>
                  </a:cubicBezTo>
                  <a:lnTo>
                    <a:pt x="720816" y="915123"/>
                  </a:lnTo>
                  <a:lnTo>
                    <a:pt x="847224" y="1420756"/>
                  </a:lnTo>
                  <a:lnTo>
                    <a:pt x="738609" y="1420756"/>
                  </a:lnTo>
                  <a:lnTo>
                    <a:pt x="486817" y="986631"/>
                  </a:lnTo>
                  <a:lnTo>
                    <a:pt x="235024" y="1420756"/>
                  </a:lnTo>
                  <a:lnTo>
                    <a:pt x="126408" y="1420756"/>
                  </a:lnTo>
                  <a:lnTo>
                    <a:pt x="252816" y="915123"/>
                  </a:lnTo>
                  <a:lnTo>
                    <a:pt x="252816" y="565357"/>
                  </a:lnTo>
                  <a:cubicBezTo>
                    <a:pt x="149290" y="520985"/>
                    <a:pt x="61703" y="446855"/>
                    <a:pt x="0" y="353991"/>
                  </a:cubicBezTo>
                  <a:close/>
                  <a:moveTo>
                    <a:pt x="486816" y="0"/>
                  </a:moveTo>
                  <a:cubicBezTo>
                    <a:pt x="604876" y="0"/>
                    <a:pt x="700583" y="95707"/>
                    <a:pt x="700583" y="213767"/>
                  </a:cubicBezTo>
                  <a:cubicBezTo>
                    <a:pt x="700583" y="331827"/>
                    <a:pt x="604876" y="427534"/>
                    <a:pt x="486816" y="427534"/>
                  </a:cubicBezTo>
                  <a:cubicBezTo>
                    <a:pt x="368756" y="427534"/>
                    <a:pt x="273049" y="331827"/>
                    <a:pt x="273049" y="213767"/>
                  </a:cubicBezTo>
                  <a:cubicBezTo>
                    <a:pt x="273049" y="95707"/>
                    <a:pt x="368756" y="0"/>
                    <a:pt x="486816" y="0"/>
                  </a:cubicBezTo>
                  <a:close/>
                </a:path>
              </a:pathLst>
            </a:custGeom>
            <a:solidFill>
              <a:schemeClr val="accent1"/>
            </a:solidFill>
            <a:ln w="9525" cmpd="sng">
              <a:solidFill>
                <a:schemeClr val="tx1"/>
              </a:solidFill>
              <a:round/>
            </a:ln>
            <a:effectLst/>
          </p:spPr>
          <p:txBody>
            <a:bodyPr anchor="ctr"/>
            <a:lstStyle/>
            <a:p>
              <a:endParaRPr lang="zh-CN" altLang="en-US"/>
            </a:p>
          </p:txBody>
        </p:sp>
        <p:sp>
          <p:nvSpPr>
            <p:cNvPr id="78854" name="Rectangle 6"/>
            <p:cNvSpPr>
              <a:spLocks noChangeArrowheads="1"/>
            </p:cNvSpPr>
            <p:nvPr/>
          </p:nvSpPr>
          <p:spPr bwMode="auto">
            <a:xfrm>
              <a:off x="5769" y="0"/>
              <a:ext cx="2760" cy="600"/>
            </a:xfrm>
            <a:prstGeom prst="rect">
              <a:avLst/>
            </a:prstGeom>
            <a:solidFill>
              <a:schemeClr val="accent1"/>
            </a:solidFill>
            <a:ln w="9525" cmpd="sng">
              <a:solidFill>
                <a:schemeClr val="tx1"/>
              </a:solidFill>
              <a:miter lim="800000"/>
            </a:ln>
            <a:effectLst/>
          </p:spPr>
          <p:txBody>
            <a:bodyPr wrap="none" anchor="ctr"/>
            <a:lstStyle/>
            <a:p>
              <a:pPr algn="ctr"/>
              <a:r>
                <a:rPr lang="zh-CN" altLang="en-US">
                  <a:ea typeface="宋体" panose="02010600030101010101" pitchFamily="2" charset="-122"/>
                </a:rPr>
                <a:t>斧头</a:t>
              </a:r>
              <a:endParaRPr lang="zh-CN" altLang="en-US"/>
            </a:p>
          </p:txBody>
        </p:sp>
        <p:sp>
          <p:nvSpPr>
            <p:cNvPr id="78855" name="Rectangle 7"/>
            <p:cNvSpPr>
              <a:spLocks noChangeArrowheads="1"/>
            </p:cNvSpPr>
            <p:nvPr/>
          </p:nvSpPr>
          <p:spPr bwMode="auto">
            <a:xfrm>
              <a:off x="5769" y="601"/>
              <a:ext cx="2760" cy="600"/>
            </a:xfrm>
            <a:prstGeom prst="rect">
              <a:avLst/>
            </a:prstGeom>
            <a:solidFill>
              <a:schemeClr val="accent1"/>
            </a:solidFill>
            <a:ln w="9525" cap="flat" cmpd="sng">
              <a:solidFill>
                <a:schemeClr val="tx1"/>
              </a:solidFill>
              <a:miter lim="800000"/>
            </a:ln>
            <a:effectLst/>
          </p:spPr>
          <p:txBody>
            <a:bodyPr anchor="ctr"/>
            <a:lstStyle/>
            <a:p>
              <a:endParaRPr lang="zh-CN" altLang="en-US"/>
            </a:p>
          </p:txBody>
        </p:sp>
        <p:sp>
          <p:nvSpPr>
            <p:cNvPr id="78856" name="Rectangle 8"/>
            <p:cNvSpPr>
              <a:spLocks noChangeArrowheads="1"/>
            </p:cNvSpPr>
            <p:nvPr/>
          </p:nvSpPr>
          <p:spPr bwMode="auto">
            <a:xfrm>
              <a:off x="5769" y="1202"/>
              <a:ext cx="2760" cy="600"/>
            </a:xfrm>
            <a:prstGeom prst="rect">
              <a:avLst/>
            </a:prstGeom>
            <a:solidFill>
              <a:schemeClr val="accent1"/>
            </a:solidFill>
            <a:ln w="9525" cap="flat" cmpd="sng">
              <a:solidFill>
                <a:schemeClr val="tx1"/>
              </a:solidFill>
              <a:miter lim="800000"/>
            </a:ln>
            <a:effectLst/>
          </p:spPr>
          <p:txBody>
            <a:bodyPr anchor="ctr"/>
            <a:lstStyle/>
            <a:p>
              <a:endParaRPr lang="zh-CN" altLang="en-US"/>
            </a:p>
          </p:txBody>
        </p:sp>
        <p:sp>
          <p:nvSpPr>
            <p:cNvPr id="78857" name="Rectangle 9"/>
            <p:cNvSpPr>
              <a:spLocks noChangeArrowheads="1"/>
            </p:cNvSpPr>
            <p:nvPr/>
          </p:nvSpPr>
          <p:spPr bwMode="auto">
            <a:xfrm>
              <a:off x="5769" y="1802"/>
              <a:ext cx="2760" cy="600"/>
            </a:xfrm>
            <a:prstGeom prst="rect">
              <a:avLst/>
            </a:prstGeom>
            <a:solidFill>
              <a:schemeClr val="accent1"/>
            </a:solidFill>
            <a:ln w="9525" cap="flat" cmpd="sng">
              <a:solidFill>
                <a:schemeClr val="tx1"/>
              </a:solidFill>
              <a:miter lim="800000"/>
            </a:ln>
            <a:effectLst/>
          </p:spPr>
          <p:txBody>
            <a:bodyPr anchor="ctr"/>
            <a:lstStyle/>
            <a:p>
              <a:endParaRPr lang="zh-CN" altLang="en-US"/>
            </a:p>
          </p:txBody>
        </p:sp>
        <p:sp>
          <p:nvSpPr>
            <p:cNvPr id="78858" name="分段箭头2 518"/>
            <p:cNvSpPr/>
            <p:nvPr/>
          </p:nvSpPr>
          <p:spPr bwMode="auto">
            <a:xfrm rot="10800000">
              <a:off x="1683" y="961"/>
              <a:ext cx="3846" cy="601"/>
            </a:xfrm>
            <a:custGeom>
              <a:avLst/>
              <a:gdLst/>
              <a:ahLst/>
              <a:cxnLst>
                <a:cxn ang="0">
                  <a:pos x="0" y="235744"/>
                </a:cxn>
                <a:cxn ang="0">
                  <a:pos x="29468" y="235744"/>
                </a:cxn>
                <a:cxn ang="0">
                  <a:pos x="29468" y="707231"/>
                </a:cxn>
                <a:cxn ang="0">
                  <a:pos x="0" y="707231"/>
                </a:cxn>
                <a:cxn ang="0">
                  <a:pos x="0" y="235744"/>
                </a:cxn>
                <a:cxn ang="0">
                  <a:pos x="58936" y="235744"/>
                </a:cxn>
                <a:cxn ang="0">
                  <a:pos x="117872" y="235744"/>
                </a:cxn>
                <a:cxn ang="0">
                  <a:pos x="117872" y="707231"/>
                </a:cxn>
                <a:cxn ang="0">
                  <a:pos x="58936" y="707231"/>
                </a:cxn>
                <a:cxn ang="0">
                  <a:pos x="58936" y="235744"/>
                </a:cxn>
                <a:cxn ang="0">
                  <a:pos x="147340" y="235744"/>
                </a:cxn>
                <a:cxn ang="0">
                  <a:pos x="1433513" y="235744"/>
                </a:cxn>
                <a:cxn ang="0">
                  <a:pos x="1433513" y="0"/>
                </a:cxn>
                <a:cxn ang="0">
                  <a:pos x="1905000" y="471488"/>
                </a:cxn>
                <a:cxn ang="0">
                  <a:pos x="1433513" y="942975"/>
                </a:cxn>
                <a:cxn ang="0">
                  <a:pos x="1433513" y="707231"/>
                </a:cxn>
                <a:cxn ang="0">
                  <a:pos x="147340" y="707231"/>
                </a:cxn>
                <a:cxn ang="0">
                  <a:pos x="147340" y="235744"/>
                </a:cxn>
              </a:cxnLst>
              <a:rect l="0" t="0" r="r" b="b"/>
              <a:pathLst>
                <a:path w="1905000" h="942975">
                  <a:moveTo>
                    <a:pt x="0" y="235744"/>
                  </a:moveTo>
                  <a:lnTo>
                    <a:pt x="29468" y="235744"/>
                  </a:lnTo>
                  <a:lnTo>
                    <a:pt x="29468" y="707231"/>
                  </a:lnTo>
                  <a:lnTo>
                    <a:pt x="0" y="707231"/>
                  </a:lnTo>
                  <a:lnTo>
                    <a:pt x="0" y="235744"/>
                  </a:lnTo>
                  <a:close/>
                  <a:moveTo>
                    <a:pt x="58936" y="235744"/>
                  </a:moveTo>
                  <a:lnTo>
                    <a:pt x="117872" y="235744"/>
                  </a:lnTo>
                  <a:lnTo>
                    <a:pt x="117872" y="707231"/>
                  </a:lnTo>
                  <a:lnTo>
                    <a:pt x="58936" y="707231"/>
                  </a:lnTo>
                  <a:lnTo>
                    <a:pt x="58936" y="235744"/>
                  </a:lnTo>
                  <a:close/>
                  <a:moveTo>
                    <a:pt x="147340" y="235744"/>
                  </a:moveTo>
                  <a:lnTo>
                    <a:pt x="1433513" y="235744"/>
                  </a:lnTo>
                  <a:lnTo>
                    <a:pt x="1433513" y="0"/>
                  </a:lnTo>
                  <a:lnTo>
                    <a:pt x="1905000" y="471488"/>
                  </a:lnTo>
                  <a:lnTo>
                    <a:pt x="1433513" y="942975"/>
                  </a:lnTo>
                  <a:lnTo>
                    <a:pt x="1433513" y="707231"/>
                  </a:lnTo>
                  <a:lnTo>
                    <a:pt x="147340" y="707231"/>
                  </a:lnTo>
                  <a:lnTo>
                    <a:pt x="147340" y="235744"/>
                  </a:lnTo>
                  <a:close/>
                </a:path>
              </a:pathLst>
            </a:custGeom>
            <a:solidFill>
              <a:schemeClr val="accent1"/>
            </a:solidFill>
            <a:ln w="9525" cmpd="sng">
              <a:solidFill>
                <a:schemeClr val="tx1"/>
              </a:solidFill>
              <a:round/>
            </a:ln>
            <a:effectLst/>
          </p:spPr>
          <p:txBody>
            <a:bodyPr anchor="ctr"/>
            <a:lstStyle/>
            <a:p>
              <a:endParaRPr lang="zh-CN" altLang="en-US"/>
            </a:p>
          </p:txBody>
        </p:sp>
        <p:sp>
          <p:nvSpPr>
            <p:cNvPr id="78859" name="Rectangle 11"/>
            <p:cNvSpPr>
              <a:spLocks noChangeArrowheads="1"/>
            </p:cNvSpPr>
            <p:nvPr/>
          </p:nvSpPr>
          <p:spPr bwMode="auto">
            <a:xfrm>
              <a:off x="2163" y="240"/>
              <a:ext cx="2283" cy="601"/>
            </a:xfrm>
            <a:prstGeom prst="rect">
              <a:avLst/>
            </a:prstGeom>
            <a:noFill/>
            <a:ln w="9525">
              <a:noFill/>
              <a:miter lim="800000"/>
            </a:ln>
            <a:effectLst/>
          </p:spPr>
          <p:txBody>
            <a:bodyPr wrap="none" lIns="90170" tIns="46990" rIns="90170" bIns="46990" anchor="ctr"/>
            <a:lstStyle/>
            <a:p>
              <a:pPr algn="ctr"/>
              <a:r>
                <a:rPr lang="zh-CN" altLang="en-US">
                  <a:ea typeface="宋体" panose="02010600030101010101" pitchFamily="2" charset="-122"/>
                </a:rPr>
                <a:t>依赖注入</a:t>
              </a:r>
              <a:endParaRPr lang="zh-CN" altLang="en-US"/>
            </a:p>
          </p:txBody>
        </p:sp>
      </p:grpSp>
    </p:spTree>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dirty="0"/>
              <a:t>总结：控制反转和依赖注入</a:t>
            </a:r>
            <a:endParaRPr lang="zh-CN" altLang="en-US" dirty="0"/>
          </a:p>
        </p:txBody>
      </p:sp>
      <p:grpSp>
        <p:nvGrpSpPr>
          <p:cNvPr id="79877" name="组合 24"/>
          <p:cNvGrpSpPr/>
          <p:nvPr/>
        </p:nvGrpSpPr>
        <p:grpSpPr bwMode="auto">
          <a:xfrm>
            <a:off x="3557588" y="5314950"/>
            <a:ext cx="1071562" cy="787400"/>
            <a:chOff x="0" y="0"/>
            <a:chExt cx="2219195" cy="1285884"/>
          </a:xfrm>
        </p:grpSpPr>
        <p:sp>
          <p:nvSpPr>
            <p:cNvPr id="79878" name="圆角矩形 25"/>
            <p:cNvSpPr>
              <a:spLocks noChangeArrowheads="1"/>
            </p:cNvSpPr>
            <p:nvPr/>
          </p:nvSpPr>
          <p:spPr bwMode="auto">
            <a:xfrm>
              <a:off x="0" y="0"/>
              <a:ext cx="2219195" cy="1285884"/>
            </a:xfrm>
            <a:prstGeom prst="roundRect">
              <a:avLst>
                <a:gd name="adj" fmla="val 10000"/>
              </a:avLst>
            </a:prstGeom>
            <a:solidFill>
              <a:schemeClr val="accent2"/>
            </a:solidFill>
            <a:ln w="25400" cap="flat" cmpd="sng">
              <a:solidFill>
                <a:srgbClr val="FFFFFF"/>
              </a:solidFill>
              <a:miter lim="800000"/>
            </a:ln>
            <a:effectLst/>
          </p:spPr>
          <p:txBody>
            <a:bodyPr/>
            <a:lstStyle/>
            <a:p>
              <a:endParaRPr lang="zh-CN" altLang="en-US"/>
            </a:p>
          </p:txBody>
        </p:sp>
        <p:sp>
          <p:nvSpPr>
            <p:cNvPr id="79879" name="圆角矩形 4"/>
            <p:cNvSpPr>
              <a:spLocks noChangeArrowheads="1"/>
            </p:cNvSpPr>
            <p:nvPr/>
          </p:nvSpPr>
          <p:spPr bwMode="auto">
            <a:xfrm>
              <a:off x="37662" y="37662"/>
              <a:ext cx="2143871" cy="1210560"/>
            </a:xfrm>
            <a:prstGeom prst="rect">
              <a:avLst/>
            </a:prstGeom>
            <a:noFill/>
            <a:ln w="9525" cap="flat" cmpd="sng">
              <a:noFill/>
              <a:bevel/>
            </a:ln>
            <a:effectLst/>
          </p:spPr>
          <p:txBody>
            <a:bodyPr lIns="106680" tIns="106680" rIns="106680" bIns="106680" anchor="ctr"/>
            <a:lstStyle/>
            <a:p>
              <a:pPr algn="ctr">
                <a:lnSpc>
                  <a:spcPct val="90000"/>
                </a:lnSpc>
                <a:spcAft>
                  <a:spcPct val="35000"/>
                </a:spcAft>
              </a:pPr>
              <a:r>
                <a:rPr lang="en-US" sz="2800">
                  <a:solidFill>
                    <a:srgbClr val="FFFFFF"/>
                  </a:solidFill>
                  <a:latin typeface="Calibri" panose="020F0502020204030204" charset="0"/>
                  <a:cs typeface="Calibri" panose="020F0502020204030204" charset="0"/>
                  <a:sym typeface="Calibri" panose="020F0502020204030204" charset="0"/>
                </a:rPr>
                <a:t>A</a:t>
              </a:r>
              <a:endParaRPr lang="zh-CN" altLang="en-US" sz="2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79880" name="组合 27"/>
          <p:cNvGrpSpPr/>
          <p:nvPr/>
        </p:nvGrpSpPr>
        <p:grpSpPr bwMode="auto">
          <a:xfrm>
            <a:off x="6986588" y="5314950"/>
            <a:ext cx="1000125" cy="787400"/>
            <a:chOff x="0" y="0"/>
            <a:chExt cx="945659" cy="1285884"/>
          </a:xfrm>
        </p:grpSpPr>
        <p:sp>
          <p:nvSpPr>
            <p:cNvPr id="79881" name="圆角矩形 28"/>
            <p:cNvSpPr>
              <a:spLocks noChangeArrowheads="1"/>
            </p:cNvSpPr>
            <p:nvPr/>
          </p:nvSpPr>
          <p:spPr bwMode="auto">
            <a:xfrm>
              <a:off x="0" y="0"/>
              <a:ext cx="945659" cy="1285884"/>
            </a:xfrm>
            <a:prstGeom prst="roundRect">
              <a:avLst>
                <a:gd name="adj" fmla="val 10000"/>
              </a:avLst>
            </a:prstGeom>
            <a:solidFill>
              <a:srgbClr val="92D050"/>
            </a:solidFill>
            <a:ln w="25400" cap="flat" cmpd="sng">
              <a:solidFill>
                <a:srgbClr val="FFFFFF"/>
              </a:solidFill>
              <a:miter lim="800000"/>
            </a:ln>
            <a:effectLst/>
          </p:spPr>
          <p:txBody>
            <a:bodyPr/>
            <a:lstStyle/>
            <a:p>
              <a:endParaRPr lang="zh-CN" altLang="en-US"/>
            </a:p>
          </p:txBody>
        </p:sp>
        <p:sp>
          <p:nvSpPr>
            <p:cNvPr id="79882" name="圆角矩形 4"/>
            <p:cNvSpPr>
              <a:spLocks noChangeArrowheads="1"/>
            </p:cNvSpPr>
            <p:nvPr/>
          </p:nvSpPr>
          <p:spPr bwMode="auto">
            <a:xfrm>
              <a:off x="27697" y="27697"/>
              <a:ext cx="890265" cy="1230490"/>
            </a:xfrm>
            <a:prstGeom prst="rect">
              <a:avLst/>
            </a:prstGeom>
            <a:noFill/>
            <a:ln w="9525" cap="flat" cmpd="sng">
              <a:noFill/>
              <a:bevel/>
            </a:ln>
            <a:effectLst/>
          </p:spPr>
          <p:txBody>
            <a:bodyPr lIns="106680" tIns="106680" rIns="106680" bIns="106680" anchor="ctr"/>
            <a:lstStyle/>
            <a:p>
              <a:pPr algn="ctr">
                <a:lnSpc>
                  <a:spcPct val="90000"/>
                </a:lnSpc>
                <a:spcAft>
                  <a:spcPct val="35000"/>
                </a:spcAft>
              </a:pPr>
              <a:r>
                <a:rPr lang="en-US" sz="2800">
                  <a:solidFill>
                    <a:srgbClr val="FFFFFF"/>
                  </a:solidFill>
                  <a:latin typeface="Calibri" panose="020F0502020204030204" charset="0"/>
                  <a:cs typeface="Calibri" panose="020F0502020204030204" charset="0"/>
                  <a:sym typeface="Calibri" panose="020F0502020204030204" charset="0"/>
                </a:rPr>
                <a:t>B</a:t>
              </a:r>
              <a:endParaRPr lang="zh-CN" altLang="en-US" sz="2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79883" name="组合 30"/>
          <p:cNvGrpSpPr/>
          <p:nvPr/>
        </p:nvGrpSpPr>
        <p:grpSpPr bwMode="auto">
          <a:xfrm>
            <a:off x="5129213" y="4457700"/>
            <a:ext cx="1285875" cy="571500"/>
            <a:chOff x="0" y="0"/>
            <a:chExt cx="945659" cy="1285884"/>
          </a:xfrm>
        </p:grpSpPr>
        <p:sp>
          <p:nvSpPr>
            <p:cNvPr id="79884" name="圆角矩形 31"/>
            <p:cNvSpPr>
              <a:spLocks noChangeArrowheads="1"/>
            </p:cNvSpPr>
            <p:nvPr/>
          </p:nvSpPr>
          <p:spPr bwMode="auto">
            <a:xfrm>
              <a:off x="0" y="0"/>
              <a:ext cx="945659" cy="1285884"/>
            </a:xfrm>
            <a:prstGeom prst="roundRect">
              <a:avLst>
                <a:gd name="adj" fmla="val 10000"/>
              </a:avLst>
            </a:prstGeom>
            <a:solidFill>
              <a:srgbClr val="538CD5"/>
            </a:solidFill>
            <a:ln w="25400" cap="flat" cmpd="sng">
              <a:solidFill>
                <a:srgbClr val="FFFFFF"/>
              </a:solidFill>
              <a:miter lim="800000"/>
            </a:ln>
            <a:effectLst/>
          </p:spPr>
          <p:txBody>
            <a:bodyPr/>
            <a:lstStyle/>
            <a:p>
              <a:r>
                <a:rPr lang="zh-CN" altLang="en-US" sz="2800">
                  <a:solidFill>
                    <a:srgbClr val="FFFFFF"/>
                  </a:solidFill>
                  <a:latin typeface="宋体" panose="02010600030101010101" pitchFamily="2" charset="-122"/>
                  <a:ea typeface="宋体" panose="02010600030101010101" pitchFamily="2" charset="-122"/>
                  <a:sym typeface="宋体" panose="02010600030101010101" pitchFamily="2" charset="-122"/>
                </a:rPr>
                <a:t>容器</a:t>
              </a:r>
              <a:endParaRPr lang="zh-CN" altLang="en-US"/>
            </a:p>
          </p:txBody>
        </p:sp>
        <p:sp>
          <p:nvSpPr>
            <p:cNvPr id="79885" name="圆角矩形 4"/>
            <p:cNvSpPr>
              <a:spLocks noChangeArrowheads="1"/>
            </p:cNvSpPr>
            <p:nvPr/>
          </p:nvSpPr>
          <p:spPr bwMode="auto">
            <a:xfrm>
              <a:off x="27699" y="27697"/>
              <a:ext cx="890265" cy="1230491"/>
            </a:xfrm>
            <a:prstGeom prst="rect">
              <a:avLst/>
            </a:prstGeom>
            <a:noFill/>
            <a:ln w="9525" cap="flat" cmpd="sng">
              <a:noFill/>
              <a:bevel/>
            </a:ln>
            <a:effectLst/>
          </p:spPr>
          <p:txBody>
            <a:bodyPr lIns="106680" tIns="106680" rIns="106680" bIns="106680" anchor="ctr"/>
            <a:lstStyle/>
            <a:p>
              <a:pPr algn="ctr">
                <a:lnSpc>
                  <a:spcPct val="90000"/>
                </a:lnSpc>
                <a:spcAft>
                  <a:spcPct val="35000"/>
                </a:spcAft>
              </a:pPr>
              <a:endParaRPr lang="zh-CN" altLang="zh-CN" sz="2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79886" name="任意多边形 34"/>
          <p:cNvSpPr>
            <a:spLocks noChangeArrowheads="1"/>
          </p:cNvSpPr>
          <p:nvPr/>
        </p:nvSpPr>
        <p:spPr bwMode="auto">
          <a:xfrm>
            <a:off x="6343650" y="4529138"/>
            <a:ext cx="1220788" cy="784225"/>
          </a:xfrm>
          <a:custGeom>
            <a:avLst/>
            <a:gdLst>
              <a:gd name="T0" fmla="*/ 1221317 w 1221317"/>
              <a:gd name="T1" fmla="*/ 855133 h 855133"/>
              <a:gd name="T2" fmla="*/ 967317 w 1221317"/>
              <a:gd name="T3" fmla="*/ 309033 h 855133"/>
              <a:gd name="T4" fmla="*/ 103717 w 1221317"/>
              <a:gd name="T5" fmla="*/ 194733 h 855133"/>
              <a:gd name="T6" fmla="*/ 345017 w 1221317"/>
              <a:gd name="T7" fmla="*/ 4233 h 855133"/>
              <a:gd name="T8" fmla="*/ 65617 w 1221317"/>
              <a:gd name="T9" fmla="*/ 169333 h 855133"/>
              <a:gd name="T10" fmla="*/ 332317 w 1221317"/>
              <a:gd name="T11" fmla="*/ 397933 h 855133"/>
              <a:gd name="T12" fmla="*/ 0 60000 65536"/>
              <a:gd name="T13" fmla="*/ 0 60000 65536"/>
              <a:gd name="T14" fmla="*/ 0 60000 65536"/>
              <a:gd name="T15" fmla="*/ 0 60000 65536"/>
              <a:gd name="T16" fmla="*/ 0 60000 65536"/>
              <a:gd name="T17" fmla="*/ 0 60000 65536"/>
              <a:gd name="T18" fmla="*/ 0 w 1221317"/>
              <a:gd name="T19" fmla="*/ 0 h 855133"/>
              <a:gd name="T20" fmla="*/ 1221317 w 1221317"/>
              <a:gd name="T21" fmla="*/ 855133 h 855133"/>
            </a:gdLst>
            <a:ahLst/>
            <a:cxnLst>
              <a:cxn ang="T12">
                <a:pos x="T0" y="T1"/>
              </a:cxn>
              <a:cxn ang="T13">
                <a:pos x="T2" y="T3"/>
              </a:cxn>
              <a:cxn ang="T14">
                <a:pos x="T4" y="T5"/>
              </a:cxn>
              <a:cxn ang="T15">
                <a:pos x="T6" y="T7"/>
              </a:cxn>
              <a:cxn ang="T16">
                <a:pos x="T8" y="T9"/>
              </a:cxn>
              <a:cxn ang="T17">
                <a:pos x="T10" y="T11"/>
              </a:cxn>
            </a:cxnLst>
            <a:rect l="T18" t="T19" r="T20" b="T21"/>
            <a:pathLst>
              <a:path w="1221317" h="855133">
                <a:moveTo>
                  <a:pt x="1221317" y="855133"/>
                </a:moveTo>
                <a:cubicBezTo>
                  <a:pt x="1187450" y="637116"/>
                  <a:pt x="1153584" y="419100"/>
                  <a:pt x="967317" y="309033"/>
                </a:cubicBezTo>
                <a:cubicBezTo>
                  <a:pt x="781050" y="198966"/>
                  <a:pt x="207434" y="245533"/>
                  <a:pt x="103717" y="194733"/>
                </a:cubicBezTo>
                <a:cubicBezTo>
                  <a:pt x="0" y="143933"/>
                  <a:pt x="351367" y="8466"/>
                  <a:pt x="345017" y="4233"/>
                </a:cubicBezTo>
                <a:cubicBezTo>
                  <a:pt x="338667" y="0"/>
                  <a:pt x="67734" y="103716"/>
                  <a:pt x="65617" y="169333"/>
                </a:cubicBezTo>
                <a:cubicBezTo>
                  <a:pt x="63500" y="234950"/>
                  <a:pt x="302684" y="364066"/>
                  <a:pt x="332317" y="397933"/>
                </a:cubicBezTo>
              </a:path>
            </a:pathLst>
          </a:custGeom>
          <a:noFill/>
          <a:ln w="19050" cap="flat" cmpd="sng">
            <a:solidFill>
              <a:schemeClr val="accent1"/>
            </a:solidFill>
            <a:miter lim="800000"/>
          </a:ln>
          <a:effectLst/>
        </p:spPr>
        <p:txBody>
          <a:bodyPr anchor="ctr"/>
          <a:lstStyle/>
          <a:p>
            <a:pPr algn="ctr"/>
            <a:endParaRPr lang="zh-CN" altLang="zh-CN">
              <a:latin typeface="宋体" panose="02010600030101010101" pitchFamily="2" charset="-122"/>
              <a:ea typeface="宋体" panose="02010600030101010101" pitchFamily="2" charset="-122"/>
              <a:sym typeface="宋体" panose="02010600030101010101" pitchFamily="2" charset="-122"/>
            </a:endParaRPr>
          </a:p>
        </p:txBody>
      </p:sp>
      <p:sp>
        <p:nvSpPr>
          <p:cNvPr id="79887" name="任意多边形 35"/>
          <p:cNvSpPr>
            <a:spLocks noChangeArrowheads="1"/>
          </p:cNvSpPr>
          <p:nvPr/>
        </p:nvSpPr>
        <p:spPr bwMode="auto">
          <a:xfrm>
            <a:off x="3986213" y="4600575"/>
            <a:ext cx="1162050" cy="749300"/>
          </a:xfrm>
          <a:custGeom>
            <a:avLst/>
            <a:gdLst>
              <a:gd name="T0" fmla="*/ 1162050 w 1162050"/>
              <a:gd name="T1" fmla="*/ 78317 h 749300"/>
              <a:gd name="T2" fmla="*/ 527050 w 1162050"/>
              <a:gd name="T3" fmla="*/ 103717 h 749300"/>
              <a:gd name="T4" fmla="*/ 95250 w 1162050"/>
              <a:gd name="T5" fmla="*/ 700617 h 749300"/>
              <a:gd name="T6" fmla="*/ 57150 w 1162050"/>
              <a:gd name="T7" fmla="*/ 395817 h 749300"/>
              <a:gd name="T8" fmla="*/ 57150 w 1162050"/>
              <a:gd name="T9" fmla="*/ 713317 h 749300"/>
              <a:gd name="T10" fmla="*/ 400050 w 1162050"/>
              <a:gd name="T11" fmla="*/ 586317 h 749300"/>
              <a:gd name="T12" fmla="*/ 0 60000 65536"/>
              <a:gd name="T13" fmla="*/ 0 60000 65536"/>
              <a:gd name="T14" fmla="*/ 0 60000 65536"/>
              <a:gd name="T15" fmla="*/ 0 60000 65536"/>
              <a:gd name="T16" fmla="*/ 0 60000 65536"/>
              <a:gd name="T17" fmla="*/ 0 60000 65536"/>
              <a:gd name="T18" fmla="*/ 0 w 1162050"/>
              <a:gd name="T19" fmla="*/ 0 h 749300"/>
              <a:gd name="T20" fmla="*/ 1162050 w 1162050"/>
              <a:gd name="T21" fmla="*/ 749300 h 749300"/>
            </a:gdLst>
            <a:ahLst/>
            <a:cxnLst>
              <a:cxn ang="T12">
                <a:pos x="T0" y="T1"/>
              </a:cxn>
              <a:cxn ang="T13">
                <a:pos x="T2" y="T3"/>
              </a:cxn>
              <a:cxn ang="T14">
                <a:pos x="T4" y="T5"/>
              </a:cxn>
              <a:cxn ang="T15">
                <a:pos x="T6" y="T7"/>
              </a:cxn>
              <a:cxn ang="T16">
                <a:pos x="T8" y="T9"/>
              </a:cxn>
              <a:cxn ang="T17">
                <a:pos x="T10" y="T11"/>
              </a:cxn>
            </a:cxnLst>
            <a:rect l="T18" t="T19" r="T20" b="T21"/>
            <a:pathLst>
              <a:path w="1162050" h="749300">
                <a:moveTo>
                  <a:pt x="1162050" y="78317"/>
                </a:moveTo>
                <a:cubicBezTo>
                  <a:pt x="933450" y="39158"/>
                  <a:pt x="704850" y="0"/>
                  <a:pt x="527050" y="103717"/>
                </a:cubicBezTo>
                <a:cubicBezTo>
                  <a:pt x="349250" y="207434"/>
                  <a:pt x="173567" y="651934"/>
                  <a:pt x="95250" y="700617"/>
                </a:cubicBezTo>
                <a:cubicBezTo>
                  <a:pt x="16933" y="749300"/>
                  <a:pt x="63500" y="393700"/>
                  <a:pt x="57150" y="395817"/>
                </a:cubicBezTo>
                <a:cubicBezTo>
                  <a:pt x="50800" y="397934"/>
                  <a:pt x="0" y="681567"/>
                  <a:pt x="57150" y="713317"/>
                </a:cubicBezTo>
                <a:cubicBezTo>
                  <a:pt x="114300" y="745067"/>
                  <a:pt x="257175" y="665692"/>
                  <a:pt x="400050" y="586317"/>
                </a:cubicBezTo>
              </a:path>
            </a:pathLst>
          </a:custGeom>
          <a:noFill/>
          <a:ln w="19050" cap="flat" cmpd="sng">
            <a:solidFill>
              <a:schemeClr val="accent1"/>
            </a:solidFill>
            <a:miter lim="800000"/>
          </a:ln>
          <a:effectLst/>
        </p:spPr>
        <p:txBody>
          <a:bodyPr anchor="ctr"/>
          <a:lstStyle/>
          <a:p>
            <a:pPr algn="ctr"/>
            <a:endParaRPr lang="zh-CN" altLang="zh-CN">
              <a:latin typeface="宋体" panose="02010600030101010101" pitchFamily="2" charset="-122"/>
              <a:ea typeface="宋体" panose="02010600030101010101" pitchFamily="2" charset="-122"/>
              <a:sym typeface="宋体" panose="02010600030101010101" pitchFamily="2" charset="-122"/>
            </a:endParaRPr>
          </a:p>
        </p:txBody>
      </p:sp>
      <p:sp>
        <p:nvSpPr>
          <p:cNvPr id="79888" name="直接箭头连接符 36"/>
          <p:cNvSpPr>
            <a:spLocks noChangeShapeType="1"/>
          </p:cNvSpPr>
          <p:nvPr/>
        </p:nvSpPr>
        <p:spPr bwMode="auto">
          <a:xfrm>
            <a:off x="4986338" y="5672138"/>
            <a:ext cx="1714500" cy="1587"/>
          </a:xfrm>
          <a:prstGeom prst="straightConnector1">
            <a:avLst/>
          </a:prstGeom>
          <a:noFill/>
          <a:ln w="38100" cap="flat" cmpd="sng">
            <a:solidFill>
              <a:srgbClr val="538CD5"/>
            </a:solidFill>
            <a:miter lim="800000"/>
            <a:tailEnd type="triangle" w="lg" len="med"/>
          </a:ln>
          <a:effectLst/>
        </p:spPr>
        <p:txBody>
          <a:bodyPr/>
          <a:lstStyle/>
          <a:p>
            <a:endParaRPr lang="zh-CN" altLang="en-US"/>
          </a:p>
        </p:txBody>
      </p:sp>
      <p:pic>
        <p:nvPicPr>
          <p:cNvPr id="79889" name="Picture 2" descr="C:\Users\jian.zhang\Desktop\安卓PPT模板demo\代码展示\11.wmf"/>
          <p:cNvPicPr>
            <a:picLocks noChangeAspect="1" noChangeArrowheads="1"/>
          </p:cNvPicPr>
          <p:nvPr/>
        </p:nvPicPr>
        <p:blipFill>
          <a:blip r:embed="rId1"/>
          <a:srcRect/>
          <a:stretch>
            <a:fillRect/>
          </a:stretch>
        </p:blipFill>
        <p:spPr bwMode="auto">
          <a:xfrm>
            <a:off x="5629275" y="5457825"/>
            <a:ext cx="534988" cy="446088"/>
          </a:xfrm>
          <a:prstGeom prst="rect">
            <a:avLst/>
          </a:prstGeom>
          <a:noFill/>
          <a:ln w="9525" cap="flat" cmpd="sng">
            <a:noFill/>
            <a:bevel/>
          </a:ln>
          <a:effectLst/>
        </p:spPr>
      </p:pic>
      <p:sp>
        <p:nvSpPr>
          <p:cNvPr id="79890" name="内容占位符 2"/>
          <p:cNvSpPr>
            <a:spLocks noGrp="1" noChangeArrowheads="1"/>
          </p:cNvSpPr>
          <p:nvPr/>
        </p:nvSpPr>
        <p:spPr bwMode="auto">
          <a:xfrm>
            <a:off x="4129088" y="3648075"/>
            <a:ext cx="4143375" cy="612775"/>
          </a:xfrm>
          <a:prstGeom prst="wedgeRoundRectCallout">
            <a:avLst>
              <a:gd name="adj1" fmla="val -22157"/>
              <a:gd name="adj2" fmla="val 48995"/>
              <a:gd name="adj3" fmla="val 16667"/>
            </a:avLst>
          </a:prstGeom>
          <a:solidFill>
            <a:srgbClr val="BDEEF9"/>
          </a:solidFill>
          <a:ln w="38100" cap="flat" cmpd="sng">
            <a:solidFill>
              <a:srgbClr val="FFFFFF"/>
            </a:solidFill>
            <a:miter lim="800000"/>
          </a:ln>
          <a:effectLst/>
        </p:spPr>
        <p:txBody>
          <a:bodyPr tIns="0" bIns="0">
            <a:spAutoFit/>
          </a:bodyPr>
          <a:lstStyle/>
          <a:p>
            <a:pPr marL="342900" indent="-342900">
              <a:lnSpc>
                <a:spcPct val="150000"/>
              </a:lnSpc>
              <a:spcBef>
                <a:spcPct val="20000"/>
              </a:spcBef>
              <a:buFontTx/>
              <a:buNone/>
            </a:pPr>
            <a:r>
              <a:rPr lang="zh-CN" altLang="en-US" sz="2000" b="1" i="1">
                <a:solidFill>
                  <a:srgbClr val="0F243E"/>
                </a:solidFill>
                <a:latin typeface="黑体" panose="02010609060101010101" pitchFamily="49" charset="-122"/>
                <a:ea typeface="黑体" panose="02010609060101010101" pitchFamily="49" charset="-122"/>
                <a:sym typeface="黑体" panose="02010609060101010101" pitchFamily="49" charset="-122"/>
              </a:rPr>
              <a:t>存在什么问题？如何改进？</a:t>
            </a:r>
            <a:endParaRPr lang="zh-CN" altLang="en-US" sz="2000" b="1" i="1">
              <a:solidFill>
                <a:srgbClr val="0F243E"/>
              </a:solidFill>
              <a:latin typeface="黑体" panose="02010609060101010101" pitchFamily="49" charset="-122"/>
              <a:ea typeface="黑体" panose="02010609060101010101" pitchFamily="49" charset="-122"/>
              <a:sym typeface="黑体" panose="02010609060101010101" pitchFamily="49" charset="-122"/>
            </a:endParaRPr>
          </a:p>
        </p:txBody>
      </p:sp>
      <p:grpSp>
        <p:nvGrpSpPr>
          <p:cNvPr id="79892" name="组合 47"/>
          <p:cNvGrpSpPr/>
          <p:nvPr/>
        </p:nvGrpSpPr>
        <p:grpSpPr bwMode="auto">
          <a:xfrm>
            <a:off x="628650" y="2085975"/>
            <a:ext cx="2071688" cy="1625600"/>
            <a:chOff x="0" y="0"/>
            <a:chExt cx="2071702" cy="1625203"/>
          </a:xfrm>
        </p:grpSpPr>
        <p:sp>
          <p:nvSpPr>
            <p:cNvPr id="79893" name="圆角矩形 54"/>
            <p:cNvSpPr>
              <a:spLocks noChangeArrowheads="1"/>
            </p:cNvSpPr>
            <p:nvPr/>
          </p:nvSpPr>
          <p:spPr bwMode="auto">
            <a:xfrm>
              <a:off x="0" y="0"/>
              <a:ext cx="2071702" cy="1625203"/>
            </a:xfrm>
            <a:prstGeom prst="roundRect">
              <a:avLst>
                <a:gd name="adj" fmla="val 10000"/>
              </a:avLst>
            </a:prstGeom>
            <a:solidFill>
              <a:srgbClr val="4F81BD"/>
            </a:solidFill>
            <a:ln w="25400" cap="flat" cmpd="sng">
              <a:solidFill>
                <a:srgbClr val="FFFFFF"/>
              </a:solidFill>
              <a:miter lim="800000"/>
            </a:ln>
            <a:effectLst/>
          </p:spPr>
          <p:txBody>
            <a:bodyPr/>
            <a:lstStyle/>
            <a:p>
              <a:endParaRPr lang="zh-CN" altLang="en-US"/>
            </a:p>
          </p:txBody>
        </p:sp>
        <p:sp>
          <p:nvSpPr>
            <p:cNvPr id="79894" name="圆角矩形 4"/>
            <p:cNvSpPr>
              <a:spLocks noChangeArrowheads="1"/>
            </p:cNvSpPr>
            <p:nvPr/>
          </p:nvSpPr>
          <p:spPr bwMode="auto">
            <a:xfrm>
              <a:off x="47601" y="47601"/>
              <a:ext cx="1976500" cy="1530001"/>
            </a:xfrm>
            <a:prstGeom prst="rect">
              <a:avLst/>
            </a:prstGeom>
            <a:noFill/>
            <a:ln w="9525" cap="flat" cmpd="sng">
              <a:noFill/>
              <a:bevel/>
            </a:ln>
            <a:effectLst/>
          </p:spPr>
          <p:txBody>
            <a:bodyPr lIns="137160" tIns="137160" rIns="137160" bIns="137160" anchor="ctr"/>
            <a:lstStyle/>
            <a:p>
              <a:pPr algn="ctr">
                <a:lnSpc>
                  <a:spcPct val="90000"/>
                </a:lnSpc>
                <a:spcAft>
                  <a:spcPct val="35000"/>
                </a:spcAft>
              </a:pPr>
              <a:r>
                <a:rPr lang="zh-CN" altLang="en-US" sz="3600">
                  <a:solidFill>
                    <a:srgbClr val="FFFFFF"/>
                  </a:solidFill>
                  <a:latin typeface="宋体" panose="02010600030101010101" pitchFamily="2" charset="-122"/>
                  <a:ea typeface="宋体" panose="02010600030101010101" pitchFamily="2" charset="-122"/>
                  <a:sym typeface="宋体" panose="02010600030101010101" pitchFamily="2" charset="-122"/>
                </a:rPr>
                <a:t>耦合的代码</a:t>
              </a:r>
              <a:endParaRPr lang="zh-CN" altLang="en-US" sz="36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79895" name="组合 48"/>
          <p:cNvGrpSpPr/>
          <p:nvPr/>
        </p:nvGrpSpPr>
        <p:grpSpPr bwMode="auto">
          <a:xfrm>
            <a:off x="1298575" y="3813175"/>
            <a:ext cx="731838" cy="609600"/>
            <a:chOff x="0" y="0"/>
            <a:chExt cx="731341" cy="609451"/>
          </a:xfrm>
        </p:grpSpPr>
        <p:sp>
          <p:nvSpPr>
            <p:cNvPr id="79896" name="右箭头 52"/>
            <p:cNvSpPr>
              <a:spLocks noChangeArrowheads="1"/>
            </p:cNvSpPr>
            <p:nvPr/>
          </p:nvSpPr>
          <p:spPr bwMode="auto">
            <a:xfrm rot="5400000">
              <a:off x="60945" y="-60945"/>
              <a:ext cx="609451" cy="731341"/>
            </a:xfrm>
            <a:prstGeom prst="rightArrow">
              <a:avLst>
                <a:gd name="adj1" fmla="val 60000"/>
                <a:gd name="adj2" fmla="val 50000"/>
              </a:avLst>
            </a:prstGeom>
            <a:solidFill>
              <a:srgbClr val="B0BFDA"/>
            </a:solidFill>
            <a:ln w="9525" cap="flat" cmpd="sng">
              <a:noFill/>
              <a:bevel/>
            </a:ln>
            <a:effectLst/>
          </p:spPr>
          <p:txBody>
            <a:bodyPr/>
            <a:lstStyle/>
            <a:p>
              <a:endParaRPr lang="zh-CN" altLang="en-US"/>
            </a:p>
          </p:txBody>
        </p:sp>
        <p:sp>
          <p:nvSpPr>
            <p:cNvPr id="79897" name="右箭头 6"/>
            <p:cNvSpPr>
              <a:spLocks noChangeArrowheads="1"/>
            </p:cNvSpPr>
            <p:nvPr/>
          </p:nvSpPr>
          <p:spPr bwMode="auto">
            <a:xfrm>
              <a:off x="146269" y="0"/>
              <a:ext cx="438805" cy="426616"/>
            </a:xfrm>
            <a:prstGeom prst="rect">
              <a:avLst/>
            </a:prstGeom>
            <a:noFill/>
            <a:ln w="9525" cap="flat" cmpd="sng">
              <a:noFill/>
              <a:bevel/>
            </a:ln>
            <a:effectLst/>
          </p:spPr>
          <p:txBody>
            <a:bodyPr lIns="0" tIns="0" rIns="0" bIns="0" anchor="ctr"/>
            <a:lstStyle/>
            <a:p>
              <a:pPr algn="ctr">
                <a:lnSpc>
                  <a:spcPct val="90000"/>
                </a:lnSpc>
                <a:spcAft>
                  <a:spcPct val="35000"/>
                </a:spcAft>
              </a:pPr>
              <a:endParaRPr lang="zh-CN" altLang="zh-CN" sz="30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79898" name="组合 49"/>
          <p:cNvGrpSpPr/>
          <p:nvPr/>
        </p:nvGrpSpPr>
        <p:grpSpPr bwMode="auto">
          <a:xfrm>
            <a:off x="628650" y="4524375"/>
            <a:ext cx="2071688" cy="1625600"/>
            <a:chOff x="0" y="0"/>
            <a:chExt cx="2071702" cy="1625203"/>
          </a:xfrm>
        </p:grpSpPr>
        <p:sp>
          <p:nvSpPr>
            <p:cNvPr id="79899" name="圆角矩形 50"/>
            <p:cNvSpPr>
              <a:spLocks noChangeArrowheads="1"/>
            </p:cNvSpPr>
            <p:nvPr/>
          </p:nvSpPr>
          <p:spPr bwMode="auto">
            <a:xfrm>
              <a:off x="0" y="0"/>
              <a:ext cx="2071702" cy="1625203"/>
            </a:xfrm>
            <a:prstGeom prst="roundRect">
              <a:avLst>
                <a:gd name="adj" fmla="val 10000"/>
              </a:avLst>
            </a:prstGeom>
            <a:solidFill>
              <a:srgbClr val="4F81BD"/>
            </a:solidFill>
            <a:ln w="25400" cap="flat" cmpd="sng">
              <a:solidFill>
                <a:srgbClr val="FFFFFF"/>
              </a:solidFill>
              <a:miter lim="800000"/>
            </a:ln>
            <a:effectLst/>
          </p:spPr>
          <p:txBody>
            <a:bodyPr/>
            <a:lstStyle/>
            <a:p>
              <a:endParaRPr lang="zh-CN" altLang="en-US"/>
            </a:p>
          </p:txBody>
        </p:sp>
        <p:sp>
          <p:nvSpPr>
            <p:cNvPr id="79900" name="圆角矩形 8"/>
            <p:cNvSpPr>
              <a:spLocks noChangeArrowheads="1"/>
            </p:cNvSpPr>
            <p:nvPr/>
          </p:nvSpPr>
          <p:spPr bwMode="auto">
            <a:xfrm>
              <a:off x="47601" y="47601"/>
              <a:ext cx="1976500" cy="1530001"/>
            </a:xfrm>
            <a:prstGeom prst="rect">
              <a:avLst/>
            </a:prstGeom>
            <a:noFill/>
            <a:ln w="9525" cap="flat" cmpd="sng">
              <a:noFill/>
              <a:bevel/>
            </a:ln>
            <a:effectLst/>
          </p:spPr>
          <p:txBody>
            <a:bodyPr lIns="137160" tIns="137160" rIns="137160" bIns="137160" anchor="ctr"/>
            <a:lstStyle/>
            <a:p>
              <a:pPr algn="ctr">
                <a:lnSpc>
                  <a:spcPct val="90000"/>
                </a:lnSpc>
                <a:spcAft>
                  <a:spcPct val="35000"/>
                </a:spcAft>
              </a:pPr>
              <a:r>
                <a:rPr lang="zh-CN" altLang="en-US" sz="3600">
                  <a:solidFill>
                    <a:srgbClr val="FFFFFF"/>
                  </a:solidFill>
                  <a:latin typeface="宋体" panose="02010600030101010101" pitchFamily="2" charset="-122"/>
                  <a:ea typeface="宋体" panose="02010600030101010101" pitchFamily="2" charset="-122"/>
                  <a:sym typeface="宋体" panose="02010600030101010101" pitchFamily="2" charset="-122"/>
                </a:rPr>
                <a:t>解耦合</a:t>
              </a:r>
              <a:endParaRPr lang="en-US" sz="3600">
                <a:solidFill>
                  <a:srgbClr val="FFFFFF"/>
                </a:solidFill>
                <a:latin typeface="Calibri" panose="020F0502020204030204" charset="0"/>
                <a:cs typeface="Calibri" panose="020F0502020204030204" charset="0"/>
                <a:sym typeface="Calibri" panose="020F0502020204030204" charset="0"/>
              </a:endParaRPr>
            </a:p>
            <a:p>
              <a:pPr algn="ctr">
                <a:lnSpc>
                  <a:spcPct val="90000"/>
                </a:lnSpc>
                <a:spcAft>
                  <a:spcPct val="35000"/>
                </a:spcAft>
              </a:pPr>
              <a:r>
                <a:rPr lang="en-US" sz="3600">
                  <a:solidFill>
                    <a:srgbClr val="FFFFFF"/>
                  </a:solidFill>
                  <a:latin typeface="Calibri" panose="020F0502020204030204" charset="0"/>
                  <a:cs typeface="Calibri" panose="020F0502020204030204" charset="0"/>
                  <a:sym typeface="Calibri" panose="020F0502020204030204" charset="0"/>
                </a:rPr>
                <a:t>IoC</a:t>
              </a:r>
              <a:endParaRPr lang="zh-CN" altLang="en-US" sz="36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79901" name="组合 39"/>
          <p:cNvGrpSpPr/>
          <p:nvPr/>
        </p:nvGrpSpPr>
        <p:grpSpPr bwMode="auto">
          <a:xfrm>
            <a:off x="2914650" y="3689350"/>
            <a:ext cx="1028700" cy="487363"/>
            <a:chOff x="0" y="0"/>
            <a:chExt cx="1287062" cy="609977"/>
          </a:xfrm>
        </p:grpSpPr>
        <p:pic>
          <p:nvPicPr>
            <p:cNvPr id="79902" name="Picture 11" descr="E:\设计支持\模板设计\FX.png"/>
            <p:cNvPicPr>
              <a:picLocks noChangeAspect="1" noChangeArrowheads="1"/>
            </p:cNvPicPr>
            <p:nvPr/>
          </p:nvPicPr>
          <p:blipFill>
            <a:blip r:embed="rId2"/>
            <a:srcRect/>
            <a:stretch>
              <a:fillRect/>
            </a:stretch>
          </p:blipFill>
          <p:spPr bwMode="auto">
            <a:xfrm>
              <a:off x="0" y="0"/>
              <a:ext cx="497778" cy="558730"/>
            </a:xfrm>
            <a:prstGeom prst="rect">
              <a:avLst/>
            </a:prstGeom>
            <a:noFill/>
            <a:ln w="9525" cap="flat" cmpd="sng">
              <a:noFill/>
              <a:bevel/>
            </a:ln>
            <a:effectLst/>
          </p:spPr>
        </p:pic>
        <p:sp>
          <p:nvSpPr>
            <p:cNvPr id="79903" name="TextBox 43"/>
            <p:cNvSpPr>
              <a:spLocks noChangeArrowheads="1"/>
            </p:cNvSpPr>
            <p:nvPr/>
          </p:nvSpPr>
          <p:spPr bwMode="auto">
            <a:xfrm>
              <a:off x="411021" y="109839"/>
              <a:ext cx="876041" cy="500138"/>
            </a:xfrm>
            <a:prstGeom prst="rect">
              <a:avLst/>
            </a:prstGeom>
            <a:noFill/>
            <a:ln w="9525" cap="flat" cmpd="sng">
              <a:noFill/>
              <a:bevel/>
            </a:ln>
            <a:effectLst/>
          </p:spPr>
          <p:txBody>
            <a:bodyPr wrap="none">
              <a:spAutoFit/>
            </a:bodyPr>
            <a:lstStyle/>
            <a:p>
              <a:r>
                <a:rPr lang="zh-CN" altLang="en-US" sz="2000" b="1">
                  <a:solidFill>
                    <a:srgbClr val="000000"/>
                  </a:solidFill>
                  <a:latin typeface="黑体" panose="02010609060101010101" pitchFamily="49" charset="-122"/>
                  <a:ea typeface="黑体" panose="02010609060101010101" pitchFamily="49" charset="-122"/>
                  <a:sym typeface="黑体" panose="02010609060101010101" pitchFamily="49" charset="-122"/>
                </a:rPr>
                <a:t>分析</a:t>
              </a:r>
              <a:endParaRPr lang="zh-CN" altLang="en-US" sz="2000" b="1">
                <a:solidFill>
                  <a:srgbClr val="000000"/>
                </a:solidFill>
                <a:latin typeface="黑体" panose="02010609060101010101" pitchFamily="49" charset="-122"/>
                <a:ea typeface="黑体" panose="02010609060101010101" pitchFamily="49" charset="-122"/>
                <a:sym typeface="黑体" panose="02010609060101010101" pitchFamily="49" charset="-122"/>
              </a:endParaRPr>
            </a:p>
          </p:txBody>
        </p:sp>
      </p:grpSp>
      <p:pic>
        <p:nvPicPr>
          <p:cNvPr id="79904" name="Picture 32"/>
          <p:cNvPicPr>
            <a:picLocks noChangeAspect="1" noChangeArrowheads="1"/>
          </p:cNvPicPr>
          <p:nvPr/>
        </p:nvPicPr>
        <p:blipFill>
          <a:blip r:embed="rId3"/>
          <a:srcRect/>
          <a:stretch>
            <a:fillRect/>
          </a:stretch>
        </p:blipFill>
        <p:spPr bwMode="auto">
          <a:xfrm>
            <a:off x="3886200" y="2362200"/>
            <a:ext cx="4121150" cy="11080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9890">
                                            <p:bg/>
                                          </p:spTgt>
                                        </p:tgtEl>
                                        <p:attrNameLst>
                                          <p:attrName>style.visibility</p:attrName>
                                        </p:attrNameLst>
                                      </p:cBhvr>
                                      <p:to>
                                        <p:strVal val="visible"/>
                                      </p:to>
                                    </p:set>
                                    <p:animEffect>
                                      <p:cBhvr>
                                        <p:cTn id="7" dur="500"/>
                                        <p:tgtEl>
                                          <p:spTgt spid="79890">
                                            <p:bg/>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9890">
                                            <p:txEl>
                                              <p:pRg st="0" end="0"/>
                                            </p:txEl>
                                          </p:spTgt>
                                        </p:tgtEl>
                                        <p:attrNameLst>
                                          <p:attrName>style.visibility</p:attrName>
                                        </p:attrNameLst>
                                      </p:cBhvr>
                                      <p:to>
                                        <p:strVal val="visible"/>
                                      </p:to>
                                    </p:set>
                                    <p:animEffect>
                                      <p:cBhvr>
                                        <p:cTn id="10" dur="500"/>
                                        <p:tgtEl>
                                          <p:spTgt spid="79890">
                                            <p:txEl>
                                              <p:pRg st="0" end="0"/>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79901"/>
                                        </p:tgtEl>
                                        <p:attrNameLst>
                                          <p:attrName>style.visibility</p:attrName>
                                        </p:attrNameLst>
                                      </p:cBhvr>
                                      <p:to>
                                        <p:strVal val="visible"/>
                                      </p:to>
                                    </p:set>
                                    <p:animEffect>
                                      <p:cBhvr>
                                        <p:cTn id="13" dur="500"/>
                                        <p:tgtEl>
                                          <p:spTgt spid="7990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9877"/>
                                        </p:tgtEl>
                                        <p:attrNameLst>
                                          <p:attrName>style.visibility</p:attrName>
                                        </p:attrNameLst>
                                      </p:cBhvr>
                                      <p:to>
                                        <p:strVal val="visible"/>
                                      </p:to>
                                    </p:set>
                                    <p:animEffect>
                                      <p:cBhvr>
                                        <p:cTn id="18" dur="500"/>
                                        <p:tgtEl>
                                          <p:spTgt spid="79877"/>
                                        </p:tgtEl>
                                      </p:cBhvr>
                                    </p:animEffect>
                                  </p:childTnLst>
                                </p:cTn>
                              </p:par>
                              <p:par>
                                <p:cTn id="19" presetID="3" presetClass="entr" presetSubtype="10" fill="hold" nodeType="withEffect">
                                  <p:stCondLst>
                                    <p:cond delay="0"/>
                                  </p:stCondLst>
                                  <p:childTnLst>
                                    <p:set>
                                      <p:cBhvr>
                                        <p:cTn id="20" dur="1" fill="hold">
                                          <p:stCondLst>
                                            <p:cond delay="0"/>
                                          </p:stCondLst>
                                        </p:cTn>
                                        <p:tgtEl>
                                          <p:spTgt spid="79880"/>
                                        </p:tgtEl>
                                        <p:attrNameLst>
                                          <p:attrName>style.visibility</p:attrName>
                                        </p:attrNameLst>
                                      </p:cBhvr>
                                      <p:to>
                                        <p:strVal val="visible"/>
                                      </p:to>
                                    </p:set>
                                    <p:animEffect>
                                      <p:cBhvr>
                                        <p:cTn id="21" dur="500"/>
                                        <p:tgtEl>
                                          <p:spTgt spid="79880"/>
                                        </p:tgtEl>
                                      </p:cBhvr>
                                    </p:animEffect>
                                  </p:childTnLst>
                                </p:cTn>
                              </p:par>
                              <p:par>
                                <p:cTn id="22" presetID="3" presetClass="entr" presetSubtype="10" fill="hold" nodeType="withEffect">
                                  <p:stCondLst>
                                    <p:cond delay="0"/>
                                  </p:stCondLst>
                                  <p:childTnLst>
                                    <p:set>
                                      <p:cBhvr>
                                        <p:cTn id="23" dur="1" fill="hold">
                                          <p:stCondLst>
                                            <p:cond delay="0"/>
                                          </p:stCondLst>
                                        </p:cTn>
                                        <p:tgtEl>
                                          <p:spTgt spid="79883"/>
                                        </p:tgtEl>
                                        <p:attrNameLst>
                                          <p:attrName>style.visibility</p:attrName>
                                        </p:attrNameLst>
                                      </p:cBhvr>
                                      <p:to>
                                        <p:strVal val="visible"/>
                                      </p:to>
                                    </p:set>
                                    <p:animEffect>
                                      <p:cBhvr>
                                        <p:cTn id="24" dur="500"/>
                                        <p:tgtEl>
                                          <p:spTgt spid="79883"/>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79886"/>
                                        </p:tgtEl>
                                        <p:attrNameLst>
                                          <p:attrName>style.visibility</p:attrName>
                                        </p:attrNameLst>
                                      </p:cBhvr>
                                      <p:to>
                                        <p:strVal val="visible"/>
                                      </p:to>
                                    </p:set>
                                    <p:animEffect>
                                      <p:cBhvr>
                                        <p:cTn id="27" dur="500"/>
                                        <p:tgtEl>
                                          <p:spTgt spid="79886"/>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79887"/>
                                        </p:tgtEl>
                                        <p:attrNameLst>
                                          <p:attrName>style.visibility</p:attrName>
                                        </p:attrNameLst>
                                      </p:cBhvr>
                                      <p:to>
                                        <p:strVal val="visible"/>
                                      </p:to>
                                    </p:set>
                                    <p:animEffect>
                                      <p:cBhvr>
                                        <p:cTn id="30" dur="500"/>
                                        <p:tgtEl>
                                          <p:spTgt spid="79887"/>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79888"/>
                                        </p:tgtEl>
                                        <p:attrNameLst>
                                          <p:attrName>style.visibility</p:attrName>
                                        </p:attrNameLst>
                                      </p:cBhvr>
                                      <p:to>
                                        <p:strVal val="visible"/>
                                      </p:to>
                                    </p:set>
                                    <p:animEffect>
                                      <p:cBhvr>
                                        <p:cTn id="33" dur="500"/>
                                        <p:tgtEl>
                                          <p:spTgt spid="79888"/>
                                        </p:tgtEl>
                                      </p:cBhvr>
                                    </p:animEffect>
                                  </p:childTnLst>
                                </p:cTn>
                              </p:par>
                              <p:par>
                                <p:cTn id="34" presetID="3" presetClass="entr" presetSubtype="10" fill="hold" nodeType="withEffect">
                                  <p:stCondLst>
                                    <p:cond delay="0"/>
                                  </p:stCondLst>
                                  <p:childTnLst>
                                    <p:set>
                                      <p:cBhvr>
                                        <p:cTn id="35" dur="1" fill="hold">
                                          <p:stCondLst>
                                            <p:cond delay="0"/>
                                          </p:stCondLst>
                                        </p:cTn>
                                        <p:tgtEl>
                                          <p:spTgt spid="79889"/>
                                        </p:tgtEl>
                                        <p:attrNameLst>
                                          <p:attrName>style.visibility</p:attrName>
                                        </p:attrNameLst>
                                      </p:cBhvr>
                                      <p:to>
                                        <p:strVal val="visible"/>
                                      </p:to>
                                    </p:set>
                                    <p:animEffect>
                                      <p:cBhvr>
                                        <p:cTn id="36" dur="500"/>
                                        <p:tgtEl>
                                          <p:spTgt spid="79889"/>
                                        </p:tgtEl>
                                      </p:cBhvr>
                                    </p:animEffect>
                                  </p:childTnLst>
                                </p:cTn>
                              </p:par>
                              <p:par>
                                <p:cTn id="37" presetID="3" presetClass="entr" presetSubtype="10" fill="hold" nodeType="withEffect">
                                  <p:stCondLst>
                                    <p:cond delay="0"/>
                                  </p:stCondLst>
                                  <p:childTnLst>
                                    <p:set>
                                      <p:cBhvr>
                                        <p:cTn id="38" dur="1" fill="hold">
                                          <p:stCondLst>
                                            <p:cond delay="0"/>
                                          </p:stCondLst>
                                        </p:cTn>
                                        <p:tgtEl>
                                          <p:spTgt spid="79898"/>
                                        </p:tgtEl>
                                        <p:attrNameLst>
                                          <p:attrName>style.visibility</p:attrName>
                                        </p:attrNameLst>
                                      </p:cBhvr>
                                      <p:to>
                                        <p:strVal val="visible"/>
                                      </p:to>
                                    </p:set>
                                    <p:animEffect>
                                      <p:cBhvr>
                                        <p:cTn id="39" dur="500"/>
                                        <p:tgtEl>
                                          <p:spTgt spid="79898"/>
                                        </p:tgtEl>
                                      </p:cBhvr>
                                    </p:animEffect>
                                  </p:childTnLst>
                                </p:cTn>
                              </p:par>
                              <p:par>
                                <p:cTn id="40" presetID="3" presetClass="entr" presetSubtype="10" fill="hold" nodeType="withEffect">
                                  <p:stCondLst>
                                    <p:cond delay="0"/>
                                  </p:stCondLst>
                                  <p:childTnLst>
                                    <p:set>
                                      <p:cBhvr>
                                        <p:cTn id="41" dur="1" fill="hold">
                                          <p:stCondLst>
                                            <p:cond delay="0"/>
                                          </p:stCondLst>
                                        </p:cTn>
                                        <p:tgtEl>
                                          <p:spTgt spid="79895"/>
                                        </p:tgtEl>
                                        <p:attrNameLst>
                                          <p:attrName>style.visibility</p:attrName>
                                        </p:attrNameLst>
                                      </p:cBhvr>
                                      <p:to>
                                        <p:strVal val="visible"/>
                                      </p:to>
                                    </p:set>
                                    <p:animEffect>
                                      <p:cBhvr>
                                        <p:cTn id="42" dur="500"/>
                                        <p:tgtEl>
                                          <p:spTgt spid="79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6" grpId="0" bldLvl="0" animBg="1" autoUpdateAnimBg="0"/>
      <p:bldP spid="79887" grpId="0" bldLvl="0" animBg="1" autoUpdateAnimBg="0"/>
      <p:bldP spid="79888" grpId="0" animBg="1"/>
      <p:bldP spid="79890" grpId="0" bldLvl="0" animBg="1" autoUpdateAnimBg="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en-US" altLang="zh-CN" dirty="0" smtClean="0"/>
          </a:p>
          <a:p>
            <a:pPr>
              <a:buNone/>
            </a:pPr>
            <a:r>
              <a:rPr lang="en-US" altLang="zh-CN" dirty="0" smtClean="0"/>
              <a:t>---------</a:t>
            </a:r>
            <a:r>
              <a:rPr lang="zh-CN" altLang="en-US" dirty="0" smtClean="0"/>
              <a:t> （我是漂亮的分割线） </a:t>
            </a:r>
            <a:r>
              <a:rPr lang="en-US" altLang="zh-CN" dirty="0" smtClean="0"/>
              <a:t>-----------</a:t>
            </a:r>
            <a:endParaRPr lang="zh-CN" altLang="en-US" dirty="0"/>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527050"/>
            <a:ext cx="8229600" cy="646331"/>
          </a:xfrm>
        </p:spPr>
        <p:txBody>
          <a:bodyPr>
            <a:spAutoFit/>
          </a:bodyPr>
          <a:lstStyle/>
          <a:p>
            <a:r>
              <a:rPr lang="zh-CN" altLang="en-US" dirty="0" smtClean="0"/>
              <a:t>四、设值注入和构造注入</a:t>
            </a:r>
            <a:endParaRPr lang="zh-CN" altLang="en-US" dirty="0"/>
          </a:p>
        </p:txBody>
      </p:sp>
      <p:sp>
        <p:nvSpPr>
          <p:cNvPr id="81923" name="Rectangle 3"/>
          <p:cNvSpPr>
            <a:spLocks noGrp="1" noChangeArrowheads="1"/>
          </p:cNvSpPr>
          <p:nvPr>
            <p:ph idx="1"/>
          </p:nvPr>
        </p:nvSpPr>
        <p:spPr/>
        <p:txBody>
          <a:bodyPr/>
          <a:lstStyle/>
          <a:p>
            <a:r>
              <a:rPr lang="zh-CN" altLang="en-US" dirty="0" smtClean="0"/>
              <a:t>1</a:t>
            </a:r>
            <a:r>
              <a:rPr lang="zh-CN" altLang="en-US" dirty="0"/>
              <a:t>、设值注入</a:t>
            </a:r>
            <a:endParaRPr lang="zh-CN" altLang="en-US" dirty="0"/>
          </a:p>
          <a:p>
            <a:pPr lvl="1"/>
            <a:r>
              <a:rPr lang="zh-CN" altLang="en-US" dirty="0" smtClean="0"/>
              <a:t>设置注入是指</a:t>
            </a:r>
            <a:r>
              <a:rPr lang="en-US" altLang="zh-CN" dirty="0" err="1" smtClean="0"/>
              <a:t>IoC</a:t>
            </a:r>
            <a:r>
              <a:rPr lang="zh-CN" altLang="en-US" dirty="0" smtClean="0"/>
              <a:t>容器使用属性的</a:t>
            </a:r>
            <a:r>
              <a:rPr lang="en-US" altLang="zh-CN" dirty="0" smtClean="0"/>
              <a:t>setter</a:t>
            </a:r>
            <a:r>
              <a:rPr lang="zh-CN" altLang="en-US" dirty="0" smtClean="0"/>
              <a:t>方法来注入被依赖的实例。这种注入方式简单、直观，因而在</a:t>
            </a:r>
            <a:r>
              <a:rPr lang="en-US" altLang="zh-CN" dirty="0" smtClean="0"/>
              <a:t>Spring</a:t>
            </a:r>
            <a:r>
              <a:rPr lang="zh-CN" altLang="en-US" dirty="0" smtClean="0"/>
              <a:t>的依赖注入中被大量使用。</a:t>
            </a:r>
            <a:endParaRPr lang="zh-CN" altLang="en-US" dirty="0"/>
          </a:p>
          <a:p>
            <a:endParaRPr lang="zh-CN" altLang="en-US" dirty="0"/>
          </a:p>
          <a:p>
            <a:pPr lvl="1"/>
            <a:endParaRPr lang="zh-CN" altLang="en-US" dirty="0"/>
          </a:p>
          <a:p>
            <a:pPr lvl="1"/>
            <a:endParaRPr lang="zh-CN" altLang="en-US" dirty="0"/>
          </a:p>
          <a:p>
            <a:endParaRPr lang="zh-CN" altLang="en-US" dirty="0"/>
          </a:p>
          <a:p>
            <a:endParaRPr lang="ru-RU" altLang="en-US" dirty="0"/>
          </a:p>
        </p:txBody>
      </p:sp>
    </p:spTree>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527050"/>
            <a:ext cx="8229600" cy="646331"/>
          </a:xfrm>
        </p:spPr>
        <p:txBody>
          <a:bodyPr>
            <a:spAutoFit/>
          </a:bodyPr>
          <a:lstStyle/>
          <a:p>
            <a:r>
              <a:rPr lang="zh-CN" altLang="en-US" dirty="0" smtClean="0"/>
              <a:t>四、设值注入和构造注入</a:t>
            </a:r>
            <a:endParaRPr lang="zh-CN" altLang="en-US" dirty="0"/>
          </a:p>
        </p:txBody>
      </p:sp>
      <p:sp>
        <p:nvSpPr>
          <p:cNvPr id="81923" name="Rectangle 3"/>
          <p:cNvSpPr>
            <a:spLocks noGrp="1" noChangeArrowheads="1"/>
          </p:cNvSpPr>
          <p:nvPr>
            <p:ph idx="1"/>
          </p:nvPr>
        </p:nvSpPr>
        <p:spPr/>
        <p:txBody>
          <a:bodyPr/>
          <a:lstStyle/>
          <a:p>
            <a:r>
              <a:rPr lang="zh-CN" altLang="en-US" dirty="0" smtClean="0"/>
              <a:t>1</a:t>
            </a:r>
            <a:r>
              <a:rPr lang="zh-CN" altLang="en-US" dirty="0"/>
              <a:t>、设值注入</a:t>
            </a:r>
            <a:endParaRPr lang="zh-CN" altLang="en-US" dirty="0"/>
          </a:p>
          <a:p>
            <a:pPr lvl="1"/>
            <a:r>
              <a:rPr lang="zh-CN" altLang="en-US" dirty="0" smtClean="0"/>
              <a:t>示例：人使用斧头砍柴</a:t>
            </a:r>
            <a:endParaRPr lang="zh-CN" altLang="en-US" dirty="0"/>
          </a:p>
          <a:p>
            <a:pPr lvl="1"/>
            <a:r>
              <a:rPr lang="zh-CN" altLang="en-US" dirty="0" smtClean="0"/>
              <a:t>第一步：定义接口</a:t>
            </a:r>
            <a:r>
              <a:rPr lang="en-US" altLang="zh-CN" dirty="0" smtClean="0"/>
              <a:t>Person</a:t>
            </a:r>
            <a:r>
              <a:rPr lang="zh-CN" altLang="en-US" dirty="0" smtClean="0"/>
              <a:t>、</a:t>
            </a:r>
            <a:r>
              <a:rPr lang="en-US" altLang="zh-CN" dirty="0" smtClean="0"/>
              <a:t>Axe</a:t>
            </a:r>
            <a:endParaRPr lang="en-US" altLang="zh-CN" dirty="0" smtClean="0"/>
          </a:p>
          <a:p>
            <a:pPr lvl="1"/>
            <a:endParaRPr lang="zh-CN" altLang="en-US" dirty="0"/>
          </a:p>
          <a:p>
            <a:pPr lvl="1"/>
            <a:endParaRPr lang="zh-CN" altLang="en-US" dirty="0"/>
          </a:p>
          <a:p>
            <a:endParaRPr lang="zh-CN" altLang="en-US" dirty="0"/>
          </a:p>
          <a:p>
            <a:endParaRPr lang="ru-RU" altLang="en-US" dirty="0"/>
          </a:p>
        </p:txBody>
      </p:sp>
      <p:pic>
        <p:nvPicPr>
          <p:cNvPr id="2050" name="Picture 2"/>
          <p:cNvPicPr>
            <a:picLocks noChangeAspect="1" noChangeArrowheads="1"/>
          </p:cNvPicPr>
          <p:nvPr/>
        </p:nvPicPr>
        <p:blipFill>
          <a:blip r:embed="rId1"/>
          <a:srcRect/>
          <a:stretch>
            <a:fillRect/>
          </a:stretch>
        </p:blipFill>
        <p:spPr bwMode="auto">
          <a:xfrm>
            <a:off x="0" y="2667000"/>
            <a:ext cx="4502426" cy="25146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2"/>
          <a:srcRect/>
          <a:stretch>
            <a:fillRect/>
          </a:stretch>
        </p:blipFill>
        <p:spPr bwMode="auto">
          <a:xfrm>
            <a:off x="4038600" y="3733800"/>
            <a:ext cx="4786717" cy="27432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88925"/>
            <a:ext cx="8229600" cy="1130300"/>
          </a:xfrm>
        </p:spPr>
        <p:txBody>
          <a:bodyPr>
            <a:spAutoFit/>
          </a:bodyPr>
          <a:lstStyle/>
          <a:p>
            <a:r>
              <a:rPr lang="en-US" sz="3400"/>
              <a:t>使用XML配置文件创建SqlSessionFactory对象</a:t>
            </a:r>
            <a:endParaRPr lang="en-US" sz="3400"/>
          </a:p>
        </p:txBody>
      </p:sp>
      <p:sp>
        <p:nvSpPr>
          <p:cNvPr id="12291" name="Rectangle 3"/>
          <p:cNvSpPr>
            <a:spLocks noGrp="1" noChangeArrowheads="1"/>
          </p:cNvSpPr>
          <p:nvPr>
            <p:ph idx="1"/>
          </p:nvPr>
        </p:nvSpPr>
        <p:spPr>
          <a:xfrm>
            <a:off x="457200" y="1600200"/>
            <a:ext cx="8229600" cy="2359025"/>
          </a:xfrm>
        </p:spPr>
        <p:txBody>
          <a:bodyPr>
            <a:spAutoFit/>
          </a:bodyPr>
          <a:lstStyle/>
          <a:p>
            <a:pPr algn="just">
              <a:buFont typeface="Wingdings" panose="05000000000000000000" pitchFamily="2" charset="2"/>
              <a:buChar char="Ø"/>
            </a:pPr>
            <a:r>
              <a:rPr lang="en-US"/>
              <a:t>从XML文件中构建SqlSessionFactory的实例非常简单。</a:t>
            </a:r>
            <a:endParaRPr lang="en-US"/>
          </a:p>
          <a:p>
            <a:pPr algn="just">
              <a:buFont typeface="Wingdings" panose="05000000000000000000" pitchFamily="2" charset="2"/>
              <a:buChar char="Ø"/>
            </a:pPr>
            <a:r>
              <a:rPr lang="en-US"/>
              <a:t>这里建议你使用类路径下的资源文件来配置，但是你可以使用任意的Reader实例，这个实例包括由文字形式的文件路径或URL形式的文件路径file://来创建。MyBatis包含了一些工具类，称作为资源，这些工具类包含一些方法，这些方法使得从类路径或其它位置加载资源文件更加简单。</a:t>
            </a:r>
            <a:endParaRPr lang="en-US"/>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527050"/>
            <a:ext cx="8229600" cy="646331"/>
          </a:xfrm>
        </p:spPr>
        <p:txBody>
          <a:bodyPr>
            <a:spAutoFit/>
          </a:bodyPr>
          <a:lstStyle/>
          <a:p>
            <a:r>
              <a:rPr lang="zh-CN" altLang="en-US" dirty="0" smtClean="0"/>
              <a:t>四、设值注入和构造注入</a:t>
            </a:r>
            <a:endParaRPr lang="zh-CN" altLang="en-US" dirty="0"/>
          </a:p>
        </p:txBody>
      </p:sp>
      <p:sp>
        <p:nvSpPr>
          <p:cNvPr id="81923" name="Rectangle 3"/>
          <p:cNvSpPr>
            <a:spLocks noGrp="1" noChangeArrowheads="1"/>
          </p:cNvSpPr>
          <p:nvPr>
            <p:ph idx="1"/>
          </p:nvPr>
        </p:nvSpPr>
        <p:spPr/>
        <p:txBody>
          <a:bodyPr/>
          <a:lstStyle/>
          <a:p>
            <a:r>
              <a:rPr lang="zh-CN" altLang="en-US" dirty="0" smtClean="0"/>
              <a:t>1</a:t>
            </a:r>
            <a:r>
              <a:rPr lang="zh-CN" altLang="en-US" dirty="0"/>
              <a:t>、设值注入</a:t>
            </a:r>
            <a:endParaRPr lang="zh-CN" altLang="en-US" dirty="0"/>
          </a:p>
          <a:p>
            <a:pPr lvl="1"/>
            <a:r>
              <a:rPr lang="zh-CN" altLang="en-US" dirty="0" smtClean="0"/>
              <a:t>示例：人使用斧头砍柴</a:t>
            </a:r>
            <a:endParaRPr lang="zh-CN" altLang="en-US" dirty="0"/>
          </a:p>
          <a:p>
            <a:pPr lvl="1"/>
            <a:r>
              <a:rPr lang="zh-CN" altLang="en-US" dirty="0" smtClean="0"/>
              <a:t>第二步：实现类</a:t>
            </a:r>
            <a:r>
              <a:rPr lang="en-US" altLang="zh-CN" dirty="0" smtClean="0"/>
              <a:t>Chinese</a:t>
            </a:r>
            <a:r>
              <a:rPr lang="zh-CN" altLang="en-US" dirty="0" smtClean="0"/>
              <a:t>、</a:t>
            </a:r>
            <a:r>
              <a:rPr lang="en-US" altLang="zh-CN" dirty="0" err="1" smtClean="0"/>
              <a:t>StoneAxe</a:t>
            </a:r>
            <a:r>
              <a:rPr lang="zh-CN" altLang="en-US" dirty="0" smtClean="0"/>
              <a:t>、</a:t>
            </a:r>
            <a:r>
              <a:rPr lang="en-US" altLang="zh-CN" dirty="0" err="1" smtClean="0"/>
              <a:t>SteelAxe</a:t>
            </a:r>
            <a:endParaRPr lang="en-US" altLang="zh-CN" dirty="0" smtClean="0"/>
          </a:p>
          <a:p>
            <a:pPr lvl="1"/>
            <a:endParaRPr lang="zh-CN" altLang="en-US" dirty="0"/>
          </a:p>
          <a:p>
            <a:pPr lvl="1"/>
            <a:endParaRPr lang="zh-CN" altLang="en-US" dirty="0"/>
          </a:p>
          <a:p>
            <a:endParaRPr lang="zh-CN" altLang="en-US" dirty="0"/>
          </a:p>
          <a:p>
            <a:endParaRPr lang="ru-RU" altLang="en-US" dirty="0"/>
          </a:p>
        </p:txBody>
      </p:sp>
      <p:pic>
        <p:nvPicPr>
          <p:cNvPr id="3074" name="Picture 2"/>
          <p:cNvPicPr>
            <a:picLocks noChangeAspect="1" noChangeArrowheads="1"/>
          </p:cNvPicPr>
          <p:nvPr/>
        </p:nvPicPr>
        <p:blipFill>
          <a:blip r:embed="rId1"/>
          <a:srcRect/>
          <a:stretch>
            <a:fillRect/>
          </a:stretch>
        </p:blipFill>
        <p:spPr bwMode="auto">
          <a:xfrm>
            <a:off x="914400" y="228600"/>
            <a:ext cx="6096000" cy="6266220"/>
          </a:xfrm>
          <a:prstGeom prst="rect">
            <a:avLst/>
          </a:prstGeom>
          <a:noFill/>
          <a:ln w="9525">
            <a:noFill/>
            <a:miter lim="800000"/>
            <a:headEnd/>
            <a:tailEnd/>
          </a:ln>
          <a:effectLst/>
        </p:spPr>
      </p:pic>
      <p:pic>
        <p:nvPicPr>
          <p:cNvPr id="3075" name="Picture 3"/>
          <p:cNvPicPr>
            <a:picLocks noChangeAspect="1" noChangeArrowheads="1"/>
          </p:cNvPicPr>
          <p:nvPr/>
        </p:nvPicPr>
        <p:blipFill>
          <a:blip r:embed="rId2"/>
          <a:srcRect/>
          <a:stretch>
            <a:fillRect/>
          </a:stretch>
        </p:blipFill>
        <p:spPr bwMode="auto">
          <a:xfrm>
            <a:off x="762000" y="1219199"/>
            <a:ext cx="6400800" cy="4076487"/>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762000" y="1219200"/>
            <a:ext cx="6400800" cy="388781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linds(horizontal)">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3074"/>
                                        </p:tgtEl>
                                      </p:cBhvr>
                                    </p:animEffect>
                                    <p:set>
                                      <p:cBhvr>
                                        <p:cTn id="12" dur="1" fill="hold">
                                          <p:stCondLst>
                                            <p:cond delay="499"/>
                                          </p:stCondLst>
                                        </p:cTn>
                                        <p:tgtEl>
                                          <p:spTgt spid="307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animEffect transition="in" filter="blinds(horizontal)">
                                      <p:cBhvr>
                                        <p:cTn id="17" dur="500"/>
                                        <p:tgtEl>
                                          <p:spTgt spid="307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3075"/>
                                        </p:tgtEl>
                                      </p:cBhvr>
                                    </p:animEffect>
                                    <p:set>
                                      <p:cBhvr>
                                        <p:cTn id="22" dur="1" fill="hold">
                                          <p:stCondLst>
                                            <p:cond delay="499"/>
                                          </p:stCondLst>
                                        </p:cTn>
                                        <p:tgtEl>
                                          <p:spTgt spid="307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076"/>
                                        </p:tgtEl>
                                        <p:attrNameLst>
                                          <p:attrName>style.visibility</p:attrName>
                                        </p:attrNameLst>
                                      </p:cBhvr>
                                      <p:to>
                                        <p:strVal val="visible"/>
                                      </p:to>
                                    </p:set>
                                    <p:animEffect transition="in" filter="blinds(horizontal)">
                                      <p:cBhvr>
                                        <p:cTn id="27" dur="500"/>
                                        <p:tgtEl>
                                          <p:spTgt spid="307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nodeType="clickEffect">
                                  <p:stCondLst>
                                    <p:cond delay="0"/>
                                  </p:stCondLst>
                                  <p:childTnLst>
                                    <p:animEffect transition="out" filter="blinds(horizontal)">
                                      <p:cBhvr>
                                        <p:cTn id="31" dur="500"/>
                                        <p:tgtEl>
                                          <p:spTgt spid="3076"/>
                                        </p:tgtEl>
                                      </p:cBhvr>
                                    </p:animEffect>
                                    <p:set>
                                      <p:cBhvr>
                                        <p:cTn id="32" dur="1" fill="hold">
                                          <p:stCondLst>
                                            <p:cond delay="499"/>
                                          </p:stCondLst>
                                        </p:cTn>
                                        <p:tgtEl>
                                          <p:spTgt spid="30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527050"/>
            <a:ext cx="8229600" cy="646331"/>
          </a:xfrm>
        </p:spPr>
        <p:txBody>
          <a:bodyPr>
            <a:spAutoFit/>
          </a:bodyPr>
          <a:lstStyle/>
          <a:p>
            <a:r>
              <a:rPr lang="zh-CN" altLang="en-US" dirty="0" smtClean="0"/>
              <a:t>四、设值注入和构造注入</a:t>
            </a:r>
            <a:endParaRPr lang="zh-CN" altLang="en-US" dirty="0"/>
          </a:p>
        </p:txBody>
      </p:sp>
      <p:sp>
        <p:nvSpPr>
          <p:cNvPr id="81923" name="Rectangle 3"/>
          <p:cNvSpPr>
            <a:spLocks noGrp="1" noChangeArrowheads="1"/>
          </p:cNvSpPr>
          <p:nvPr>
            <p:ph idx="1"/>
          </p:nvPr>
        </p:nvSpPr>
        <p:spPr/>
        <p:txBody>
          <a:bodyPr/>
          <a:lstStyle/>
          <a:p>
            <a:r>
              <a:rPr lang="zh-CN" altLang="en-US" dirty="0" smtClean="0"/>
              <a:t>1</a:t>
            </a:r>
            <a:r>
              <a:rPr lang="zh-CN" altLang="en-US" dirty="0"/>
              <a:t>、设值注入</a:t>
            </a:r>
            <a:endParaRPr lang="zh-CN" altLang="en-US" dirty="0"/>
          </a:p>
          <a:p>
            <a:pPr lvl="1"/>
            <a:r>
              <a:rPr lang="zh-CN" altLang="en-US" dirty="0" smtClean="0"/>
              <a:t>示例：人使用斧头砍柴</a:t>
            </a:r>
            <a:endParaRPr lang="zh-CN" altLang="en-US" dirty="0"/>
          </a:p>
          <a:p>
            <a:pPr lvl="1"/>
            <a:r>
              <a:rPr lang="zh-CN" altLang="en-US" dirty="0" smtClean="0"/>
              <a:t>第三步：定义核心配置文件</a:t>
            </a:r>
            <a:r>
              <a:rPr lang="en-US" altLang="zh-CN" dirty="0" smtClean="0"/>
              <a:t>beans.xml</a:t>
            </a:r>
            <a:endParaRPr lang="en-US" altLang="zh-CN" dirty="0" smtClean="0"/>
          </a:p>
          <a:p>
            <a:pPr lvl="1"/>
            <a:endParaRPr lang="zh-CN" altLang="en-US" dirty="0"/>
          </a:p>
          <a:p>
            <a:pPr lvl="1"/>
            <a:endParaRPr lang="zh-CN" altLang="en-US" dirty="0"/>
          </a:p>
          <a:p>
            <a:endParaRPr lang="zh-CN" altLang="en-US" dirty="0"/>
          </a:p>
          <a:p>
            <a:endParaRPr lang="ru-RU" altLang="en-US" dirty="0"/>
          </a:p>
        </p:txBody>
      </p:sp>
      <p:pic>
        <p:nvPicPr>
          <p:cNvPr id="4098" name="Picture 2"/>
          <p:cNvPicPr>
            <a:picLocks noChangeAspect="1" noChangeArrowheads="1"/>
          </p:cNvPicPr>
          <p:nvPr/>
        </p:nvPicPr>
        <p:blipFill>
          <a:blip r:embed="rId1"/>
          <a:srcRect/>
          <a:stretch>
            <a:fillRect/>
          </a:stretch>
        </p:blipFill>
        <p:spPr bwMode="auto">
          <a:xfrm>
            <a:off x="0" y="2324100"/>
            <a:ext cx="9144000" cy="45339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linds(horizontal)">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527050"/>
            <a:ext cx="8229600" cy="646331"/>
          </a:xfrm>
        </p:spPr>
        <p:txBody>
          <a:bodyPr>
            <a:spAutoFit/>
          </a:bodyPr>
          <a:lstStyle/>
          <a:p>
            <a:r>
              <a:rPr lang="zh-CN" altLang="en-US" dirty="0" smtClean="0"/>
              <a:t>四、设值注入和构造注入</a:t>
            </a:r>
            <a:endParaRPr lang="zh-CN" altLang="en-US" dirty="0"/>
          </a:p>
        </p:txBody>
      </p:sp>
      <p:sp>
        <p:nvSpPr>
          <p:cNvPr id="81923" name="Rectangle 3"/>
          <p:cNvSpPr>
            <a:spLocks noGrp="1" noChangeArrowheads="1"/>
          </p:cNvSpPr>
          <p:nvPr>
            <p:ph idx="1"/>
          </p:nvPr>
        </p:nvSpPr>
        <p:spPr/>
        <p:txBody>
          <a:bodyPr/>
          <a:lstStyle/>
          <a:p>
            <a:r>
              <a:rPr lang="zh-CN" altLang="en-US" dirty="0" smtClean="0"/>
              <a:t>1</a:t>
            </a:r>
            <a:r>
              <a:rPr lang="zh-CN" altLang="en-US" dirty="0"/>
              <a:t>、设值注入</a:t>
            </a:r>
            <a:endParaRPr lang="zh-CN" altLang="en-US" dirty="0"/>
          </a:p>
          <a:p>
            <a:pPr lvl="1"/>
            <a:r>
              <a:rPr lang="zh-CN" altLang="en-US" dirty="0" smtClean="0"/>
              <a:t>示例：人使用斧头砍柴</a:t>
            </a:r>
            <a:endParaRPr lang="zh-CN" altLang="en-US" dirty="0"/>
          </a:p>
          <a:p>
            <a:pPr lvl="1"/>
            <a:r>
              <a:rPr lang="zh-CN" altLang="en-US" dirty="0" smtClean="0"/>
              <a:t>第四步：测试类</a:t>
            </a:r>
            <a:endParaRPr lang="en-US" altLang="zh-CN" dirty="0" smtClean="0"/>
          </a:p>
          <a:p>
            <a:pPr lvl="1"/>
            <a:endParaRPr lang="zh-CN" altLang="en-US" dirty="0"/>
          </a:p>
          <a:p>
            <a:pPr lvl="1"/>
            <a:endParaRPr lang="zh-CN" altLang="en-US" dirty="0"/>
          </a:p>
          <a:p>
            <a:endParaRPr lang="zh-CN" altLang="en-US" dirty="0"/>
          </a:p>
          <a:p>
            <a:endParaRPr lang="ru-RU" altLang="en-US" dirty="0"/>
          </a:p>
        </p:txBody>
      </p:sp>
      <p:pic>
        <p:nvPicPr>
          <p:cNvPr id="5122" name="Picture 2"/>
          <p:cNvPicPr>
            <a:picLocks noChangeAspect="1" noChangeArrowheads="1"/>
          </p:cNvPicPr>
          <p:nvPr/>
        </p:nvPicPr>
        <p:blipFill>
          <a:blip r:embed="rId1"/>
          <a:srcRect/>
          <a:stretch>
            <a:fillRect/>
          </a:stretch>
        </p:blipFill>
        <p:spPr bwMode="auto">
          <a:xfrm>
            <a:off x="533400" y="1752600"/>
            <a:ext cx="7829550" cy="481012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linds(horizontal)">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527050"/>
            <a:ext cx="8229600" cy="646331"/>
          </a:xfrm>
        </p:spPr>
        <p:txBody>
          <a:bodyPr>
            <a:spAutoFit/>
          </a:bodyPr>
          <a:lstStyle/>
          <a:p>
            <a:r>
              <a:rPr lang="zh-CN" altLang="en-US" dirty="0" smtClean="0"/>
              <a:t>四、设值注入和构造注入</a:t>
            </a:r>
            <a:endParaRPr lang="zh-CN" altLang="en-US" dirty="0"/>
          </a:p>
        </p:txBody>
      </p:sp>
      <p:sp>
        <p:nvSpPr>
          <p:cNvPr id="81923" name="Rectangle 3"/>
          <p:cNvSpPr>
            <a:spLocks noGrp="1" noChangeArrowheads="1"/>
          </p:cNvSpPr>
          <p:nvPr>
            <p:ph idx="1"/>
          </p:nvPr>
        </p:nvSpPr>
        <p:spPr/>
        <p:txBody>
          <a:bodyPr/>
          <a:lstStyle/>
          <a:p>
            <a:r>
              <a:rPr lang="zh-CN" altLang="en-US" dirty="0" smtClean="0"/>
              <a:t>1</a:t>
            </a:r>
            <a:r>
              <a:rPr lang="zh-CN" altLang="en-US" dirty="0"/>
              <a:t>、设值注入</a:t>
            </a:r>
            <a:endParaRPr lang="zh-CN" altLang="en-US" dirty="0"/>
          </a:p>
          <a:p>
            <a:pPr lvl="1"/>
            <a:r>
              <a:rPr lang="zh-CN" altLang="en-US" dirty="0" smtClean="0"/>
              <a:t>示例：人使用斧头砍柴</a:t>
            </a:r>
            <a:endParaRPr lang="zh-CN" altLang="en-US" dirty="0"/>
          </a:p>
          <a:p>
            <a:pPr lvl="1"/>
            <a:r>
              <a:rPr lang="zh-CN" altLang="en-US" dirty="0" smtClean="0"/>
              <a:t>第五步：运行结果</a:t>
            </a:r>
            <a:endParaRPr lang="en-US" altLang="zh-CN" dirty="0" smtClean="0"/>
          </a:p>
          <a:p>
            <a:pPr lvl="1"/>
            <a:endParaRPr lang="zh-CN" altLang="en-US" dirty="0"/>
          </a:p>
          <a:p>
            <a:pPr lvl="1"/>
            <a:endParaRPr lang="zh-CN" altLang="en-US" dirty="0"/>
          </a:p>
          <a:p>
            <a:endParaRPr lang="zh-CN" altLang="en-US" dirty="0"/>
          </a:p>
          <a:p>
            <a:endParaRPr lang="ru-RU" altLang="en-US" dirty="0"/>
          </a:p>
        </p:txBody>
      </p:sp>
      <p:grpSp>
        <p:nvGrpSpPr>
          <p:cNvPr id="10" name="组合 9"/>
          <p:cNvGrpSpPr/>
          <p:nvPr/>
        </p:nvGrpSpPr>
        <p:grpSpPr>
          <a:xfrm>
            <a:off x="228600" y="2743200"/>
            <a:ext cx="7924800" cy="3562350"/>
            <a:chOff x="228600" y="2743200"/>
            <a:chExt cx="7924800" cy="3562350"/>
          </a:xfrm>
        </p:grpSpPr>
        <p:pic>
          <p:nvPicPr>
            <p:cNvPr id="6146" name="Picture 2"/>
            <p:cNvPicPr>
              <a:picLocks noChangeAspect="1" noChangeArrowheads="1"/>
            </p:cNvPicPr>
            <p:nvPr/>
          </p:nvPicPr>
          <p:blipFill>
            <a:blip r:embed="rId1"/>
            <a:srcRect/>
            <a:stretch>
              <a:fillRect/>
            </a:stretch>
          </p:blipFill>
          <p:spPr bwMode="auto">
            <a:xfrm>
              <a:off x="1752600" y="4343400"/>
              <a:ext cx="3895725" cy="1962150"/>
            </a:xfrm>
            <a:prstGeom prst="rect">
              <a:avLst/>
            </a:prstGeom>
            <a:noFill/>
            <a:ln w="9525">
              <a:noFill/>
              <a:miter lim="800000"/>
              <a:headEnd/>
              <a:tailEnd/>
            </a:ln>
            <a:effectLst/>
          </p:spPr>
        </p:pic>
        <p:pic>
          <p:nvPicPr>
            <p:cNvPr id="6147" name="Picture 3"/>
            <p:cNvPicPr>
              <a:picLocks noChangeAspect="1" noChangeArrowheads="1"/>
            </p:cNvPicPr>
            <p:nvPr/>
          </p:nvPicPr>
          <p:blipFill>
            <a:blip r:embed="rId2"/>
            <a:srcRect/>
            <a:stretch>
              <a:fillRect/>
            </a:stretch>
          </p:blipFill>
          <p:spPr bwMode="auto">
            <a:xfrm>
              <a:off x="228600" y="2743200"/>
              <a:ext cx="7924800" cy="1162050"/>
            </a:xfrm>
            <a:prstGeom prst="rect">
              <a:avLst/>
            </a:prstGeom>
            <a:noFill/>
            <a:ln w="9525">
              <a:noFill/>
              <a:miter lim="800000"/>
              <a:headEnd/>
              <a:tailEnd/>
            </a:ln>
            <a:effectLst/>
          </p:spPr>
        </p:pic>
        <p:cxnSp>
          <p:nvCxnSpPr>
            <p:cNvPr id="9" name="直接箭头连接符 8"/>
            <p:cNvCxnSpPr/>
            <p:nvPr/>
          </p:nvCxnSpPr>
          <p:spPr>
            <a:xfrm rot="5400000">
              <a:off x="3810000" y="3810000"/>
              <a:ext cx="685800" cy="381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grpSp>
        <p:nvGrpSpPr>
          <p:cNvPr id="19" name="组合 18"/>
          <p:cNvGrpSpPr/>
          <p:nvPr/>
        </p:nvGrpSpPr>
        <p:grpSpPr>
          <a:xfrm>
            <a:off x="304800" y="2743200"/>
            <a:ext cx="7943850" cy="3476625"/>
            <a:chOff x="304800" y="2819400"/>
            <a:chExt cx="7943850" cy="3476625"/>
          </a:xfrm>
        </p:grpSpPr>
        <p:pic>
          <p:nvPicPr>
            <p:cNvPr id="6148" name="Picture 4"/>
            <p:cNvPicPr>
              <a:picLocks noChangeAspect="1" noChangeArrowheads="1"/>
            </p:cNvPicPr>
            <p:nvPr/>
          </p:nvPicPr>
          <p:blipFill>
            <a:blip r:embed="rId3"/>
            <a:srcRect/>
            <a:stretch>
              <a:fillRect/>
            </a:stretch>
          </p:blipFill>
          <p:spPr bwMode="auto">
            <a:xfrm>
              <a:off x="1676400" y="4343400"/>
              <a:ext cx="4095750" cy="1952625"/>
            </a:xfrm>
            <a:prstGeom prst="rect">
              <a:avLst/>
            </a:prstGeom>
            <a:noFill/>
            <a:ln w="9525">
              <a:noFill/>
              <a:miter lim="800000"/>
              <a:headEnd/>
              <a:tailEnd/>
            </a:ln>
            <a:effectLst/>
          </p:spPr>
        </p:pic>
        <p:pic>
          <p:nvPicPr>
            <p:cNvPr id="6149" name="Picture 5"/>
            <p:cNvPicPr>
              <a:picLocks noChangeAspect="1" noChangeArrowheads="1"/>
            </p:cNvPicPr>
            <p:nvPr/>
          </p:nvPicPr>
          <p:blipFill>
            <a:blip r:embed="rId4"/>
            <a:srcRect/>
            <a:stretch>
              <a:fillRect/>
            </a:stretch>
          </p:blipFill>
          <p:spPr bwMode="auto">
            <a:xfrm>
              <a:off x="304800" y="2819400"/>
              <a:ext cx="7943850" cy="1038225"/>
            </a:xfrm>
            <a:prstGeom prst="rect">
              <a:avLst/>
            </a:prstGeom>
            <a:noFill/>
            <a:ln w="9525">
              <a:noFill/>
              <a:miter lim="800000"/>
              <a:headEnd/>
              <a:tailEnd/>
            </a:ln>
            <a:effectLst/>
          </p:spPr>
        </p:pic>
        <p:cxnSp>
          <p:nvCxnSpPr>
            <p:cNvPr id="14" name="直接箭头连接符 13"/>
            <p:cNvCxnSpPr>
              <a:stCxn id="6149" idx="2"/>
            </p:cNvCxnSpPr>
            <p:nvPr/>
          </p:nvCxnSpPr>
          <p:spPr>
            <a:xfrm rot="5400000">
              <a:off x="3914776" y="3905250"/>
              <a:ext cx="409575" cy="31432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527050"/>
            <a:ext cx="8229600" cy="646331"/>
          </a:xfrm>
        </p:spPr>
        <p:txBody>
          <a:bodyPr>
            <a:spAutoFit/>
          </a:bodyPr>
          <a:lstStyle/>
          <a:p>
            <a:r>
              <a:rPr lang="zh-CN" altLang="en-US" dirty="0" smtClean="0"/>
              <a:t>四、设值注入和构造注入</a:t>
            </a:r>
            <a:endParaRPr lang="zh-CN" altLang="en-US" dirty="0"/>
          </a:p>
        </p:txBody>
      </p:sp>
      <p:sp>
        <p:nvSpPr>
          <p:cNvPr id="81923" name="Rectangle 3"/>
          <p:cNvSpPr>
            <a:spLocks noGrp="1" noChangeArrowheads="1"/>
          </p:cNvSpPr>
          <p:nvPr>
            <p:ph idx="1"/>
          </p:nvPr>
        </p:nvSpPr>
        <p:spPr/>
        <p:txBody>
          <a:bodyPr/>
          <a:lstStyle/>
          <a:p>
            <a:r>
              <a:rPr lang="zh-CN" altLang="en-US" dirty="0" smtClean="0"/>
              <a:t>1</a:t>
            </a:r>
            <a:r>
              <a:rPr lang="zh-CN" altLang="en-US" dirty="0"/>
              <a:t>、设值注入</a:t>
            </a:r>
            <a:endParaRPr lang="zh-CN" altLang="en-US" dirty="0"/>
          </a:p>
          <a:p>
            <a:pPr lvl="1"/>
            <a:r>
              <a:rPr lang="en-US" altLang="zh-CN" dirty="0" smtClean="0"/>
              <a:t>Spring </a:t>
            </a:r>
            <a:r>
              <a:rPr lang="en-US" altLang="zh-CN" dirty="0" err="1" smtClean="0"/>
              <a:t>IoC</a:t>
            </a:r>
            <a:r>
              <a:rPr lang="zh-CN" altLang="en-US" dirty="0" smtClean="0"/>
              <a:t>容器三个基本要点：</a:t>
            </a:r>
            <a:endParaRPr lang="en-US" altLang="zh-CN" dirty="0" smtClean="0"/>
          </a:p>
          <a:p>
            <a:pPr lvl="2"/>
            <a:r>
              <a:rPr lang="zh-CN" altLang="en-US" sz="2400" dirty="0" smtClean="0"/>
              <a:t>应用程序的各个组件面向接口编程。面向接口编程可以将各组件之间的耦合提升到接口层次，从而有利于项目后期的扩展。</a:t>
            </a:r>
            <a:endParaRPr lang="en-US" altLang="zh-CN" sz="2400" dirty="0" smtClean="0"/>
          </a:p>
          <a:p>
            <a:pPr lvl="2"/>
            <a:r>
              <a:rPr lang="zh-CN" altLang="en-US" sz="2400" dirty="0" smtClean="0"/>
              <a:t>应用程序的各组件不再由程序主动创建，而是由</a:t>
            </a:r>
            <a:r>
              <a:rPr lang="en-US" altLang="zh-CN" sz="2400" dirty="0" smtClean="0"/>
              <a:t>Spring</a:t>
            </a:r>
            <a:r>
              <a:rPr lang="zh-CN" altLang="en-US" sz="2400" dirty="0" smtClean="0"/>
              <a:t>容器负责产生、并初始化。</a:t>
            </a:r>
            <a:endParaRPr lang="en-US" altLang="zh-CN" sz="2400" dirty="0" smtClean="0"/>
          </a:p>
          <a:p>
            <a:pPr lvl="2"/>
            <a:r>
              <a:rPr lang="en-US" altLang="zh-CN" sz="2400" dirty="0" smtClean="0"/>
              <a:t>Spring</a:t>
            </a:r>
            <a:r>
              <a:rPr lang="zh-CN" altLang="en-US" sz="2400" dirty="0" smtClean="0"/>
              <a:t>采用配置文件、或注解来管理</a:t>
            </a:r>
            <a:r>
              <a:rPr lang="en-US" altLang="zh-CN" sz="2400" dirty="0" smtClean="0"/>
              <a:t>Bean</a:t>
            </a:r>
            <a:r>
              <a:rPr lang="zh-CN" altLang="en-US" sz="2400" dirty="0" smtClean="0"/>
              <a:t>的实现类、依赖关系，</a:t>
            </a:r>
            <a:r>
              <a:rPr lang="en-US" altLang="zh-CN" sz="2400" dirty="0" smtClean="0"/>
              <a:t>Spring</a:t>
            </a:r>
            <a:r>
              <a:rPr lang="zh-CN" altLang="en-US" sz="2400" dirty="0" smtClean="0"/>
              <a:t>容器则根据配置文件，利用反射来创建实例，并为之注入依赖关系。</a:t>
            </a:r>
            <a:endParaRPr lang="zh-CN" altLang="en-US" sz="2400" dirty="0"/>
          </a:p>
          <a:p>
            <a:pPr lvl="1"/>
            <a:endParaRPr lang="zh-CN" altLang="en-US" dirty="0"/>
          </a:p>
          <a:p>
            <a:endParaRPr lang="zh-CN" altLang="en-US" dirty="0"/>
          </a:p>
          <a:p>
            <a:endParaRPr lang="ru-RU" altLang="en-US" dirty="0"/>
          </a:p>
        </p:txBody>
      </p:sp>
    </p:spTree>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1700250" y="214314"/>
            <a:ext cx="7372344" cy="571480"/>
          </a:xfrm>
        </p:spPr>
        <p:txBody>
          <a:bodyPr/>
          <a:lstStyle/>
          <a:p>
            <a:r>
              <a:rPr lang="zh-CN" altLang="en-US" dirty="0" smtClean="0"/>
              <a:t>上机练习</a:t>
            </a:r>
            <a:endParaRPr lang="zh-CN" altLang="en-US" dirty="0"/>
          </a:p>
        </p:txBody>
      </p:sp>
      <p:sp>
        <p:nvSpPr>
          <p:cNvPr id="13" name="内容占位符 2">
            <a:hlinkClick r:id="" action="ppaction://noaction" highlightClick="1"/>
          </p:cNvPr>
          <p:cNvSpPr>
            <a:spLocks noGrp="1"/>
          </p:cNvSpPr>
          <p:nvPr>
            <p:ph idx="1"/>
          </p:nvPr>
        </p:nvSpPr>
        <p:spPr>
          <a:xfrm>
            <a:off x="838200" y="2057400"/>
            <a:ext cx="7858180" cy="1405176"/>
          </a:xfrm>
          <a:prstGeom prst="snip1Rect">
            <a:avLst/>
          </a:prstGeom>
          <a:solidFill>
            <a:srgbClr val="CCECFF"/>
          </a:solidFill>
          <a:ln w="25400">
            <a:solidFill>
              <a:schemeClr val="bg1"/>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rtlCol="0" anchor="t" anchorCtr="0">
            <a:spAutoFit/>
          </a:bodyPr>
          <a:lstStyle/>
          <a:p>
            <a:pPr fontAlgn="base">
              <a:lnSpc>
                <a:spcPct val="150000"/>
              </a:lnSpc>
              <a:spcBef>
                <a:spcPct val="0"/>
              </a:spcBef>
              <a:spcAft>
                <a:spcPct val="0"/>
              </a:spcAft>
            </a:pPr>
            <a:r>
              <a:rPr lang="zh-CN" altLang="en-US" dirty="0" smtClean="0">
                <a:latin typeface="黑体" panose="02010609060101010101" pitchFamily="49" charset="-122"/>
              </a:rPr>
              <a:t>需求说明</a:t>
            </a:r>
            <a:endParaRPr lang="en-US" altLang="zh-CN" dirty="0" smtClean="0">
              <a:latin typeface="黑体" panose="02010609060101010101" pitchFamily="49" charset="-122"/>
            </a:endParaRPr>
          </a:p>
          <a:p>
            <a:pPr lvl="1" fontAlgn="base">
              <a:lnSpc>
                <a:spcPct val="150000"/>
              </a:lnSpc>
              <a:spcBef>
                <a:spcPct val="0"/>
              </a:spcBef>
              <a:spcAft>
                <a:spcPct val="0"/>
              </a:spcAft>
            </a:pPr>
            <a:r>
              <a:rPr lang="zh-CN" altLang="en-US" dirty="0" smtClean="0"/>
              <a:t>学生找教师答疑，通过设值注入实现。</a:t>
            </a:r>
            <a:endParaRPr lang="en-US" altLang="zh-CN" dirty="0" smtClean="0">
              <a:latin typeface="黑体" panose="02010609060101010101" pitchFamily="49" charset="-122"/>
            </a:endParaRPr>
          </a:p>
        </p:txBody>
      </p:sp>
      <p:sp>
        <p:nvSpPr>
          <p:cNvPr id="15" name="AutoShape 7"/>
          <p:cNvSpPr>
            <a:spLocks noChangeArrowheads="1"/>
          </p:cNvSpPr>
          <p:nvPr/>
        </p:nvSpPr>
        <p:spPr bwMode="auto">
          <a:xfrm>
            <a:off x="2000233" y="5214950"/>
            <a:ext cx="5000660" cy="406400"/>
          </a:xfrm>
          <a:prstGeom prst="roundRect">
            <a:avLst>
              <a:gd name="adj" fmla="val 16667"/>
            </a:avLst>
          </a:prstGeom>
          <a:solidFill>
            <a:srgbClr val="FFFF99"/>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anchorCtr="1">
            <a:spAutoFit/>
          </a:bodyPr>
          <a:lstStyle/>
          <a:p>
            <a:pPr algn="l">
              <a:defRPr/>
            </a:pPr>
            <a:r>
              <a:rPr lang="zh-CN" altLang="en-US" b="1" dirty="0">
                <a:solidFill>
                  <a:schemeClr val="tx1"/>
                </a:solidFill>
                <a:latin typeface="Arial" panose="020B0604020202020204" pitchFamily="34" charset="0"/>
                <a:ea typeface="黑体" panose="02010609060101010101" pitchFamily="49" charset="-122"/>
              </a:rPr>
              <a:t>完成时间</a:t>
            </a:r>
            <a:r>
              <a:rPr lang="zh-CN" altLang="en-US" b="1" dirty="0" smtClean="0">
                <a:solidFill>
                  <a:schemeClr val="tx1"/>
                </a:solidFill>
                <a:latin typeface="Arial" panose="020B0604020202020204" pitchFamily="34" charset="0"/>
                <a:ea typeface="黑体" panose="02010609060101010101" pitchFamily="49" charset="-122"/>
              </a:rPr>
              <a:t>：</a:t>
            </a:r>
            <a:r>
              <a:rPr lang="en-US" altLang="zh-CN" b="1" dirty="0" smtClean="0">
                <a:solidFill>
                  <a:schemeClr val="tx1"/>
                </a:solidFill>
                <a:latin typeface="Arial" panose="020B0604020202020204" pitchFamily="34" charset="0"/>
                <a:ea typeface="黑体" panose="02010609060101010101" pitchFamily="49" charset="-122"/>
              </a:rPr>
              <a:t>10</a:t>
            </a:r>
            <a:r>
              <a:rPr lang="zh-CN" altLang="en-US" b="1" dirty="0" smtClean="0">
                <a:solidFill>
                  <a:schemeClr val="tx1"/>
                </a:solidFill>
                <a:latin typeface="Arial" panose="020B0604020202020204" pitchFamily="34" charset="0"/>
                <a:ea typeface="黑体" panose="02010609060101010101" pitchFamily="49" charset="-122"/>
              </a:rPr>
              <a:t>分钟</a:t>
            </a:r>
            <a:endParaRPr lang="zh-CN" altLang="en-US" b="1" dirty="0">
              <a:solidFill>
                <a:schemeClr val="tx1"/>
              </a:solidFill>
              <a:latin typeface="Arial" panose="020B0604020202020204" pitchFamily="34" charset="0"/>
              <a:ea typeface="黑体" panose="02010609060101010101" pitchFamily="49" charset="-122"/>
            </a:endParaRPr>
          </a:p>
        </p:txBody>
      </p:sp>
      <p:sp>
        <p:nvSpPr>
          <p:cNvPr id="16" name="AutoShape 5"/>
          <p:cNvSpPr>
            <a:spLocks noChangeArrowheads="1"/>
          </p:cNvSpPr>
          <p:nvPr/>
        </p:nvSpPr>
        <p:spPr bwMode="auto">
          <a:xfrm>
            <a:off x="2000232" y="5786454"/>
            <a:ext cx="5000660" cy="438151"/>
          </a:xfrm>
          <a:prstGeom prst="roundRect">
            <a:avLst>
              <a:gd name="adj" fmla="val 16667"/>
            </a:avLst>
          </a:prstGeom>
          <a:solidFill>
            <a:srgbClr val="67B9CF"/>
          </a:solidFill>
        </p:spPr>
        <p:style>
          <a:lnRef idx="3">
            <a:schemeClr val="lt1"/>
          </a:lnRef>
          <a:fillRef idx="1">
            <a:schemeClr val="accent1"/>
          </a:fillRef>
          <a:effectRef idx="1">
            <a:schemeClr val="accent1"/>
          </a:effectRef>
          <a:fontRef idx="minor">
            <a:schemeClr val="lt1"/>
          </a:fontRef>
        </p:style>
        <p:txBody>
          <a:bodyPr anchor="t" anchorCtr="1"/>
          <a:lstStyle/>
          <a:p>
            <a:pPr algn="l">
              <a:spcBef>
                <a:spcPct val="50000"/>
              </a:spcBef>
              <a:defRPr/>
            </a:pPr>
            <a:r>
              <a:rPr lang="zh-CN" altLang="en-US" b="1" dirty="0">
                <a:latin typeface="Arial" panose="020B0604020202020204" pitchFamily="34" charset="0"/>
                <a:ea typeface="黑体" panose="02010609060101010101" pitchFamily="49" charset="-122"/>
              </a:rPr>
              <a:t>共性问题集中讲解</a:t>
            </a:r>
            <a:endParaRPr lang="zh-CN" altLang="en-US" b="1" dirty="0">
              <a:latin typeface="Arial" panose="020B0604020202020204" pitchFamily="34" charset="0"/>
              <a:ea typeface="黑体" panose="02010609060101010101" pitchFamily="49" charset="-122"/>
            </a:endParaRPr>
          </a:p>
        </p:txBody>
      </p:sp>
      <p:grpSp>
        <p:nvGrpSpPr>
          <p:cNvPr id="2" name="组合 19"/>
          <p:cNvGrpSpPr/>
          <p:nvPr/>
        </p:nvGrpSpPr>
        <p:grpSpPr>
          <a:xfrm>
            <a:off x="357158" y="1428736"/>
            <a:ext cx="986586" cy="487981"/>
            <a:chOff x="1571604" y="2285992"/>
            <a:chExt cx="1233233" cy="609977"/>
          </a:xfrm>
        </p:grpSpPr>
        <p:sp>
          <p:nvSpPr>
            <p:cNvPr id="21" name="TextBox 20"/>
            <p:cNvSpPr txBox="1"/>
            <p:nvPr/>
          </p:nvSpPr>
          <p:spPr>
            <a:xfrm>
              <a:off x="1928794" y="2395831"/>
              <a:ext cx="876043" cy="500138"/>
            </a:xfrm>
            <a:prstGeom prst="rect">
              <a:avLst/>
            </a:prstGeom>
            <a:noFill/>
            <a:effectLst>
              <a:outerShdw blurRad="25400" dist="12700" dir="5400000" algn="t" rotWithShape="0">
                <a:prstClr val="black">
                  <a:alpha val="40000"/>
                </a:prstClr>
              </a:outerShdw>
            </a:effectLst>
          </p:spPr>
          <p:txBody>
            <a:bodyPr wrap="none" rtlCol="0">
              <a:spAutoFit/>
            </a:bodyPr>
            <a:lstStyle/>
            <a:p>
              <a:r>
                <a:rPr lang="zh-CN" altLang="en-US" sz="2000" b="1" dirty="0" smtClean="0">
                  <a:latin typeface="黑体" panose="02010609060101010101" pitchFamily="49" charset="-122"/>
                  <a:ea typeface="黑体" panose="02010609060101010101" pitchFamily="49" charset="-122"/>
                </a:rPr>
                <a:t>练习</a:t>
              </a:r>
              <a:endParaRPr lang="zh-CN" altLang="en-US" sz="2000" b="1" dirty="0">
                <a:latin typeface="黑体" panose="02010609060101010101" pitchFamily="49" charset="-122"/>
                <a:ea typeface="黑体" panose="02010609060101010101" pitchFamily="49" charset="-122"/>
              </a:endParaRPr>
            </a:p>
          </p:txBody>
        </p:sp>
        <p:pic>
          <p:nvPicPr>
            <p:cNvPr id="22" name="Picture 9" descr="E:\设计支持\模板设计\LX.png"/>
            <p:cNvPicPr>
              <a:picLocks noChangeAspect="1" noChangeArrowheads="1"/>
            </p:cNvPicPr>
            <p:nvPr/>
          </p:nvPicPr>
          <p:blipFill>
            <a:blip r:embed="rId1"/>
            <a:srcRect/>
            <a:stretch>
              <a:fillRect/>
            </a:stretch>
          </p:blipFill>
          <p:spPr bwMode="auto">
            <a:xfrm>
              <a:off x="1571604" y="2285992"/>
              <a:ext cx="507937" cy="558730"/>
            </a:xfrm>
            <a:prstGeom prst="rect">
              <a:avLst/>
            </a:prstGeom>
            <a:noFill/>
          </p:spPr>
        </p:pic>
      </p:grpSp>
      <p:grpSp>
        <p:nvGrpSpPr>
          <p:cNvPr id="3" name="组合 60"/>
          <p:cNvGrpSpPr/>
          <p:nvPr/>
        </p:nvGrpSpPr>
        <p:grpSpPr>
          <a:xfrm>
            <a:off x="327842" y="3828996"/>
            <a:ext cx="1100886" cy="457260"/>
            <a:chOff x="5500694" y="3571876"/>
            <a:chExt cx="1376107" cy="571576"/>
          </a:xfrm>
        </p:grpSpPr>
        <p:pic>
          <p:nvPicPr>
            <p:cNvPr id="18" name="Picture 1" descr="E:\设计支持\模板设计\ZY.png"/>
            <p:cNvPicPr>
              <a:picLocks noChangeAspect="1" noChangeArrowheads="1"/>
            </p:cNvPicPr>
            <p:nvPr/>
          </p:nvPicPr>
          <p:blipFill>
            <a:blip r:embed="rId2"/>
            <a:srcRect/>
            <a:stretch>
              <a:fillRect/>
            </a:stretch>
          </p:blipFill>
          <p:spPr bwMode="auto">
            <a:xfrm>
              <a:off x="5500694" y="3571876"/>
              <a:ext cx="579048" cy="518095"/>
            </a:xfrm>
            <a:prstGeom prst="rect">
              <a:avLst/>
            </a:prstGeom>
            <a:noFill/>
          </p:spPr>
        </p:pic>
        <p:sp>
          <p:nvSpPr>
            <p:cNvPr id="19" name="TextBox 18"/>
            <p:cNvSpPr txBox="1"/>
            <p:nvPr/>
          </p:nvSpPr>
          <p:spPr>
            <a:xfrm>
              <a:off x="6000760" y="3643314"/>
              <a:ext cx="876041" cy="500138"/>
            </a:xfrm>
            <a:prstGeom prst="rect">
              <a:avLst/>
            </a:prstGeom>
            <a:noFill/>
            <a:effectLst>
              <a:outerShdw blurRad="25400" dist="12700" dir="5400000" algn="t" rotWithShape="0">
                <a:prstClr val="black">
                  <a:alpha val="40000"/>
                </a:prstClr>
              </a:outerShdw>
            </a:effectLst>
          </p:spPr>
          <p:txBody>
            <a:bodyPr wrap="none" rtlCol="0">
              <a:spAutoFit/>
            </a:bodyPr>
            <a:lstStyle/>
            <a:p>
              <a:r>
                <a:rPr lang="zh-CN" altLang="en-US" sz="2000" b="1" dirty="0" smtClean="0">
                  <a:latin typeface="黑体" panose="02010609060101010101" pitchFamily="49" charset="-122"/>
                  <a:ea typeface="黑体" panose="02010609060101010101" pitchFamily="49" charset="-122"/>
                </a:rPr>
                <a:t>注意</a:t>
              </a:r>
              <a:endParaRPr lang="zh-CN" altLang="en-US" sz="2000" b="1" dirty="0">
                <a:latin typeface="黑体" panose="02010609060101010101" pitchFamily="49" charset="-122"/>
                <a:ea typeface="黑体" panose="02010609060101010101" pitchFamily="49" charset="-122"/>
              </a:endParaRPr>
            </a:p>
          </p:txBody>
        </p:sp>
      </p:grpSp>
      <p:sp>
        <p:nvSpPr>
          <p:cNvPr id="20" name="Rectangle 3"/>
          <p:cNvSpPr txBox="1">
            <a:spLocks noChangeArrowheads="1"/>
          </p:cNvSpPr>
          <p:nvPr/>
        </p:nvSpPr>
        <p:spPr>
          <a:xfrm>
            <a:off x="428596" y="4352935"/>
            <a:ext cx="8429652" cy="647701"/>
          </a:xfrm>
          <a:prstGeom prst="rect">
            <a:avLst/>
          </a:prstGeom>
          <a:noFill/>
        </p:spPr>
        <p:txBody>
          <a:bodyPr vert="horz" lIns="91440" tIns="45720" rIns="91440" bIns="45720" rtlCol="0">
            <a:normAutofit/>
          </a:bodyPr>
          <a:lstStyle/>
          <a:p>
            <a:pPr marL="342900" lvl="0" indent="-342900" algn="l" fontAlgn="auto">
              <a:spcBef>
                <a:spcPct val="20000"/>
              </a:spcBef>
              <a:spcAft>
                <a:spcPts val="0"/>
              </a:spcAft>
              <a:buBlip>
                <a:blip r:embed="rId3"/>
              </a:buBlip>
            </a:pPr>
            <a:r>
              <a:rPr kumimoji="0" lang="zh-CN" altLang="en-US" sz="28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关键标签：</a:t>
            </a:r>
            <a:r>
              <a:rPr kumimoji="0" lang="en-US" altLang="zh-CN" sz="28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&lt;property&gt;</a:t>
            </a:r>
            <a:r>
              <a:rPr kumimoji="0" lang="zh-CN" altLang="en-US" sz="28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及</a:t>
            </a:r>
            <a:r>
              <a:rPr kumimoji="0" lang="en-US" altLang="zh-CN" sz="28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name</a:t>
            </a:r>
            <a:r>
              <a:rPr kumimoji="0" lang="zh-CN" altLang="en-US" sz="28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en-US" altLang="zh-CN" sz="28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ref</a:t>
            </a:r>
            <a:r>
              <a:rPr kumimoji="0" lang="zh-CN" altLang="en-US" sz="28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属性</a:t>
            </a:r>
            <a:endParaRPr kumimoji="0" lang="zh-CN" altLang="en-US" sz="32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527050"/>
            <a:ext cx="8229600" cy="646331"/>
          </a:xfrm>
        </p:spPr>
        <p:txBody>
          <a:bodyPr>
            <a:spAutoFit/>
          </a:bodyPr>
          <a:lstStyle/>
          <a:p>
            <a:r>
              <a:rPr lang="zh-CN" altLang="en-US" dirty="0" smtClean="0"/>
              <a:t>四、设值注入和构造注入</a:t>
            </a:r>
            <a:endParaRPr lang="zh-CN" altLang="en-US" dirty="0"/>
          </a:p>
        </p:txBody>
      </p:sp>
      <p:sp>
        <p:nvSpPr>
          <p:cNvPr id="81923" name="Rectangle 3"/>
          <p:cNvSpPr>
            <a:spLocks noGrp="1" noChangeArrowheads="1"/>
          </p:cNvSpPr>
          <p:nvPr>
            <p:ph idx="1"/>
          </p:nvPr>
        </p:nvSpPr>
        <p:spPr/>
        <p:txBody>
          <a:bodyPr/>
          <a:lstStyle/>
          <a:p>
            <a:r>
              <a:rPr lang="zh-CN" altLang="en-US" dirty="0" smtClean="0"/>
              <a:t>2、构造注入</a:t>
            </a:r>
            <a:endParaRPr lang="zh-CN" altLang="en-US" dirty="0"/>
          </a:p>
          <a:p>
            <a:pPr lvl="1"/>
            <a:r>
              <a:rPr lang="zh-CN" altLang="en-US" dirty="0" smtClean="0"/>
              <a:t>在构造实例时，已经为其完成了依赖关系的初始化。这种利用构造器来设置依赖关系的方式，被称为构造注入。</a:t>
            </a:r>
            <a:endParaRPr lang="zh-CN" altLang="en-US" dirty="0"/>
          </a:p>
          <a:p>
            <a:pPr lvl="1"/>
            <a:endParaRPr lang="zh-CN" altLang="en-US" dirty="0"/>
          </a:p>
          <a:p>
            <a:pPr lvl="1"/>
            <a:endParaRPr lang="zh-CN" altLang="en-US" dirty="0"/>
          </a:p>
          <a:p>
            <a:endParaRPr lang="zh-CN" altLang="en-US" dirty="0"/>
          </a:p>
          <a:p>
            <a:endParaRPr lang="ru-RU" altLang="en-US" dirty="0"/>
          </a:p>
        </p:txBody>
      </p:sp>
    </p:spTree>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527050"/>
            <a:ext cx="8229600" cy="646331"/>
          </a:xfrm>
        </p:spPr>
        <p:txBody>
          <a:bodyPr>
            <a:spAutoFit/>
          </a:bodyPr>
          <a:lstStyle/>
          <a:p>
            <a:r>
              <a:rPr lang="zh-CN" altLang="en-US" dirty="0" smtClean="0"/>
              <a:t>四、设值注入和构造注入</a:t>
            </a:r>
            <a:endParaRPr lang="zh-CN" altLang="en-US" dirty="0"/>
          </a:p>
        </p:txBody>
      </p:sp>
      <p:sp>
        <p:nvSpPr>
          <p:cNvPr id="81923" name="Rectangle 3"/>
          <p:cNvSpPr>
            <a:spLocks noGrp="1" noChangeArrowheads="1"/>
          </p:cNvSpPr>
          <p:nvPr>
            <p:ph idx="1"/>
          </p:nvPr>
        </p:nvSpPr>
        <p:spPr/>
        <p:txBody>
          <a:bodyPr/>
          <a:lstStyle/>
          <a:p>
            <a:r>
              <a:rPr lang="zh-CN" altLang="en-US" dirty="0" smtClean="0"/>
              <a:t>2、构造注入</a:t>
            </a:r>
            <a:endParaRPr lang="zh-CN" altLang="en-US" dirty="0"/>
          </a:p>
          <a:p>
            <a:pPr lvl="1"/>
            <a:r>
              <a:rPr lang="zh-CN" altLang="en-US" dirty="0" smtClean="0"/>
              <a:t>示例：人使用斧头进行砍柴</a:t>
            </a:r>
            <a:endParaRPr lang="en-US" altLang="zh-CN" dirty="0" smtClean="0"/>
          </a:p>
          <a:p>
            <a:pPr lvl="1"/>
            <a:r>
              <a:rPr lang="zh-CN" altLang="en-US" dirty="0" smtClean="0"/>
              <a:t>第一步：对前面代码的</a:t>
            </a:r>
            <a:r>
              <a:rPr lang="en-US" altLang="zh-CN" dirty="0" smtClean="0"/>
              <a:t>Chinese</a:t>
            </a:r>
            <a:r>
              <a:rPr lang="zh-CN" altLang="en-US" dirty="0" smtClean="0"/>
              <a:t>类进行修改</a:t>
            </a:r>
            <a:endParaRPr lang="zh-CN" altLang="en-US" dirty="0"/>
          </a:p>
          <a:p>
            <a:pPr lvl="1"/>
            <a:endParaRPr lang="zh-CN" altLang="en-US" dirty="0"/>
          </a:p>
          <a:p>
            <a:endParaRPr lang="zh-CN" altLang="en-US" dirty="0"/>
          </a:p>
          <a:p>
            <a:endParaRPr lang="ru-RU" altLang="en-US" dirty="0"/>
          </a:p>
        </p:txBody>
      </p:sp>
      <p:pic>
        <p:nvPicPr>
          <p:cNvPr id="7170" name="Picture 2"/>
          <p:cNvPicPr>
            <a:picLocks noChangeAspect="1" noChangeArrowheads="1"/>
          </p:cNvPicPr>
          <p:nvPr/>
        </p:nvPicPr>
        <p:blipFill>
          <a:blip r:embed="rId1"/>
          <a:srcRect/>
          <a:stretch>
            <a:fillRect/>
          </a:stretch>
        </p:blipFill>
        <p:spPr bwMode="auto">
          <a:xfrm>
            <a:off x="1295400" y="381000"/>
            <a:ext cx="6248400" cy="6185707"/>
          </a:xfrm>
          <a:prstGeom prst="rect">
            <a:avLst/>
          </a:prstGeom>
          <a:noFill/>
          <a:ln w="9525">
            <a:noFill/>
            <a:miter lim="800000"/>
            <a:headEnd/>
            <a:tailEnd/>
          </a:ln>
          <a:effectLst/>
        </p:spPr>
      </p:pic>
      <p:sp>
        <p:nvSpPr>
          <p:cNvPr id="5" name="云形标注 4"/>
          <p:cNvSpPr/>
          <p:nvPr/>
        </p:nvSpPr>
        <p:spPr>
          <a:xfrm>
            <a:off x="4419600" y="609600"/>
            <a:ext cx="3962400" cy="2057400"/>
          </a:xfrm>
          <a:prstGeom prst="cloudCallout">
            <a:avLst>
              <a:gd name="adj1" fmla="val -62622"/>
              <a:gd name="adj2" fmla="val 66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没有提供</a:t>
            </a:r>
            <a:r>
              <a:rPr lang="en-US" altLang="zh-CN" dirty="0" smtClean="0"/>
              <a:t>setter</a:t>
            </a:r>
            <a:r>
              <a:rPr lang="zh-CN" altLang="en-US" dirty="0" smtClean="0"/>
              <a:t>方法，只有一个带</a:t>
            </a:r>
            <a:r>
              <a:rPr lang="en-US" altLang="zh-CN" dirty="0" smtClean="0"/>
              <a:t>Axe</a:t>
            </a:r>
            <a:r>
              <a:rPr lang="zh-CN" altLang="en-US" dirty="0" smtClean="0"/>
              <a:t>属性的构造器，</a:t>
            </a:r>
            <a:r>
              <a:rPr lang="en-US" altLang="zh-CN" dirty="0" smtClean="0"/>
              <a:t>Spring</a:t>
            </a:r>
            <a:r>
              <a:rPr lang="zh-CN" altLang="en-US" dirty="0" smtClean="0"/>
              <a:t>容器通过该构造器为</a:t>
            </a:r>
            <a:r>
              <a:rPr lang="en-US" altLang="zh-CN" dirty="0" err="1" smtClean="0"/>
              <a:t>chinese</a:t>
            </a:r>
            <a:r>
              <a:rPr lang="zh-CN" altLang="en-US" dirty="0" smtClean="0"/>
              <a:t>注入所依赖的</a:t>
            </a:r>
            <a:r>
              <a:rPr lang="en-US" altLang="zh-CN" dirty="0" smtClean="0"/>
              <a:t>Bean</a:t>
            </a:r>
            <a:r>
              <a:rPr lang="zh-CN" altLang="en-US" dirty="0" smtClean="0"/>
              <a:t>实例。</a:t>
            </a:r>
            <a:endParaRPr lang="zh-CN" alt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linds(horizontal)">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527050"/>
            <a:ext cx="8229600" cy="646331"/>
          </a:xfrm>
        </p:spPr>
        <p:txBody>
          <a:bodyPr>
            <a:spAutoFit/>
          </a:bodyPr>
          <a:lstStyle/>
          <a:p>
            <a:r>
              <a:rPr lang="zh-CN" altLang="en-US" dirty="0" smtClean="0"/>
              <a:t>四、设值注入和构造注入</a:t>
            </a:r>
            <a:endParaRPr lang="zh-CN" altLang="en-US" dirty="0"/>
          </a:p>
        </p:txBody>
      </p:sp>
      <p:sp>
        <p:nvSpPr>
          <p:cNvPr id="81923" name="Rectangle 3"/>
          <p:cNvSpPr>
            <a:spLocks noGrp="1" noChangeArrowheads="1"/>
          </p:cNvSpPr>
          <p:nvPr>
            <p:ph idx="1"/>
          </p:nvPr>
        </p:nvSpPr>
        <p:spPr/>
        <p:txBody>
          <a:bodyPr/>
          <a:lstStyle/>
          <a:p>
            <a:r>
              <a:rPr lang="zh-CN" altLang="en-US" dirty="0" smtClean="0"/>
              <a:t>2、构造注入</a:t>
            </a:r>
            <a:endParaRPr lang="zh-CN" altLang="en-US" dirty="0"/>
          </a:p>
          <a:p>
            <a:pPr lvl="1"/>
            <a:r>
              <a:rPr lang="zh-CN" altLang="en-US" dirty="0" smtClean="0"/>
              <a:t>示例：人使用斧头进行砍柴</a:t>
            </a:r>
            <a:endParaRPr lang="en-US" altLang="zh-CN" dirty="0" smtClean="0"/>
          </a:p>
          <a:p>
            <a:pPr lvl="1"/>
            <a:r>
              <a:rPr lang="zh-CN" altLang="en-US" dirty="0" smtClean="0"/>
              <a:t>第二步：配置文件的修改</a:t>
            </a:r>
            <a:endParaRPr lang="zh-CN" altLang="en-US" dirty="0"/>
          </a:p>
          <a:p>
            <a:pPr lvl="1"/>
            <a:endParaRPr lang="zh-CN" altLang="en-US" dirty="0"/>
          </a:p>
          <a:p>
            <a:endParaRPr lang="zh-CN" altLang="en-US" dirty="0"/>
          </a:p>
          <a:p>
            <a:endParaRPr lang="ru-RU" altLang="en-US" dirty="0"/>
          </a:p>
        </p:txBody>
      </p:sp>
      <p:pic>
        <p:nvPicPr>
          <p:cNvPr id="8194" name="Picture 2"/>
          <p:cNvPicPr>
            <a:picLocks noChangeAspect="1" noChangeArrowheads="1"/>
          </p:cNvPicPr>
          <p:nvPr/>
        </p:nvPicPr>
        <p:blipFill>
          <a:blip r:embed="rId1"/>
          <a:srcRect/>
          <a:stretch>
            <a:fillRect/>
          </a:stretch>
        </p:blipFill>
        <p:spPr bwMode="auto">
          <a:xfrm>
            <a:off x="0" y="2743200"/>
            <a:ext cx="9144000" cy="4524375"/>
          </a:xfrm>
          <a:prstGeom prst="rect">
            <a:avLst/>
          </a:prstGeom>
          <a:noFill/>
          <a:ln w="9525">
            <a:noFill/>
            <a:miter lim="800000"/>
            <a:headEnd/>
            <a:tailEnd/>
          </a:ln>
          <a:effectLst/>
        </p:spPr>
      </p:pic>
      <p:sp>
        <p:nvSpPr>
          <p:cNvPr id="5" name="云形标注 4"/>
          <p:cNvSpPr/>
          <p:nvPr/>
        </p:nvSpPr>
        <p:spPr>
          <a:xfrm>
            <a:off x="3581400" y="2819400"/>
            <a:ext cx="3962400" cy="2057400"/>
          </a:xfrm>
          <a:prstGeom prst="cloudCallout">
            <a:avLst>
              <a:gd name="adj1" fmla="val -62622"/>
              <a:gd name="adj2" fmla="val 66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Times New Roman" panose="02020603050405020304" pitchFamily="18" charset="0"/>
                <a:cs typeface="Times New Roman" panose="02020603050405020304" pitchFamily="18" charset="0"/>
              </a:rPr>
              <a:t>使用</a:t>
            </a:r>
            <a:r>
              <a:rPr lang="en-US" altLang="zh-CN" sz="2400" dirty="0" smtClean="0">
                <a:latin typeface="Times New Roman" panose="02020603050405020304" pitchFamily="18" charset="0"/>
                <a:cs typeface="Times New Roman" panose="02020603050405020304" pitchFamily="18" charset="0"/>
              </a:rPr>
              <a:t>&lt;constructor-</a:t>
            </a:r>
            <a:r>
              <a:rPr lang="en-US" altLang="zh-CN" sz="2400" dirty="0" err="1" smtClean="0">
                <a:latin typeface="Times New Roman" panose="02020603050405020304" pitchFamily="18" charset="0"/>
                <a:cs typeface="Times New Roman" panose="02020603050405020304" pitchFamily="18" charset="0"/>
              </a:rPr>
              <a:t>arg</a:t>
            </a:r>
            <a:r>
              <a:rPr lang="en-US" altLang="zh-CN" sz="2400" dirty="0" smtClean="0">
                <a:latin typeface="Times New Roman" panose="02020603050405020304" pitchFamily="18" charset="0"/>
                <a:cs typeface="Times New Roman" panose="02020603050405020304" pitchFamily="18" charset="0"/>
              </a:rPr>
              <a:t> …/&gt;</a:t>
            </a:r>
            <a:r>
              <a:rPr lang="zh-CN" altLang="en-US" sz="2400" dirty="0" smtClean="0">
                <a:latin typeface="Times New Roman" panose="02020603050405020304" pitchFamily="18" charset="0"/>
                <a:cs typeface="Times New Roman" panose="02020603050405020304" pitchFamily="18" charset="0"/>
              </a:rPr>
              <a:t>元素指定构造器的参数</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blinds(horizontal)">
                                      <p:cBhvr>
                                        <p:cTn id="12" dur="500"/>
                                        <p:tgtEl>
                                          <p:spTgt spid="819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1"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1"/>
          <a:srcRect/>
          <a:stretch>
            <a:fillRect/>
          </a:stretch>
        </p:blipFill>
        <p:spPr bwMode="auto">
          <a:xfrm>
            <a:off x="228600" y="2667000"/>
            <a:ext cx="6838950" cy="2676525"/>
          </a:xfrm>
          <a:prstGeom prst="rect">
            <a:avLst/>
          </a:prstGeom>
          <a:noFill/>
          <a:ln w="9525">
            <a:noFill/>
            <a:miter lim="800000"/>
            <a:headEnd/>
            <a:tailEnd/>
          </a:ln>
          <a:effectLst/>
        </p:spPr>
      </p:pic>
      <p:sp>
        <p:nvSpPr>
          <p:cNvPr id="81922" name="Rectangle 2"/>
          <p:cNvSpPr>
            <a:spLocks noGrp="1" noChangeArrowheads="1"/>
          </p:cNvSpPr>
          <p:nvPr>
            <p:ph type="title"/>
          </p:nvPr>
        </p:nvSpPr>
        <p:spPr>
          <a:xfrm>
            <a:off x="457200" y="527050"/>
            <a:ext cx="8229600" cy="646331"/>
          </a:xfrm>
        </p:spPr>
        <p:txBody>
          <a:bodyPr>
            <a:spAutoFit/>
          </a:bodyPr>
          <a:lstStyle/>
          <a:p>
            <a:r>
              <a:rPr lang="zh-CN" altLang="en-US" dirty="0" smtClean="0"/>
              <a:t>四、设值注入和构造注入</a:t>
            </a:r>
            <a:endParaRPr lang="zh-CN" altLang="en-US" dirty="0"/>
          </a:p>
        </p:txBody>
      </p:sp>
      <p:sp>
        <p:nvSpPr>
          <p:cNvPr id="81923" name="Rectangle 3"/>
          <p:cNvSpPr>
            <a:spLocks noGrp="1" noChangeArrowheads="1"/>
          </p:cNvSpPr>
          <p:nvPr>
            <p:ph idx="1"/>
          </p:nvPr>
        </p:nvSpPr>
        <p:spPr/>
        <p:txBody>
          <a:bodyPr/>
          <a:lstStyle/>
          <a:p>
            <a:r>
              <a:rPr lang="zh-CN" altLang="en-US" dirty="0" smtClean="0"/>
              <a:t>2、构造注入</a:t>
            </a:r>
            <a:endParaRPr lang="zh-CN" altLang="en-US" dirty="0"/>
          </a:p>
          <a:p>
            <a:pPr lvl="1"/>
            <a:r>
              <a:rPr lang="zh-CN" altLang="en-US" dirty="0" smtClean="0"/>
              <a:t>示例：人使用斧头进行砍柴</a:t>
            </a:r>
            <a:endParaRPr lang="en-US" altLang="zh-CN" dirty="0" smtClean="0"/>
          </a:p>
          <a:p>
            <a:pPr lvl="1"/>
            <a:r>
              <a:rPr lang="zh-CN" altLang="en-US" dirty="0" smtClean="0"/>
              <a:t>第三步：测试运行</a:t>
            </a:r>
            <a:endParaRPr lang="zh-CN" altLang="en-US" dirty="0"/>
          </a:p>
          <a:p>
            <a:pPr lvl="1"/>
            <a:endParaRPr lang="zh-CN" altLang="en-US" dirty="0"/>
          </a:p>
          <a:p>
            <a:endParaRPr lang="zh-CN" altLang="en-US" dirty="0"/>
          </a:p>
          <a:p>
            <a:endParaRPr lang="ru-RU" altLang="en-US" dirty="0"/>
          </a:p>
        </p:txBody>
      </p:sp>
      <p:pic>
        <p:nvPicPr>
          <p:cNvPr id="9220" name="Picture 4"/>
          <p:cNvPicPr>
            <a:picLocks noChangeAspect="1" noChangeArrowheads="1"/>
          </p:cNvPicPr>
          <p:nvPr/>
        </p:nvPicPr>
        <p:blipFill>
          <a:blip r:embed="rId2"/>
          <a:srcRect/>
          <a:stretch>
            <a:fillRect/>
          </a:stretch>
        </p:blipFill>
        <p:spPr bwMode="auto">
          <a:xfrm>
            <a:off x="4953000" y="4571999"/>
            <a:ext cx="3429000" cy="218098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288925"/>
            <a:ext cx="8229600" cy="1130300"/>
          </a:xfrm>
        </p:spPr>
        <p:txBody>
          <a:bodyPr>
            <a:spAutoFit/>
          </a:bodyPr>
          <a:lstStyle/>
          <a:p>
            <a:r>
              <a:rPr lang="en-US" sz="3400"/>
              <a:t>使用XML配置文件创建SqlSessionFactory对象</a:t>
            </a:r>
            <a:endParaRPr lang="en-US" sz="3400"/>
          </a:p>
        </p:txBody>
      </p:sp>
      <p:sp>
        <p:nvSpPr>
          <p:cNvPr id="13315" name="Rectangle 3"/>
          <p:cNvSpPr>
            <a:spLocks noGrp="1" noChangeArrowheads="1"/>
          </p:cNvSpPr>
          <p:nvPr>
            <p:ph idx="1"/>
          </p:nvPr>
        </p:nvSpPr>
        <p:spPr>
          <a:xfrm>
            <a:off x="457200" y="1600200"/>
            <a:ext cx="8229600" cy="3602038"/>
          </a:xfrm>
        </p:spPr>
        <p:txBody>
          <a:bodyPr>
            <a:spAutoFit/>
          </a:bodyPr>
          <a:lstStyle/>
          <a:p>
            <a:pPr algn="just">
              <a:buFont typeface="Wingdings" panose="05000000000000000000" pitchFamily="2" charset="2"/>
              <a:buChar char="Ø"/>
            </a:pPr>
            <a:r>
              <a:rPr lang="en-US"/>
              <a:t>String resource = "org/mybatis/example/Configuration.xml";</a:t>
            </a:r>
            <a:endParaRPr lang="en-US"/>
          </a:p>
          <a:p>
            <a:pPr algn="just">
              <a:buFont typeface="Wingdings" panose="05000000000000000000" pitchFamily="2" charset="2"/>
              <a:buChar char="Ø"/>
            </a:pPr>
            <a:r>
              <a:rPr lang="en-US"/>
              <a:t>Reader reader = Resources.getResourceAsReader(resource);</a:t>
            </a:r>
            <a:endParaRPr lang="en-US"/>
          </a:p>
          <a:p>
            <a:pPr algn="just">
              <a:buFont typeface="Wingdings" panose="05000000000000000000" pitchFamily="2" charset="2"/>
              <a:buChar char="Ø"/>
            </a:pPr>
            <a:r>
              <a:rPr lang="en-US"/>
              <a:t>sqlMapper = new SqlSessionFactoryBuilder().build(reader);</a:t>
            </a:r>
            <a:endParaRPr lang="en-US"/>
          </a:p>
          <a:p>
            <a:pPr algn="just">
              <a:buFont typeface="Wingdings" panose="05000000000000000000" pitchFamily="2" charset="2"/>
              <a:buChar char="Ø"/>
            </a:pPr>
            <a:r>
              <a:rPr lang="en-US"/>
              <a:t>XML配置文件包含对MyBatis系统的核心设置，包含获取数据库连接实例的数据源和决定事务范围和控制的事务管理器。</a:t>
            </a:r>
            <a:endParaRPr lang="en-US"/>
          </a:p>
        </p:txBody>
      </p:sp>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527050"/>
            <a:ext cx="8229600" cy="646331"/>
          </a:xfrm>
        </p:spPr>
        <p:txBody>
          <a:bodyPr>
            <a:spAutoFit/>
          </a:bodyPr>
          <a:lstStyle/>
          <a:p>
            <a:r>
              <a:rPr lang="zh-CN" altLang="en-US" dirty="0" smtClean="0"/>
              <a:t>四、设值注入和构造注入</a:t>
            </a:r>
            <a:endParaRPr lang="zh-CN" altLang="en-US" dirty="0"/>
          </a:p>
        </p:txBody>
      </p:sp>
      <p:sp>
        <p:nvSpPr>
          <p:cNvPr id="81923" name="Rectangle 3"/>
          <p:cNvSpPr>
            <a:spLocks noGrp="1" noChangeArrowheads="1"/>
          </p:cNvSpPr>
          <p:nvPr>
            <p:ph idx="1"/>
          </p:nvPr>
        </p:nvSpPr>
        <p:spPr/>
        <p:txBody>
          <a:bodyPr/>
          <a:lstStyle/>
          <a:p>
            <a:r>
              <a:rPr lang="zh-CN" altLang="en-US" dirty="0" smtClean="0"/>
              <a:t>2、构造注入</a:t>
            </a:r>
            <a:endParaRPr lang="zh-CN" altLang="en-US" dirty="0"/>
          </a:p>
          <a:p>
            <a:pPr lvl="1"/>
            <a:r>
              <a:rPr lang="zh-CN" altLang="en-US" dirty="0" smtClean="0"/>
              <a:t>示例：人使用斧头进行砍柴</a:t>
            </a:r>
            <a:endParaRPr lang="en-US" altLang="zh-CN" dirty="0" smtClean="0"/>
          </a:p>
          <a:p>
            <a:pPr lvl="1"/>
            <a:r>
              <a:rPr lang="zh-CN" altLang="en-US" dirty="0" smtClean="0"/>
              <a:t>疑问：如果是</a:t>
            </a:r>
            <a:r>
              <a:rPr lang="en-US" altLang="zh-CN" dirty="0" smtClean="0"/>
              <a:t>2</a:t>
            </a:r>
            <a:r>
              <a:rPr lang="zh-CN" altLang="en-US" dirty="0" smtClean="0"/>
              <a:t>个参数的构造器，怎么办呢？</a:t>
            </a:r>
            <a:endParaRPr lang="zh-CN" altLang="en-US" dirty="0"/>
          </a:p>
          <a:p>
            <a:endParaRPr lang="zh-CN" altLang="en-US" dirty="0"/>
          </a:p>
          <a:p>
            <a:endParaRPr lang="ru-RU" altLang="en-US" dirty="0"/>
          </a:p>
        </p:txBody>
      </p:sp>
      <p:pic>
        <p:nvPicPr>
          <p:cNvPr id="10242" name="Picture 2"/>
          <p:cNvPicPr>
            <a:picLocks noChangeAspect="1" noChangeArrowheads="1"/>
          </p:cNvPicPr>
          <p:nvPr/>
        </p:nvPicPr>
        <p:blipFill>
          <a:blip r:embed="rId1"/>
          <a:srcRect/>
          <a:stretch>
            <a:fillRect/>
          </a:stretch>
        </p:blipFill>
        <p:spPr bwMode="auto">
          <a:xfrm>
            <a:off x="0" y="228600"/>
            <a:ext cx="8763000" cy="1638300"/>
          </a:xfrm>
          <a:prstGeom prst="rect">
            <a:avLst/>
          </a:prstGeom>
          <a:noFill/>
          <a:ln w="9525">
            <a:noFill/>
            <a:miter lim="800000"/>
            <a:headEnd/>
            <a:tailEnd/>
          </a:ln>
          <a:effectLst/>
        </p:spPr>
      </p:pic>
      <p:pic>
        <p:nvPicPr>
          <p:cNvPr id="10243" name="Picture 3"/>
          <p:cNvPicPr>
            <a:picLocks noChangeAspect="1" noChangeArrowheads="1"/>
          </p:cNvPicPr>
          <p:nvPr/>
        </p:nvPicPr>
        <p:blipFill>
          <a:blip r:embed="rId2"/>
          <a:srcRect/>
          <a:stretch>
            <a:fillRect/>
          </a:stretch>
        </p:blipFill>
        <p:spPr bwMode="auto">
          <a:xfrm>
            <a:off x="0" y="1828800"/>
            <a:ext cx="4953000" cy="5029200"/>
          </a:xfrm>
          <a:prstGeom prst="rect">
            <a:avLst/>
          </a:prstGeom>
          <a:noFill/>
          <a:ln w="9525">
            <a:noFill/>
            <a:miter lim="800000"/>
            <a:headEnd/>
            <a:tailEnd/>
          </a:ln>
          <a:effectLst/>
        </p:spPr>
      </p:pic>
      <p:pic>
        <p:nvPicPr>
          <p:cNvPr id="10244" name="Picture 4"/>
          <p:cNvPicPr>
            <a:picLocks noChangeAspect="1" noChangeArrowheads="1"/>
          </p:cNvPicPr>
          <p:nvPr/>
        </p:nvPicPr>
        <p:blipFill>
          <a:blip r:embed="rId3"/>
          <a:srcRect/>
          <a:stretch>
            <a:fillRect/>
          </a:stretch>
        </p:blipFill>
        <p:spPr bwMode="auto">
          <a:xfrm>
            <a:off x="4953000" y="1905000"/>
            <a:ext cx="3819197" cy="27432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blinds(horizontal)">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243"/>
                                        </p:tgtEl>
                                        <p:attrNameLst>
                                          <p:attrName>style.visibility</p:attrName>
                                        </p:attrNameLst>
                                      </p:cBhvr>
                                      <p:to>
                                        <p:strVal val="visible"/>
                                      </p:to>
                                    </p:set>
                                    <p:anim calcmode="lin" valueType="num">
                                      <p:cBhvr additive="base">
                                        <p:cTn id="12" dur="500" fill="hold"/>
                                        <p:tgtEl>
                                          <p:spTgt spid="10243"/>
                                        </p:tgtEl>
                                        <p:attrNameLst>
                                          <p:attrName>ppt_x</p:attrName>
                                        </p:attrNameLst>
                                      </p:cBhvr>
                                      <p:tavLst>
                                        <p:tav tm="0">
                                          <p:val>
                                            <p:strVal val="0-#ppt_w/2"/>
                                          </p:val>
                                        </p:tav>
                                        <p:tav tm="100000">
                                          <p:val>
                                            <p:strVal val="#ppt_x"/>
                                          </p:val>
                                        </p:tav>
                                      </p:tavLst>
                                    </p:anim>
                                    <p:anim calcmode="lin" valueType="num">
                                      <p:cBhvr additive="base">
                                        <p:cTn id="13" dur="500" fill="hold"/>
                                        <p:tgtEl>
                                          <p:spTgt spid="1024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0244"/>
                                        </p:tgtEl>
                                        <p:attrNameLst>
                                          <p:attrName>style.visibility</p:attrName>
                                        </p:attrNameLst>
                                      </p:cBhvr>
                                      <p:to>
                                        <p:strVal val="visible"/>
                                      </p:to>
                                    </p:set>
                                    <p:anim calcmode="lin" valueType="num">
                                      <p:cBhvr additive="base">
                                        <p:cTn id="18" dur="500" fill="hold"/>
                                        <p:tgtEl>
                                          <p:spTgt spid="10244"/>
                                        </p:tgtEl>
                                        <p:attrNameLst>
                                          <p:attrName>ppt_x</p:attrName>
                                        </p:attrNameLst>
                                      </p:cBhvr>
                                      <p:tavLst>
                                        <p:tav tm="0">
                                          <p:val>
                                            <p:strVal val="1+#ppt_w/2"/>
                                          </p:val>
                                        </p:tav>
                                        <p:tav tm="100000">
                                          <p:val>
                                            <p:strVal val="#ppt_x"/>
                                          </p:val>
                                        </p:tav>
                                      </p:tavLst>
                                    </p:anim>
                                    <p:anim calcmode="lin" valueType="num">
                                      <p:cBhvr additive="base">
                                        <p:cTn id="19" dur="500" fill="hold"/>
                                        <p:tgtEl>
                                          <p:spTgt spid="102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四、设值注入和构造注入</a:t>
            </a:r>
            <a:endParaRPr lang="zh-CN" altLang="en-US" dirty="0"/>
          </a:p>
        </p:txBody>
      </p:sp>
      <p:graphicFrame>
        <p:nvGraphicFramePr>
          <p:cNvPr id="44" name="图示 43"/>
          <p:cNvGraphicFramePr/>
          <p:nvPr/>
        </p:nvGraphicFramePr>
        <p:xfrm>
          <a:off x="714348" y="1397000"/>
          <a:ext cx="785818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1700250" y="214314"/>
            <a:ext cx="7372344" cy="571480"/>
          </a:xfrm>
        </p:spPr>
        <p:txBody>
          <a:bodyPr/>
          <a:lstStyle/>
          <a:p>
            <a:r>
              <a:rPr lang="zh-CN" altLang="en-US" dirty="0" smtClean="0"/>
              <a:t>上机练习</a:t>
            </a:r>
            <a:endParaRPr lang="zh-CN" altLang="en-US" dirty="0"/>
          </a:p>
        </p:txBody>
      </p:sp>
      <p:sp>
        <p:nvSpPr>
          <p:cNvPr id="13" name="内容占位符 2">
            <a:hlinkClick r:id="" action="ppaction://noaction" highlightClick="1"/>
          </p:cNvPr>
          <p:cNvSpPr>
            <a:spLocks noGrp="1"/>
          </p:cNvSpPr>
          <p:nvPr>
            <p:ph idx="1"/>
          </p:nvPr>
        </p:nvSpPr>
        <p:spPr>
          <a:xfrm>
            <a:off x="838200" y="2057400"/>
            <a:ext cx="7858180" cy="1405176"/>
          </a:xfrm>
          <a:prstGeom prst="snip1Rect">
            <a:avLst/>
          </a:prstGeom>
          <a:solidFill>
            <a:srgbClr val="CCECFF"/>
          </a:solidFill>
          <a:ln w="25400">
            <a:solidFill>
              <a:schemeClr val="bg1"/>
            </a:solid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rtlCol="0" anchor="t" anchorCtr="0">
            <a:spAutoFit/>
          </a:bodyPr>
          <a:lstStyle/>
          <a:p>
            <a:pPr fontAlgn="base">
              <a:lnSpc>
                <a:spcPct val="150000"/>
              </a:lnSpc>
              <a:spcBef>
                <a:spcPct val="0"/>
              </a:spcBef>
              <a:spcAft>
                <a:spcPct val="0"/>
              </a:spcAft>
            </a:pPr>
            <a:r>
              <a:rPr lang="zh-CN" altLang="en-US" dirty="0" smtClean="0">
                <a:latin typeface="黑体" panose="02010609060101010101" pitchFamily="49" charset="-122"/>
              </a:rPr>
              <a:t>需求说明</a:t>
            </a:r>
            <a:endParaRPr lang="en-US" altLang="zh-CN" dirty="0" smtClean="0">
              <a:latin typeface="黑体" panose="02010609060101010101" pitchFamily="49" charset="-122"/>
            </a:endParaRPr>
          </a:p>
          <a:p>
            <a:pPr lvl="1" fontAlgn="base">
              <a:lnSpc>
                <a:spcPct val="150000"/>
              </a:lnSpc>
              <a:spcBef>
                <a:spcPct val="0"/>
              </a:spcBef>
              <a:spcAft>
                <a:spcPct val="0"/>
              </a:spcAft>
            </a:pPr>
            <a:r>
              <a:rPr lang="zh-CN" altLang="en-US" dirty="0" smtClean="0"/>
              <a:t>学生找教师答疑，通过构造注入实现。</a:t>
            </a:r>
            <a:endParaRPr lang="en-US" altLang="zh-CN" dirty="0" smtClean="0">
              <a:latin typeface="黑体" panose="02010609060101010101" pitchFamily="49" charset="-122"/>
            </a:endParaRPr>
          </a:p>
        </p:txBody>
      </p:sp>
      <p:sp>
        <p:nvSpPr>
          <p:cNvPr id="15" name="AutoShape 7"/>
          <p:cNvSpPr>
            <a:spLocks noChangeArrowheads="1"/>
          </p:cNvSpPr>
          <p:nvPr/>
        </p:nvSpPr>
        <p:spPr bwMode="auto">
          <a:xfrm>
            <a:off x="2000233" y="5214950"/>
            <a:ext cx="5000660" cy="406400"/>
          </a:xfrm>
          <a:prstGeom prst="roundRect">
            <a:avLst>
              <a:gd name="adj" fmla="val 16667"/>
            </a:avLst>
          </a:prstGeom>
          <a:solidFill>
            <a:srgbClr val="FFFF99"/>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anchorCtr="1">
            <a:spAutoFit/>
          </a:bodyPr>
          <a:lstStyle/>
          <a:p>
            <a:pPr algn="l">
              <a:defRPr/>
            </a:pPr>
            <a:r>
              <a:rPr lang="zh-CN" altLang="en-US" b="1" dirty="0">
                <a:solidFill>
                  <a:schemeClr val="tx1"/>
                </a:solidFill>
                <a:latin typeface="Arial" panose="020B0604020202020204" pitchFamily="34" charset="0"/>
                <a:ea typeface="黑体" panose="02010609060101010101" pitchFamily="49" charset="-122"/>
              </a:rPr>
              <a:t>完成时间</a:t>
            </a:r>
            <a:r>
              <a:rPr lang="zh-CN" altLang="en-US" b="1" dirty="0" smtClean="0">
                <a:solidFill>
                  <a:schemeClr val="tx1"/>
                </a:solidFill>
                <a:latin typeface="Arial" panose="020B0604020202020204" pitchFamily="34" charset="0"/>
                <a:ea typeface="黑体" panose="02010609060101010101" pitchFamily="49" charset="-122"/>
              </a:rPr>
              <a:t>：</a:t>
            </a:r>
            <a:r>
              <a:rPr lang="en-US" altLang="zh-CN" b="1" dirty="0" smtClean="0">
                <a:solidFill>
                  <a:schemeClr val="tx1"/>
                </a:solidFill>
                <a:latin typeface="Arial" panose="020B0604020202020204" pitchFamily="34" charset="0"/>
                <a:ea typeface="黑体" panose="02010609060101010101" pitchFamily="49" charset="-122"/>
              </a:rPr>
              <a:t>10</a:t>
            </a:r>
            <a:r>
              <a:rPr lang="zh-CN" altLang="en-US" b="1" dirty="0" smtClean="0">
                <a:solidFill>
                  <a:schemeClr val="tx1"/>
                </a:solidFill>
                <a:latin typeface="Arial" panose="020B0604020202020204" pitchFamily="34" charset="0"/>
                <a:ea typeface="黑体" panose="02010609060101010101" pitchFamily="49" charset="-122"/>
              </a:rPr>
              <a:t>分钟</a:t>
            </a:r>
            <a:endParaRPr lang="zh-CN" altLang="en-US" b="1" dirty="0">
              <a:solidFill>
                <a:schemeClr val="tx1"/>
              </a:solidFill>
              <a:latin typeface="Arial" panose="020B0604020202020204" pitchFamily="34" charset="0"/>
              <a:ea typeface="黑体" panose="02010609060101010101" pitchFamily="49" charset="-122"/>
            </a:endParaRPr>
          </a:p>
        </p:txBody>
      </p:sp>
      <p:sp>
        <p:nvSpPr>
          <p:cNvPr id="16" name="AutoShape 5"/>
          <p:cNvSpPr>
            <a:spLocks noChangeArrowheads="1"/>
          </p:cNvSpPr>
          <p:nvPr/>
        </p:nvSpPr>
        <p:spPr bwMode="auto">
          <a:xfrm>
            <a:off x="2000232" y="5786454"/>
            <a:ext cx="5000660" cy="438151"/>
          </a:xfrm>
          <a:prstGeom prst="roundRect">
            <a:avLst>
              <a:gd name="adj" fmla="val 16667"/>
            </a:avLst>
          </a:prstGeom>
          <a:solidFill>
            <a:srgbClr val="67B9CF"/>
          </a:solidFill>
        </p:spPr>
        <p:style>
          <a:lnRef idx="3">
            <a:schemeClr val="lt1"/>
          </a:lnRef>
          <a:fillRef idx="1">
            <a:schemeClr val="accent1"/>
          </a:fillRef>
          <a:effectRef idx="1">
            <a:schemeClr val="accent1"/>
          </a:effectRef>
          <a:fontRef idx="minor">
            <a:schemeClr val="lt1"/>
          </a:fontRef>
        </p:style>
        <p:txBody>
          <a:bodyPr anchor="t" anchorCtr="1"/>
          <a:lstStyle/>
          <a:p>
            <a:pPr algn="l">
              <a:spcBef>
                <a:spcPct val="50000"/>
              </a:spcBef>
              <a:defRPr/>
            </a:pPr>
            <a:r>
              <a:rPr lang="zh-CN" altLang="en-US" b="1" dirty="0">
                <a:latin typeface="Arial" panose="020B0604020202020204" pitchFamily="34" charset="0"/>
                <a:ea typeface="黑体" panose="02010609060101010101" pitchFamily="49" charset="-122"/>
              </a:rPr>
              <a:t>共性问题集中讲解</a:t>
            </a:r>
            <a:endParaRPr lang="zh-CN" altLang="en-US" b="1" dirty="0">
              <a:latin typeface="Arial" panose="020B0604020202020204" pitchFamily="34" charset="0"/>
              <a:ea typeface="黑体" panose="02010609060101010101" pitchFamily="49" charset="-122"/>
            </a:endParaRPr>
          </a:p>
        </p:txBody>
      </p:sp>
      <p:grpSp>
        <p:nvGrpSpPr>
          <p:cNvPr id="2" name="组合 19"/>
          <p:cNvGrpSpPr/>
          <p:nvPr/>
        </p:nvGrpSpPr>
        <p:grpSpPr>
          <a:xfrm>
            <a:off x="357158" y="1428736"/>
            <a:ext cx="986586" cy="487981"/>
            <a:chOff x="1571604" y="2285992"/>
            <a:chExt cx="1233233" cy="609977"/>
          </a:xfrm>
        </p:grpSpPr>
        <p:sp>
          <p:nvSpPr>
            <p:cNvPr id="21" name="TextBox 20"/>
            <p:cNvSpPr txBox="1"/>
            <p:nvPr/>
          </p:nvSpPr>
          <p:spPr>
            <a:xfrm>
              <a:off x="1928794" y="2395831"/>
              <a:ext cx="876043" cy="500138"/>
            </a:xfrm>
            <a:prstGeom prst="rect">
              <a:avLst/>
            </a:prstGeom>
            <a:noFill/>
            <a:effectLst>
              <a:outerShdw blurRad="25400" dist="12700" dir="5400000" algn="t" rotWithShape="0">
                <a:prstClr val="black">
                  <a:alpha val="40000"/>
                </a:prstClr>
              </a:outerShdw>
            </a:effectLst>
          </p:spPr>
          <p:txBody>
            <a:bodyPr wrap="none" rtlCol="0">
              <a:spAutoFit/>
            </a:bodyPr>
            <a:lstStyle/>
            <a:p>
              <a:r>
                <a:rPr lang="zh-CN" altLang="en-US" sz="2000" b="1" dirty="0" smtClean="0">
                  <a:latin typeface="黑体" panose="02010609060101010101" pitchFamily="49" charset="-122"/>
                  <a:ea typeface="黑体" panose="02010609060101010101" pitchFamily="49" charset="-122"/>
                </a:rPr>
                <a:t>练习</a:t>
              </a:r>
              <a:endParaRPr lang="zh-CN" altLang="en-US" sz="2000" b="1" dirty="0">
                <a:latin typeface="黑体" panose="02010609060101010101" pitchFamily="49" charset="-122"/>
                <a:ea typeface="黑体" panose="02010609060101010101" pitchFamily="49" charset="-122"/>
              </a:endParaRPr>
            </a:p>
          </p:txBody>
        </p:sp>
        <p:pic>
          <p:nvPicPr>
            <p:cNvPr id="22" name="Picture 9" descr="E:\设计支持\模板设计\LX.png"/>
            <p:cNvPicPr>
              <a:picLocks noChangeAspect="1" noChangeArrowheads="1"/>
            </p:cNvPicPr>
            <p:nvPr/>
          </p:nvPicPr>
          <p:blipFill>
            <a:blip r:embed="rId1"/>
            <a:srcRect/>
            <a:stretch>
              <a:fillRect/>
            </a:stretch>
          </p:blipFill>
          <p:spPr bwMode="auto">
            <a:xfrm>
              <a:off x="1571604" y="2285992"/>
              <a:ext cx="507937" cy="558730"/>
            </a:xfrm>
            <a:prstGeom prst="rect">
              <a:avLst/>
            </a:prstGeom>
            <a:noFill/>
          </p:spPr>
        </p:pic>
      </p:grpSp>
      <p:grpSp>
        <p:nvGrpSpPr>
          <p:cNvPr id="3" name="组合 60"/>
          <p:cNvGrpSpPr/>
          <p:nvPr/>
        </p:nvGrpSpPr>
        <p:grpSpPr>
          <a:xfrm>
            <a:off x="327842" y="3828996"/>
            <a:ext cx="1100886" cy="457260"/>
            <a:chOff x="5500694" y="3571876"/>
            <a:chExt cx="1376107" cy="571576"/>
          </a:xfrm>
        </p:grpSpPr>
        <p:pic>
          <p:nvPicPr>
            <p:cNvPr id="18" name="Picture 1" descr="E:\设计支持\模板设计\ZY.png"/>
            <p:cNvPicPr>
              <a:picLocks noChangeAspect="1" noChangeArrowheads="1"/>
            </p:cNvPicPr>
            <p:nvPr/>
          </p:nvPicPr>
          <p:blipFill>
            <a:blip r:embed="rId2"/>
            <a:srcRect/>
            <a:stretch>
              <a:fillRect/>
            </a:stretch>
          </p:blipFill>
          <p:spPr bwMode="auto">
            <a:xfrm>
              <a:off x="5500694" y="3571876"/>
              <a:ext cx="579048" cy="518095"/>
            </a:xfrm>
            <a:prstGeom prst="rect">
              <a:avLst/>
            </a:prstGeom>
            <a:noFill/>
          </p:spPr>
        </p:pic>
        <p:sp>
          <p:nvSpPr>
            <p:cNvPr id="19" name="TextBox 18"/>
            <p:cNvSpPr txBox="1"/>
            <p:nvPr/>
          </p:nvSpPr>
          <p:spPr>
            <a:xfrm>
              <a:off x="6000760" y="3643314"/>
              <a:ext cx="876041" cy="500138"/>
            </a:xfrm>
            <a:prstGeom prst="rect">
              <a:avLst/>
            </a:prstGeom>
            <a:noFill/>
            <a:effectLst>
              <a:outerShdw blurRad="25400" dist="12700" dir="5400000" algn="t" rotWithShape="0">
                <a:prstClr val="black">
                  <a:alpha val="40000"/>
                </a:prstClr>
              </a:outerShdw>
            </a:effectLst>
          </p:spPr>
          <p:txBody>
            <a:bodyPr wrap="none" rtlCol="0">
              <a:spAutoFit/>
            </a:bodyPr>
            <a:lstStyle/>
            <a:p>
              <a:r>
                <a:rPr lang="zh-CN" altLang="en-US" sz="2000" b="1" dirty="0" smtClean="0">
                  <a:latin typeface="黑体" panose="02010609060101010101" pitchFamily="49" charset="-122"/>
                  <a:ea typeface="黑体" panose="02010609060101010101" pitchFamily="49" charset="-122"/>
                </a:rPr>
                <a:t>注意</a:t>
              </a:r>
              <a:endParaRPr lang="zh-CN" altLang="en-US" sz="2000" b="1" dirty="0">
                <a:latin typeface="黑体" panose="02010609060101010101" pitchFamily="49" charset="-122"/>
                <a:ea typeface="黑体" panose="02010609060101010101" pitchFamily="49" charset="-122"/>
              </a:endParaRPr>
            </a:p>
          </p:txBody>
        </p:sp>
      </p:grpSp>
      <p:sp>
        <p:nvSpPr>
          <p:cNvPr id="20" name="Rectangle 3"/>
          <p:cNvSpPr txBox="1">
            <a:spLocks noChangeArrowheads="1"/>
          </p:cNvSpPr>
          <p:nvPr/>
        </p:nvSpPr>
        <p:spPr>
          <a:xfrm>
            <a:off x="428596" y="4352935"/>
            <a:ext cx="8429652" cy="647701"/>
          </a:xfrm>
          <a:prstGeom prst="rect">
            <a:avLst/>
          </a:prstGeom>
          <a:noFill/>
        </p:spPr>
        <p:txBody>
          <a:bodyPr vert="horz" lIns="91440" tIns="45720" rIns="91440" bIns="45720" rtlCol="0">
            <a:normAutofit/>
          </a:bodyPr>
          <a:lstStyle/>
          <a:p>
            <a:pPr marL="342900" lvl="0" indent="-342900" algn="l" fontAlgn="auto">
              <a:spcBef>
                <a:spcPct val="20000"/>
              </a:spcBef>
              <a:spcAft>
                <a:spcPts val="0"/>
              </a:spcAft>
              <a:buBlip>
                <a:blip r:embed="rId3"/>
              </a:buBlip>
            </a:pPr>
            <a:r>
              <a:rPr kumimoji="0" lang="zh-CN" altLang="en-US" sz="28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关键标签：</a:t>
            </a:r>
            <a:r>
              <a:rPr kumimoji="0" lang="en-US" altLang="zh-CN" sz="28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&lt;constructor-</a:t>
            </a:r>
            <a:r>
              <a:rPr kumimoji="0" lang="en-US" altLang="zh-CN" sz="2800" b="1" i="0" u="none" strike="noStrike" kern="1200" cap="none" spc="0" normalizeH="0" baseline="0" noProof="0" dirty="0" err="1" smtClean="0">
                <a:ln>
                  <a:noFill/>
                </a:ln>
                <a:solidFill>
                  <a:schemeClr val="tx1"/>
                </a:solidFill>
                <a:effectLst/>
                <a:uLnTx/>
                <a:uFillTx/>
                <a:latin typeface="黑体" panose="02010609060101010101" pitchFamily="49" charset="-122"/>
                <a:ea typeface="黑体" panose="02010609060101010101" pitchFamily="49" charset="-122"/>
                <a:cs typeface="+mn-cs"/>
              </a:rPr>
              <a:t>arg</a:t>
            </a:r>
            <a:r>
              <a:rPr kumimoji="0" lang="en-US" altLang="zh-CN" sz="28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&gt;</a:t>
            </a:r>
            <a:r>
              <a:rPr kumimoji="0" lang="zh-CN" altLang="en-US" sz="28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及</a:t>
            </a:r>
            <a:r>
              <a:rPr kumimoji="0" lang="en-US" altLang="zh-CN" sz="28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ref</a:t>
            </a:r>
            <a:r>
              <a:rPr kumimoji="0" lang="zh-CN" altLang="en-US" sz="28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a:t>
            </a:r>
            <a:r>
              <a:rPr kumimoji="0" lang="en-US" altLang="zh-CN" sz="28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type</a:t>
            </a:r>
            <a:r>
              <a:rPr kumimoji="0" lang="zh-CN" altLang="en-US" sz="28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属性</a:t>
            </a:r>
            <a:endParaRPr kumimoji="0" lang="zh-CN" altLang="en-US" sz="32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463550"/>
            <a:ext cx="8229600" cy="765175"/>
          </a:xfrm>
        </p:spPr>
        <p:txBody>
          <a:bodyPr>
            <a:spAutoFit/>
          </a:bodyPr>
          <a:lstStyle/>
          <a:p>
            <a:r>
              <a:rPr lang="en-US"/>
              <a:t>模型2和MVC模式</a:t>
            </a:r>
            <a:endParaRPr lang="en-US"/>
          </a:p>
        </p:txBody>
      </p:sp>
      <p:sp>
        <p:nvSpPr>
          <p:cNvPr id="84995" name="Rectangle 3"/>
          <p:cNvSpPr>
            <a:spLocks noGrp="1" noChangeArrowheads="1"/>
          </p:cNvSpPr>
          <p:nvPr>
            <p:ph idx="1"/>
          </p:nvPr>
        </p:nvSpPr>
        <p:spPr/>
        <p:txBody>
          <a:bodyPr/>
          <a:lstStyle/>
          <a:p>
            <a:r>
              <a:rPr lang="zh-CN" altLang="en-US" dirty="0" smtClean="0"/>
              <a:t>模型</a:t>
            </a:r>
            <a:r>
              <a:rPr lang="en-US" altLang="zh-CN" dirty="0" smtClean="0"/>
              <a:t>2</a:t>
            </a:r>
            <a:r>
              <a:rPr lang="zh-CN" altLang="en-US" dirty="0" smtClean="0"/>
              <a:t>基于模型</a:t>
            </a:r>
            <a:r>
              <a:rPr lang="en-US" altLang="zh-CN" dirty="0" smtClean="0"/>
              <a:t>-</a:t>
            </a:r>
            <a:r>
              <a:rPr lang="zh-CN" altLang="en-US" dirty="0" smtClean="0"/>
              <a:t>视图</a:t>
            </a:r>
            <a:r>
              <a:rPr lang="en-US" altLang="zh-CN" dirty="0" smtClean="0"/>
              <a:t>-</a:t>
            </a:r>
            <a:r>
              <a:rPr lang="zh-CN" altLang="en-US" dirty="0" smtClean="0"/>
              <a:t>控制器（</a:t>
            </a:r>
            <a:r>
              <a:rPr lang="en-US" altLang="zh-CN" dirty="0" smtClean="0"/>
              <a:t>MVC</a:t>
            </a:r>
            <a:r>
              <a:rPr lang="zh-CN" altLang="en-US" dirty="0" smtClean="0"/>
              <a:t>）模式。</a:t>
            </a:r>
            <a:endParaRPr lang="en-US" altLang="zh-CN" dirty="0" smtClean="0"/>
          </a:p>
          <a:p>
            <a:r>
              <a:rPr lang="en-US" altLang="zh-CN" dirty="0" smtClean="0"/>
              <a:t>MVC</a:t>
            </a:r>
            <a:r>
              <a:rPr lang="zh-CN" altLang="en-US" dirty="0" smtClean="0"/>
              <a:t>英文即</a:t>
            </a:r>
            <a:r>
              <a:rPr lang="en-US" altLang="zh-CN" dirty="0" smtClean="0"/>
              <a:t>Model-View-Controller</a:t>
            </a:r>
            <a:r>
              <a:rPr lang="zh-CN" altLang="en-US" dirty="0" smtClean="0"/>
              <a:t>，即把一个应用的输入、处理、输出流程按照</a:t>
            </a:r>
            <a:r>
              <a:rPr lang="en-US" altLang="zh-CN" dirty="0" smtClean="0"/>
              <a:t>Model</a:t>
            </a:r>
            <a:r>
              <a:rPr lang="zh-CN" altLang="en-US" dirty="0" smtClean="0"/>
              <a:t>、</a:t>
            </a:r>
            <a:r>
              <a:rPr lang="en-US" altLang="zh-CN" dirty="0" smtClean="0"/>
              <a:t>View</a:t>
            </a:r>
            <a:r>
              <a:rPr lang="zh-CN" altLang="en-US" dirty="0" smtClean="0"/>
              <a:t>、</a:t>
            </a:r>
            <a:r>
              <a:rPr lang="en-US" altLang="zh-CN" dirty="0" smtClean="0"/>
              <a:t>Controller</a:t>
            </a:r>
            <a:r>
              <a:rPr lang="zh-CN" altLang="en-US" dirty="0" smtClean="0"/>
              <a:t>的方式进行分离，这样一个应用被分成三个层</a:t>
            </a:r>
            <a:r>
              <a:rPr lang="en-US" altLang="zh-CN" dirty="0" smtClean="0"/>
              <a:t>——</a:t>
            </a:r>
            <a:r>
              <a:rPr lang="zh-CN" altLang="en-US" dirty="0" smtClean="0"/>
              <a:t>模型层、视图层、控制层。</a:t>
            </a:r>
            <a:endParaRPr lang="zh-CN" altLang="en-US" dirty="0" smtClean="0"/>
          </a:p>
          <a:p>
            <a:endParaRPr lang="ru-RU" altLang="en-US" dirty="0"/>
          </a:p>
        </p:txBody>
      </p:sp>
    </p:spTree>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463550"/>
            <a:ext cx="8229600" cy="765175"/>
          </a:xfrm>
        </p:spPr>
        <p:txBody>
          <a:bodyPr>
            <a:spAutoFit/>
          </a:bodyPr>
          <a:lstStyle/>
          <a:p>
            <a:r>
              <a:rPr lang="en-US"/>
              <a:t>模型2和MVC模式</a:t>
            </a:r>
            <a:endParaRPr lang="en-US"/>
          </a:p>
        </p:txBody>
      </p:sp>
      <p:pic>
        <p:nvPicPr>
          <p:cNvPr id="1026" name="Picture 2"/>
          <p:cNvPicPr>
            <a:picLocks noChangeAspect="1" noChangeArrowheads="1"/>
          </p:cNvPicPr>
          <p:nvPr/>
        </p:nvPicPr>
        <p:blipFill>
          <a:blip r:embed="rId1"/>
          <a:srcRect/>
          <a:stretch>
            <a:fillRect/>
          </a:stretch>
        </p:blipFill>
        <p:spPr bwMode="auto">
          <a:xfrm>
            <a:off x="457200" y="1295400"/>
            <a:ext cx="8381118" cy="49530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463550"/>
            <a:ext cx="8229600" cy="646331"/>
          </a:xfrm>
        </p:spPr>
        <p:txBody>
          <a:bodyPr>
            <a:spAutoFit/>
          </a:bodyPr>
          <a:lstStyle/>
          <a:p>
            <a:r>
              <a:rPr lang="zh-CN" altLang="en-US" dirty="0" smtClean="0"/>
              <a:t>实战</a:t>
            </a:r>
            <a:r>
              <a:rPr lang="en-US" dirty="0" smtClean="0"/>
              <a:t>MVC</a:t>
            </a:r>
            <a:endParaRPr lang="en-US" dirty="0"/>
          </a:p>
        </p:txBody>
      </p:sp>
      <p:sp>
        <p:nvSpPr>
          <p:cNvPr id="4" name="Rectangle 3"/>
          <p:cNvSpPr>
            <a:spLocks noGrp="1" noChangeArrowheads="1"/>
          </p:cNvSpPr>
          <p:nvPr>
            <p:ph idx="1"/>
          </p:nvPr>
        </p:nvSpPr>
        <p:spPr>
          <a:xfrm>
            <a:off x="500034" y="1285860"/>
            <a:ext cx="8229600" cy="4929222"/>
          </a:xfrm>
        </p:spPr>
        <p:txBody>
          <a:bodyPr>
            <a:normAutofit/>
          </a:bodyPr>
          <a:lstStyle/>
          <a:p>
            <a:r>
              <a:rPr lang="zh-CN" altLang="en-US" dirty="0" smtClean="0"/>
              <a:t>需求：成绩查询子模块</a:t>
            </a:r>
            <a:r>
              <a:rPr lang="en-US" altLang="zh-CN" dirty="0" smtClean="0"/>
              <a:t>【</a:t>
            </a:r>
            <a:r>
              <a:rPr lang="zh-CN" altLang="en-US" dirty="0" smtClean="0"/>
              <a:t>数据存文本文件</a:t>
            </a:r>
            <a:r>
              <a:rPr lang="en-US" altLang="zh-CN" dirty="0" smtClean="0"/>
              <a:t>】</a:t>
            </a:r>
            <a:endParaRPr lang="zh-CN" altLang="en-US" dirty="0" smtClean="0"/>
          </a:p>
          <a:p>
            <a:r>
              <a:rPr lang="zh-CN" altLang="en-US" dirty="0" smtClean="0"/>
              <a:t>程序功能：</a:t>
            </a:r>
            <a:endParaRPr lang="zh-CN" altLang="en-US" dirty="0" smtClean="0"/>
          </a:p>
          <a:p>
            <a:pPr lvl="1"/>
            <a:r>
              <a:rPr lang="zh-CN" altLang="en-US" dirty="0" smtClean="0"/>
              <a:t>在</a:t>
            </a:r>
            <a:r>
              <a:rPr lang="en-US" altLang="zh-CN" dirty="0" smtClean="0"/>
              <a:t>JSP</a:t>
            </a:r>
            <a:r>
              <a:rPr lang="zh-CN" altLang="en-US" dirty="0" smtClean="0"/>
              <a:t>页面中输入所有学生的成绩，根据用户请求动作映射到相应</a:t>
            </a:r>
            <a:r>
              <a:rPr lang="en-US" altLang="zh-CN" dirty="0" err="1" smtClean="0"/>
              <a:t>servlet</a:t>
            </a:r>
            <a:r>
              <a:rPr lang="zh-CN" altLang="en-US" dirty="0" smtClean="0"/>
              <a:t>，</a:t>
            </a:r>
            <a:r>
              <a:rPr lang="en-US" altLang="zh-CN" dirty="0" err="1" smtClean="0"/>
              <a:t>servlet</a:t>
            </a:r>
            <a:r>
              <a:rPr lang="zh-CN" altLang="en-US" dirty="0" smtClean="0"/>
              <a:t>调用操作文本文件的</a:t>
            </a:r>
            <a:r>
              <a:rPr lang="en-US" altLang="zh-CN" dirty="0" err="1" smtClean="0"/>
              <a:t>JavaBean</a:t>
            </a:r>
            <a:r>
              <a:rPr lang="zh-CN" altLang="en-US" dirty="0" smtClean="0"/>
              <a:t>进行数据操作。</a:t>
            </a:r>
            <a:endParaRPr lang="zh-CN" altLang="en-US" dirty="0" smtClean="0"/>
          </a:p>
          <a:p>
            <a:pPr lvl="1"/>
            <a:r>
              <a:rPr lang="zh-CN" altLang="en-US" dirty="0" smtClean="0"/>
              <a:t>流程存在以下几种可能：</a:t>
            </a:r>
            <a:endParaRPr lang="zh-CN" altLang="en-US" dirty="0" smtClean="0"/>
          </a:p>
          <a:p>
            <a:pPr lvl="2"/>
            <a:r>
              <a:rPr lang="zh-CN" altLang="en-US" dirty="0" smtClean="0"/>
              <a:t>输入学号为空时，什么也不操作；</a:t>
            </a:r>
            <a:endParaRPr lang="zh-CN" altLang="en-US" dirty="0" smtClean="0"/>
          </a:p>
          <a:p>
            <a:pPr lvl="2"/>
            <a:r>
              <a:rPr lang="zh-CN" altLang="en-US" dirty="0" smtClean="0"/>
              <a:t>输入学号和成绩都不为空，如果文件中存在该学号，则做修改成绩操作，否则做添加成绩操作；</a:t>
            </a:r>
            <a:endParaRPr lang="zh-CN" altLang="en-US" dirty="0" smtClean="0"/>
          </a:p>
          <a:p>
            <a:pPr lvl="2"/>
            <a:r>
              <a:rPr lang="zh-CN" altLang="en-US" dirty="0" smtClean="0"/>
              <a:t>输入学号不为空，但成绩为空，如果文件中存在该学号，则做删除操作，否则什么也不做。</a:t>
            </a:r>
            <a:endParaRPr lang="zh-CN" altLang="en-US" dirty="0" smtClean="0"/>
          </a:p>
          <a:p>
            <a:endParaRPr lang="ru-RU" altLang="en-US" dirty="0"/>
          </a:p>
        </p:txBody>
      </p:sp>
    </p:spTree>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463550"/>
            <a:ext cx="8229600" cy="646331"/>
          </a:xfrm>
        </p:spPr>
        <p:txBody>
          <a:bodyPr>
            <a:spAutoFit/>
          </a:bodyPr>
          <a:lstStyle/>
          <a:p>
            <a:r>
              <a:rPr lang="zh-CN" altLang="en-US" dirty="0" smtClean="0"/>
              <a:t>实战</a:t>
            </a:r>
            <a:r>
              <a:rPr lang="en-US" dirty="0" smtClean="0"/>
              <a:t>MVC</a:t>
            </a:r>
            <a:endParaRPr lang="en-US" dirty="0"/>
          </a:p>
        </p:txBody>
      </p:sp>
      <p:sp>
        <p:nvSpPr>
          <p:cNvPr id="4" name="Rectangle 3"/>
          <p:cNvSpPr>
            <a:spLocks noGrp="1" noChangeArrowheads="1"/>
          </p:cNvSpPr>
          <p:nvPr>
            <p:ph idx="1"/>
          </p:nvPr>
        </p:nvSpPr>
        <p:spPr>
          <a:xfrm>
            <a:off x="500034" y="1285860"/>
            <a:ext cx="8229600" cy="4929222"/>
          </a:xfrm>
        </p:spPr>
        <p:txBody>
          <a:bodyPr>
            <a:normAutofit/>
          </a:bodyPr>
          <a:lstStyle/>
          <a:p>
            <a:r>
              <a:rPr lang="zh-CN" altLang="en-US" dirty="0" smtClean="0"/>
              <a:t>操作步骤</a:t>
            </a:r>
            <a:endParaRPr lang="zh-CN" altLang="en-US" dirty="0" smtClean="0"/>
          </a:p>
          <a:p>
            <a:pPr lvl="1"/>
            <a:r>
              <a:rPr lang="zh-CN" altLang="en-US" dirty="0" smtClean="0"/>
              <a:t>步骤</a:t>
            </a:r>
            <a:r>
              <a:rPr lang="en-US" altLang="zh-CN" dirty="0" smtClean="0"/>
              <a:t>1</a:t>
            </a:r>
            <a:r>
              <a:rPr lang="zh-CN" altLang="en-US" dirty="0" smtClean="0"/>
              <a:t>：在已经创建的</a:t>
            </a:r>
            <a:r>
              <a:rPr lang="en-US" altLang="zh-CN" dirty="0" smtClean="0"/>
              <a:t>Demo</a:t>
            </a:r>
            <a:r>
              <a:rPr lang="zh-CN" altLang="en-US" dirty="0" smtClean="0"/>
              <a:t>中新建包</a:t>
            </a:r>
            <a:r>
              <a:rPr lang="en-US" altLang="zh-CN" dirty="0" smtClean="0"/>
              <a:t>cn.zmx</a:t>
            </a:r>
            <a:r>
              <a:rPr lang="zh-CN" altLang="en-US" dirty="0" smtClean="0"/>
              <a:t>。</a:t>
            </a:r>
            <a:endParaRPr lang="zh-CN" altLang="en-US" dirty="0" smtClean="0"/>
          </a:p>
          <a:p>
            <a:pPr lvl="1"/>
            <a:r>
              <a:rPr lang="zh-CN" altLang="en-US" dirty="0" smtClean="0"/>
              <a:t>步骤</a:t>
            </a:r>
            <a:r>
              <a:rPr lang="en-US" altLang="zh-CN" dirty="0" smtClean="0"/>
              <a:t>2</a:t>
            </a:r>
            <a:r>
              <a:rPr lang="zh-CN" altLang="en-US" dirty="0" smtClean="0"/>
              <a:t>：创建视图</a:t>
            </a:r>
            <a:r>
              <a:rPr lang="en-US" altLang="zh-CN" dirty="0" smtClean="0"/>
              <a:t>V</a:t>
            </a:r>
            <a:r>
              <a:rPr lang="zh-CN" altLang="en-US" dirty="0" smtClean="0"/>
              <a:t>，命名为</a:t>
            </a:r>
            <a:r>
              <a:rPr lang="en-US" altLang="zh-CN" dirty="0" smtClean="0"/>
              <a:t>score.jsp</a:t>
            </a:r>
            <a:r>
              <a:rPr lang="zh-CN" altLang="en-US" dirty="0" smtClean="0"/>
              <a:t>，将数据的添加和显示都集中在一个页面中。</a:t>
            </a:r>
            <a:endParaRPr lang="zh-CN" altLang="en-US" dirty="0" smtClean="0"/>
          </a:p>
          <a:p>
            <a:pPr lvl="1"/>
            <a:r>
              <a:rPr lang="zh-CN" altLang="en-US" dirty="0" smtClean="0"/>
              <a:t>步骤</a:t>
            </a:r>
            <a:r>
              <a:rPr lang="en-US" altLang="zh-CN" dirty="0" smtClean="0"/>
              <a:t>3</a:t>
            </a:r>
            <a:r>
              <a:rPr lang="zh-CN" altLang="en-US" dirty="0" smtClean="0"/>
              <a:t>：创建控制器</a:t>
            </a:r>
            <a:r>
              <a:rPr lang="en-US" altLang="zh-CN" dirty="0" smtClean="0"/>
              <a:t>C</a:t>
            </a:r>
            <a:r>
              <a:rPr lang="zh-CN" altLang="en-US" dirty="0" smtClean="0"/>
              <a:t>，命名为</a:t>
            </a:r>
            <a:r>
              <a:rPr lang="en-US" altLang="zh-CN" dirty="0" smtClean="0"/>
              <a:t>GradeServlet.java</a:t>
            </a:r>
            <a:r>
              <a:rPr lang="zh-CN" altLang="en-US" dirty="0" smtClean="0"/>
              <a:t>，是一个</a:t>
            </a:r>
            <a:r>
              <a:rPr lang="en-US" altLang="zh-CN" dirty="0" err="1" smtClean="0"/>
              <a:t>Servlet</a:t>
            </a:r>
            <a:r>
              <a:rPr lang="zh-CN" altLang="en-US" dirty="0" smtClean="0"/>
              <a:t>类，放在包</a:t>
            </a:r>
            <a:r>
              <a:rPr lang="en-US" altLang="zh-CN" dirty="0" smtClean="0"/>
              <a:t>cn.zmx</a:t>
            </a:r>
            <a:r>
              <a:rPr lang="zh-CN" altLang="en-US" dirty="0" smtClean="0"/>
              <a:t>下，需要配置部署描述文件</a:t>
            </a:r>
            <a:r>
              <a:rPr lang="en-US" altLang="zh-CN" dirty="0" smtClean="0"/>
              <a:t>web.xml</a:t>
            </a:r>
            <a:r>
              <a:rPr lang="zh-CN" altLang="en-US" dirty="0" smtClean="0"/>
              <a:t>。在这里面主要完成“接收用户请求、定义应用程序行为（比如是数据添加还是删除等操作）、请求分派”等操作。</a:t>
            </a:r>
            <a:endParaRPr lang="zh-CN" altLang="en-US" dirty="0" smtClean="0"/>
          </a:p>
          <a:p>
            <a:pPr lvl="1"/>
            <a:r>
              <a:rPr lang="zh-CN" altLang="en-US" dirty="0" smtClean="0"/>
              <a:t>步骤</a:t>
            </a:r>
            <a:r>
              <a:rPr lang="en-US" altLang="zh-CN" dirty="0" smtClean="0"/>
              <a:t>4</a:t>
            </a:r>
            <a:r>
              <a:rPr lang="zh-CN" altLang="en-US" dirty="0" smtClean="0"/>
              <a:t>：创建模型</a:t>
            </a:r>
            <a:r>
              <a:rPr lang="en-US" altLang="zh-CN" dirty="0" smtClean="0"/>
              <a:t>M</a:t>
            </a:r>
            <a:r>
              <a:rPr lang="zh-CN" altLang="en-US" dirty="0" smtClean="0"/>
              <a:t>，命名为</a:t>
            </a:r>
            <a:r>
              <a:rPr lang="en-US" altLang="zh-CN" dirty="0" smtClean="0"/>
              <a:t>ScoreBean.java</a:t>
            </a:r>
            <a:r>
              <a:rPr lang="zh-CN" altLang="en-US" dirty="0" smtClean="0"/>
              <a:t>，是一个</a:t>
            </a:r>
            <a:r>
              <a:rPr lang="en-US" altLang="zh-CN" dirty="0" err="1" smtClean="0"/>
              <a:t>JavaBean</a:t>
            </a:r>
            <a:r>
              <a:rPr lang="zh-CN" altLang="en-US" dirty="0" smtClean="0"/>
              <a:t>类，放在包</a:t>
            </a:r>
            <a:r>
              <a:rPr lang="en-US" altLang="zh-CN" dirty="0" smtClean="0"/>
              <a:t>cn.zmx</a:t>
            </a:r>
            <a:r>
              <a:rPr lang="zh-CN" altLang="en-US" dirty="0" smtClean="0"/>
              <a:t>下，完成文本文件的读写操作，同时在该包下新建一个文件文件</a:t>
            </a:r>
            <a:r>
              <a:rPr lang="en-US" altLang="zh-CN" dirty="0" smtClean="0"/>
              <a:t>score.txt</a:t>
            </a:r>
            <a:r>
              <a:rPr lang="zh-CN" altLang="en-US" dirty="0" smtClean="0"/>
              <a:t>。</a:t>
            </a:r>
            <a:endParaRPr lang="zh-CN" altLang="en-US" dirty="0" smtClean="0"/>
          </a:p>
          <a:p>
            <a:endParaRPr lang="ru-RU" altLang="en-US" dirty="0"/>
          </a:p>
        </p:txBody>
      </p:sp>
    </p:spTree>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实战</a:t>
            </a:r>
            <a:r>
              <a:rPr lang="en-US" dirty="0" smtClean="0"/>
              <a:t>MVC</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2050" name="Picture 2" descr="C:\Users\ADMINI~1.PC-\AppData\Local\Temp\ksohtml\wpsF28D.tmp.jpg"/>
          <p:cNvPicPr>
            <a:picLocks noChangeAspect="1" noChangeArrowheads="1"/>
          </p:cNvPicPr>
          <p:nvPr/>
        </p:nvPicPr>
        <p:blipFill>
          <a:blip r:embed="rId1"/>
          <a:srcRect/>
          <a:stretch>
            <a:fillRect/>
          </a:stretch>
        </p:blipFill>
        <p:spPr bwMode="auto">
          <a:xfrm>
            <a:off x="609599" y="1371600"/>
            <a:ext cx="8077201" cy="4053180"/>
          </a:xfrm>
          <a:prstGeom prst="rect">
            <a:avLst/>
          </a:prstGeom>
          <a:noFill/>
        </p:spPr>
      </p:pic>
    </p:spTree>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实战</a:t>
            </a:r>
            <a:r>
              <a:rPr lang="en-US" dirty="0" smtClean="0"/>
              <a:t>MVC</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42338" name="Picture 2" descr="C:\Users\ADMINI~1.PC-\AppData\Local\Temp\ksohtml\wps6434.tmp.jpg"/>
          <p:cNvPicPr>
            <a:picLocks noChangeAspect="1" noChangeArrowheads="1"/>
          </p:cNvPicPr>
          <p:nvPr/>
        </p:nvPicPr>
        <p:blipFill>
          <a:blip r:embed="rId1"/>
          <a:srcRect/>
          <a:stretch>
            <a:fillRect/>
          </a:stretch>
        </p:blipFill>
        <p:spPr bwMode="auto">
          <a:xfrm>
            <a:off x="609600" y="1295400"/>
            <a:ext cx="8019299" cy="4038600"/>
          </a:xfrm>
          <a:prstGeom prst="rect">
            <a:avLst/>
          </a:prstGeom>
          <a:noFill/>
        </p:spPr>
      </p:pic>
    </p:spTree>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实战</a:t>
            </a:r>
            <a:r>
              <a:rPr lang="en-US" dirty="0" smtClean="0"/>
              <a:t>MVC</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43362" name="Picture 2" descr="C:\Users\ADMINI~1.PC-\AppData\Local\Temp\ksohtml\wps13A6.tmp.jpg"/>
          <p:cNvPicPr>
            <a:picLocks noChangeAspect="1" noChangeArrowheads="1"/>
          </p:cNvPicPr>
          <p:nvPr/>
        </p:nvPicPr>
        <p:blipFill>
          <a:blip r:embed="rId1"/>
          <a:srcRect/>
          <a:stretch>
            <a:fillRect/>
          </a:stretch>
        </p:blipFill>
        <p:spPr bwMode="auto">
          <a:xfrm>
            <a:off x="533399" y="1371600"/>
            <a:ext cx="8233383" cy="4191000"/>
          </a:xfrm>
          <a:prstGeom prst="rect">
            <a:avLst/>
          </a:prstGeom>
          <a:noFill/>
        </p:spPr>
      </p:pic>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29756</Words>
  <Application>WPS 演示</Application>
  <PresentationFormat>全屏显示(4:3)</PresentationFormat>
  <Paragraphs>2482</Paragraphs>
  <Slides>281</Slides>
  <Notes>31</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3</vt:i4>
      </vt:variant>
      <vt:variant>
        <vt:lpstr>幻灯片标题</vt:lpstr>
      </vt:variant>
      <vt:variant>
        <vt:i4>281</vt:i4>
      </vt:variant>
    </vt:vector>
  </HeadingPairs>
  <TitlesOfParts>
    <vt:vector size="297" baseType="lpstr">
      <vt:lpstr>Arial</vt:lpstr>
      <vt:lpstr>宋体</vt:lpstr>
      <vt:lpstr>Wingdings</vt:lpstr>
      <vt:lpstr>黑体</vt:lpstr>
      <vt:lpstr>微软雅黑</vt:lpstr>
      <vt:lpstr>华文行楷</vt:lpstr>
      <vt:lpstr>Times New Roman</vt:lpstr>
      <vt:lpstr>Arial Unicode MS</vt:lpstr>
      <vt:lpstr>Calibri</vt:lpstr>
      <vt:lpstr>新宋体</vt:lpstr>
      <vt:lpstr>Arial</vt:lpstr>
      <vt:lpstr>Default Design</vt:lpstr>
      <vt:lpstr>主题1</vt:lpstr>
      <vt:lpstr>PBrush</vt:lpstr>
      <vt:lpstr>PBrush</vt:lpstr>
      <vt:lpstr>PBrush</vt:lpstr>
      <vt:lpstr>JavaEE程序设计</vt:lpstr>
      <vt:lpstr>JavaEE程序设计</vt:lpstr>
      <vt:lpstr>MyBatis3操作数据库</vt:lpstr>
      <vt:lpstr>MyBatis3操作数据库1</vt:lpstr>
      <vt:lpstr>MyBatis介绍</vt:lpstr>
      <vt:lpstr>框架下载</vt:lpstr>
      <vt:lpstr>MyBatis操作数据库的步骤</vt:lpstr>
      <vt:lpstr>使用XML配置文件创建SqlSessionFactory对象</vt:lpstr>
      <vt:lpstr>使用XML配置文件创建SqlSessionFactory对象</vt:lpstr>
      <vt:lpstr>示例代码</vt:lpstr>
      <vt:lpstr>XML配置文件（mybatis-config.xml）</vt:lpstr>
      <vt:lpstr>示例代码</vt:lpstr>
      <vt:lpstr>项目结构及测试</vt:lpstr>
      <vt:lpstr>项目结构</vt:lpstr>
      <vt:lpstr>测试</vt:lpstr>
      <vt:lpstr>测试</vt:lpstr>
      <vt:lpstr>SqlSessionFactoryBuilder和SqlSessionFactory类的结构</vt:lpstr>
      <vt:lpstr>SqlSessionFactoryBuilder类结构</vt:lpstr>
      <vt:lpstr>SqlSessionFactory类结构</vt:lpstr>
      <vt:lpstr>使用MyBatis Generator工具逆向</vt:lpstr>
      <vt:lpstr>插件安装</vt:lpstr>
      <vt:lpstr>插件安装</vt:lpstr>
      <vt:lpstr>插件安装</vt:lpstr>
      <vt:lpstr>配置文件</vt:lpstr>
      <vt:lpstr>配置文件</vt:lpstr>
      <vt:lpstr>generatorConfig.properties</vt:lpstr>
      <vt:lpstr>generatorConfig.xml</vt:lpstr>
      <vt:lpstr>代码生成演示</vt:lpstr>
      <vt:lpstr>利用插件生成代码</vt:lpstr>
      <vt:lpstr>生成的代码结构</vt:lpstr>
      <vt:lpstr>使用SqlSession对象在MySQL数据库中新建记录</vt:lpstr>
      <vt:lpstr>测试代码</vt:lpstr>
      <vt:lpstr>错误分析</vt:lpstr>
      <vt:lpstr>错误分析</vt:lpstr>
      <vt:lpstr>mapper节点映射</vt:lpstr>
      <vt:lpstr>运行结果</vt:lpstr>
      <vt:lpstr>PowerPoint 演示文稿</vt:lpstr>
      <vt:lpstr>针对MySql实现CURD</vt:lpstr>
      <vt:lpstr>针对MySql实现CURD</vt:lpstr>
      <vt:lpstr>针对MySql实现CURD</vt:lpstr>
      <vt:lpstr>针对MySql实现CURD</vt:lpstr>
      <vt:lpstr>针对MySql实现CURD</vt:lpstr>
      <vt:lpstr>MyBatis3常用技能</vt:lpstr>
      <vt:lpstr>MyBatis3常用技能</vt:lpstr>
      <vt:lpstr>MyBatis3常用技能</vt:lpstr>
      <vt:lpstr>MyBatis3常用技能</vt:lpstr>
      <vt:lpstr>MyBatis3常用技能</vt:lpstr>
      <vt:lpstr>MyBatis3常用技能</vt:lpstr>
      <vt:lpstr>MyBatis3常用技能</vt:lpstr>
      <vt:lpstr>MyBatis3常用技能</vt:lpstr>
      <vt:lpstr>MyBatis3常用技能</vt:lpstr>
      <vt:lpstr>MyBatis3常用技能</vt:lpstr>
      <vt:lpstr>MyBatis3常用技能</vt:lpstr>
      <vt:lpstr>MyBatis3常用技能</vt:lpstr>
      <vt:lpstr>PowerPoint 演示文稿</vt:lpstr>
      <vt:lpstr>Spring框架</vt:lpstr>
      <vt:lpstr>一、Spring下载和安装</vt:lpstr>
      <vt:lpstr>一、Spring下载和安装</vt:lpstr>
      <vt:lpstr>一、Spring下载和安装</vt:lpstr>
      <vt:lpstr>一、Spring下载和安装</vt:lpstr>
      <vt:lpstr>二、使用Spring管理Bean</vt:lpstr>
      <vt:lpstr>二、使用Spring管理Bean</vt:lpstr>
      <vt:lpstr>二、使用Spring管理Bean</vt:lpstr>
      <vt:lpstr>二、使用Spring管理Bean</vt:lpstr>
      <vt:lpstr>二、使用Spring管理Bean</vt:lpstr>
      <vt:lpstr>二、使用Spring管理Bean</vt:lpstr>
      <vt:lpstr>二、使用Spring管理Bean</vt:lpstr>
      <vt:lpstr>二、使用Spring管理Bean</vt:lpstr>
      <vt:lpstr>三、Spring的核心机制：依赖注入</vt:lpstr>
      <vt:lpstr>三、Spring的核心机制：依赖注入</vt:lpstr>
      <vt:lpstr>三、Spring的核心机制：依赖注入</vt:lpstr>
      <vt:lpstr>三、Spring的核心机制：依赖注入</vt:lpstr>
      <vt:lpstr>三、Spring的核心机制：依赖注入</vt:lpstr>
      <vt:lpstr>三、Spring的核心机制：依赖注入</vt:lpstr>
      <vt:lpstr>三、Spring的核心机制：依赖注入</vt:lpstr>
      <vt:lpstr>总结：控制反转和依赖注入</vt:lpstr>
      <vt:lpstr>PowerPoint 演示文稿</vt:lpstr>
      <vt:lpstr>四、设值注入和构造注入</vt:lpstr>
      <vt:lpstr>四、设值注入和构造注入</vt:lpstr>
      <vt:lpstr>四、设值注入和构造注入</vt:lpstr>
      <vt:lpstr>四、设值注入和构造注入</vt:lpstr>
      <vt:lpstr>四、设值注入和构造注入</vt:lpstr>
      <vt:lpstr>四、设值注入和构造注入</vt:lpstr>
      <vt:lpstr>四、设值注入和构造注入</vt:lpstr>
      <vt:lpstr>上机练习</vt:lpstr>
      <vt:lpstr>四、设值注入和构造注入</vt:lpstr>
      <vt:lpstr>四、设值注入和构造注入</vt:lpstr>
      <vt:lpstr>四、设值注入和构造注入</vt:lpstr>
      <vt:lpstr>四、设值注入和构造注入</vt:lpstr>
      <vt:lpstr>四、设值注入和构造注入</vt:lpstr>
      <vt:lpstr>四、设值注入和构造注入</vt:lpstr>
      <vt:lpstr>上机练习</vt:lpstr>
      <vt:lpstr>模型2和MVC模式</vt:lpstr>
      <vt:lpstr>模型2和MVC模式</vt:lpstr>
      <vt:lpstr>实战MVC</vt:lpstr>
      <vt:lpstr>实战MVC</vt:lpstr>
      <vt:lpstr>实战MVC</vt:lpstr>
      <vt:lpstr>实战MVC</vt:lpstr>
      <vt:lpstr>实战MVC</vt:lpstr>
      <vt:lpstr>实战MVC</vt:lpstr>
      <vt:lpstr>实战MVC</vt:lpstr>
      <vt:lpstr>实战MVC</vt:lpstr>
      <vt:lpstr>上机练习</vt:lpstr>
      <vt:lpstr>Spring MVC</vt:lpstr>
      <vt:lpstr>下载、安装</vt:lpstr>
      <vt:lpstr>Spring MVC核心控制器</vt:lpstr>
      <vt:lpstr>Spring MVC核心控制器</vt:lpstr>
      <vt:lpstr>基于注解的Spring 4 MVC开发</vt:lpstr>
      <vt:lpstr>基于注解的Spring 4 MVC开发</vt:lpstr>
      <vt:lpstr>基于注解的Spring 4 MVC开发</vt:lpstr>
      <vt:lpstr>基于注解的Spring 4 MVC开发</vt:lpstr>
      <vt:lpstr>基于注解的Spring 4 MVC开发</vt:lpstr>
      <vt:lpstr>基于注解的Spring 4 MVC开发</vt:lpstr>
      <vt:lpstr>基于注解的Spring 4 MVC开发</vt:lpstr>
      <vt:lpstr>基于注解的Spring 4 MVC开发</vt:lpstr>
      <vt:lpstr>PowerPoint 演示文稿</vt:lpstr>
      <vt:lpstr>更加方便的参数获取方法</vt:lpstr>
      <vt:lpstr>更加方便的参数获取方法</vt:lpstr>
      <vt:lpstr>控制器执行指定提交方式</vt:lpstr>
      <vt:lpstr>控制器执行指定提交方式</vt:lpstr>
      <vt:lpstr>控制器执行指定提交方式</vt:lpstr>
      <vt:lpstr>控制器执行指定提交方式</vt:lpstr>
      <vt:lpstr>控制器执行指定提交方式</vt:lpstr>
      <vt:lpstr>控制器执行指定提交方式</vt:lpstr>
      <vt:lpstr>控制器执行指定提交方式</vt:lpstr>
      <vt:lpstr>控制器执行指定提交方式</vt:lpstr>
      <vt:lpstr>控制器执行指定提交方式</vt:lpstr>
      <vt:lpstr>控制器重定向到控制器—无参数传递</vt:lpstr>
      <vt:lpstr>控制器重定向到控制器—无参数传递</vt:lpstr>
      <vt:lpstr>控制器重定向到控制器—无参数传递</vt:lpstr>
      <vt:lpstr>控制器重定向到控制器—无参数传递</vt:lpstr>
      <vt:lpstr>控制器重定向到控制器—无参数传递</vt:lpstr>
      <vt:lpstr>控制器重定向到控制器—无参数传递</vt:lpstr>
      <vt:lpstr>控制器重定向到控制器—有参数传递</vt:lpstr>
      <vt:lpstr>控制器重定向到控制器—有参数传递</vt:lpstr>
      <vt:lpstr>控制器重定向到控制器—有参数传递</vt:lpstr>
      <vt:lpstr>控制器重定向到控制器—有参数传递</vt:lpstr>
      <vt:lpstr>匹配URL路径执行指定控制器</vt:lpstr>
      <vt:lpstr>匹配URL路径执行指定控制器</vt:lpstr>
      <vt:lpstr>匹配URL路径执行指定控制器</vt:lpstr>
      <vt:lpstr>匹配URL路径执行指定控制器</vt:lpstr>
      <vt:lpstr>匹配URL路径执行指定控制器</vt:lpstr>
      <vt:lpstr>服务器端获取JSON字符串-方式1</vt:lpstr>
      <vt:lpstr>服务器端获取JSON字符串-方式1</vt:lpstr>
      <vt:lpstr>服务器端获取JSON字符串-方式1</vt:lpstr>
      <vt:lpstr>服务器端获取JSON字符串-方式1</vt:lpstr>
      <vt:lpstr>服务器端获取JSON字符串-方式1</vt:lpstr>
      <vt:lpstr>服务器端获取JSON字符串-方式1</vt:lpstr>
      <vt:lpstr>服务器端获取JSON字符串-方式2</vt:lpstr>
      <vt:lpstr>服务器端获取JSON字符串-方式2</vt:lpstr>
      <vt:lpstr>服务器端获取JSON字符串-方式2</vt:lpstr>
      <vt:lpstr>服务器端获取JSON字符串-方式2</vt:lpstr>
      <vt:lpstr>服务器端获取JSON字符串-方式2</vt:lpstr>
      <vt:lpstr>服务器端获取JSON字符串-方式2</vt:lpstr>
      <vt:lpstr>PowerPoint 演示文稿</vt:lpstr>
      <vt:lpstr>将URL中的参数转为实体</vt:lpstr>
      <vt:lpstr>将URL中的参数转为实体</vt:lpstr>
      <vt:lpstr>服务器端获取JSON字符串-方式1</vt:lpstr>
      <vt:lpstr>将URL中的参数转为实体</vt:lpstr>
      <vt:lpstr>将URL中的参数转为实体</vt:lpstr>
      <vt:lpstr>将URL中的参数转为实体</vt:lpstr>
      <vt:lpstr>控制器中传回JSON对象</vt:lpstr>
      <vt:lpstr>控制器中传回JSON对象</vt:lpstr>
      <vt:lpstr>控制器中传回JSON对象</vt:lpstr>
      <vt:lpstr>控制器中传回JSON对象</vt:lpstr>
      <vt:lpstr>控制器中传回JSON对象</vt:lpstr>
      <vt:lpstr>控制器中传回JSON对象</vt:lpstr>
      <vt:lpstr>控制器中传回JSON字符串</vt:lpstr>
      <vt:lpstr>控制器中传回JSON字符串</vt:lpstr>
      <vt:lpstr>控制器中传回JSON字符串</vt:lpstr>
      <vt:lpstr>控制器中传回JSON字符串</vt:lpstr>
      <vt:lpstr>控制器中传回JSON字符串</vt:lpstr>
      <vt:lpstr>控制器中传回JSON字符串</vt:lpstr>
      <vt:lpstr>控制器获取HttpServletRequest和HttpServletResponse对象</vt:lpstr>
      <vt:lpstr>控制器获取HttpServletRequest和HttpServletResponse对象</vt:lpstr>
      <vt:lpstr>控制器获取HttpServletRequest和HttpServletResponse对象</vt:lpstr>
      <vt:lpstr>控制器获取HttpServletRequest和HttpServletResponse对象</vt:lpstr>
      <vt:lpstr>控制器获取HttpServletRequest和HttpServletResponse对象</vt:lpstr>
      <vt:lpstr>控制器获取HttpServletRequest和HttpServletResponse对象</vt:lpstr>
      <vt:lpstr>直接使用HttpServletResponse对象输出响应内容</vt:lpstr>
      <vt:lpstr>直接使用HttpServletResponse对象输出响应内容</vt:lpstr>
      <vt:lpstr>直接使用HttpServletResponse对象输出响应内容</vt:lpstr>
      <vt:lpstr>直接使用HttpServletResponse对象输出响应内容</vt:lpstr>
      <vt:lpstr>直接使用HttpServletResponse对象输出响应内容</vt:lpstr>
      <vt:lpstr>直接使用HttpServletResponse对象输出响应内容</vt:lpstr>
      <vt:lpstr>通过URL参数访问指定的方法</vt:lpstr>
      <vt:lpstr>通过URL参数访问指定的方法</vt:lpstr>
      <vt:lpstr>通过URL参数访问指定的方法</vt:lpstr>
      <vt:lpstr>通过URL参数访问指定的方法</vt:lpstr>
      <vt:lpstr>通过URL参数访问指定的方法</vt:lpstr>
      <vt:lpstr>通过URL参数访问指定的方法</vt:lpstr>
      <vt:lpstr>通过URL参数访问指定的方法</vt:lpstr>
      <vt:lpstr>通过URL参数访问指定的方法</vt:lpstr>
      <vt:lpstr>通过URL参数访问指定的方法</vt:lpstr>
      <vt:lpstr>通过URL参数访问指定的方法</vt:lpstr>
      <vt:lpstr>通过URL参数访问指定的方法</vt:lpstr>
      <vt:lpstr>PowerPoint 演示文稿</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表达式语言</vt:lpstr>
      <vt:lpstr>PowerPoint 演示文稿</vt:lpstr>
      <vt:lpstr>JSTL</vt:lpstr>
      <vt:lpstr>JSTL</vt:lpstr>
      <vt:lpstr>JSTL</vt:lpstr>
      <vt:lpstr>JSTL</vt:lpstr>
      <vt:lpstr>JSTL</vt:lpstr>
      <vt:lpstr>JSTL</vt:lpstr>
      <vt:lpstr>JSTL</vt:lpstr>
      <vt:lpstr>JSTL</vt:lpstr>
      <vt:lpstr>JSTL</vt:lpstr>
      <vt:lpstr>JSTL</vt:lpstr>
      <vt:lpstr>JSTL</vt:lpstr>
      <vt:lpstr>JSTL</vt:lpstr>
      <vt:lpstr>JSTL</vt:lpstr>
      <vt:lpstr>JSTL</vt:lpstr>
      <vt:lpstr>JSTL</vt:lpstr>
      <vt:lpstr>JSTL</vt:lpstr>
      <vt:lpstr>JSTL</vt:lpstr>
      <vt:lpstr>JSTL</vt:lpstr>
      <vt:lpstr>JSTL</vt:lpstr>
      <vt:lpstr>JSTL</vt:lpstr>
      <vt:lpstr>JSTL</vt:lpstr>
      <vt:lpstr>JSTL</vt:lpstr>
      <vt:lpstr>JSTL</vt:lpstr>
      <vt:lpstr>JSTL</vt:lpstr>
      <vt:lpstr>JSTL</vt:lpstr>
      <vt:lpstr>JSTL</vt:lpstr>
      <vt:lpstr>JSTL</vt:lpstr>
      <vt:lpstr>JSTL</vt:lpstr>
      <vt:lpstr>JSTL</vt:lpstr>
      <vt:lpstr>JSTL</vt:lpstr>
      <vt:lpstr>JSTL</vt:lpstr>
      <vt:lpstr>JSTL</vt:lpstr>
      <vt:lpstr>JSTL</vt:lpstr>
      <vt:lpstr>JSTL</vt:lpstr>
      <vt:lpstr>JSTL</vt:lpstr>
      <vt:lpstr>PowerPoint 演示文稿</vt:lpstr>
      <vt:lpstr>国际化</vt:lpstr>
      <vt:lpstr>国际化</vt:lpstr>
      <vt:lpstr>国际化</vt:lpstr>
      <vt:lpstr>国际化</vt:lpstr>
      <vt:lpstr>国际化</vt:lpstr>
      <vt:lpstr>国际化</vt:lpstr>
      <vt:lpstr>国际化</vt:lpstr>
      <vt:lpstr>国际化</vt:lpstr>
      <vt:lpstr>国际化</vt:lpstr>
      <vt:lpstr>国际化</vt:lpstr>
      <vt:lpstr>国际化</vt:lpstr>
      <vt:lpstr>国际化</vt:lpstr>
      <vt:lpstr>国际化</vt:lpstr>
      <vt:lpstr>Spring MVC+MyBatis+Spring整合开发</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JavaEE程序设计</dc:title>
  <dc:creator>Administrator</dc:creator>
  <cp:lastModifiedBy>ZX</cp:lastModifiedBy>
  <cp:revision>151</cp:revision>
  <dcterms:created xsi:type="dcterms:W3CDTF">2016-09-17T23:03:00Z</dcterms:created>
  <dcterms:modified xsi:type="dcterms:W3CDTF">2018-05-04T06:33:09Z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